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Default Extension="jpeg" ContentType="image/jpeg"/>
  <Default Extension="xml" ContentType="application/xml"/>
  <Override PartName="/ppt/slides/slide9.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notesSlides/notesSlide1.xml" ContentType="application/vnd.openxmlformats-officedocument.presentationml.notesSlide+xml"/>
  <Override PartName="/ppt/slideLayouts/slideLayout6.xml" ContentType="application/vnd.openxmlformats-officedocument.presentationml.slideLayout+xml"/>
  <Override PartName="/ppt/slides/slide5.xml" ContentType="application/vnd.openxmlformats-officedocument.presentationml.slide+xml"/>
  <Override PartName="/ppt/slideLayouts/slideLayout12.xml" ContentType="application/vnd.openxmlformats-officedocument.presentationml.slideLayout+xml"/>
  <Override PartName="/ppt/theme/theme2.xml" ContentType="application/vnd.openxmlformats-officedocument.them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Override PartName="/ppt/slides/slide12.xml" ContentType="application/vnd.openxmlformats-officedocument.presentationml.slide+xml"/>
  <Default Extension="bin" ContentType="application/vnd.openxmlformats-officedocument.presentationml.printerSettings"/>
  <Override PartName="/ppt/slides/slide10.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8.xml" ContentType="application/vnd.openxmlformats-officedocument.presentationml.slide+xml"/>
  <Override PartName="/ppt/presentation.xml" ContentType="application/vnd.openxmlformats-officedocument.presentationml.presentation.main+xml"/>
  <Override PartName="/ppt/slideLayouts/slideLayout7.xml" ContentType="application/vnd.openxmlformats-officedocument.presentationml.slideLayout+xml"/>
  <Override PartName="/ppt/slides/slide6.xml" ContentType="application/vnd.openxmlformats-officedocument.presentationml.slide+xml"/>
  <Override PartName="/ppt/notesMasters/notesMaster1.xml" ContentType="application/vnd.openxmlformats-officedocument.presentationml.notesMaster+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4385" r:id="rId1"/>
  </p:sldMasterIdLst>
  <p:notesMasterIdLst>
    <p:notesMasterId r:id="rId14"/>
  </p:notesMasterIdLst>
  <p:sldIdLst>
    <p:sldId id="256" r:id="rId2"/>
    <p:sldId id="257" r:id="rId3"/>
    <p:sldId id="258" r:id="rId4"/>
    <p:sldId id="259" r:id="rId5"/>
    <p:sldId id="267" r:id="rId6"/>
    <p:sldId id="260" r:id="rId7"/>
    <p:sldId id="264" r:id="rId8"/>
    <p:sldId id="265" r:id="rId9"/>
    <p:sldId id="261" r:id="rId10"/>
    <p:sldId id="263" r:id="rId11"/>
    <p:sldId id="262" r:id="rId12"/>
    <p:sldId id="266"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4660"/>
  </p:normalViewPr>
  <p:slideViewPr>
    <p:cSldViewPr snapToGrid="0" snapToObjects="1">
      <p:cViewPr varScale="1">
        <p:scale>
          <a:sx n="33" d="100"/>
          <a:sy n="33" d="100"/>
        </p:scale>
        <p:origin x="-1656"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notesMaster" Target="notesMasters/notesMaster1.xml"/><Relationship Id="rId15" Type="http://schemas.openxmlformats.org/officeDocument/2006/relationships/printerSettings" Target="printerSettings/printerSettings1.bin"/><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21DE621-40E7-014D-A3FD-976D742C3E79}" type="datetimeFigureOut">
              <a:rPr lang="en-US" smtClean="0"/>
              <a:t>10/8/11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FAC9AD5-64A4-8344-B31F-7740E4B4FB07}"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FAC9AD5-64A4-8344-B31F-7740E4B4FB07}" type="slidenum">
              <a:rPr lang="en-US" smtClean="0"/>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en-US"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p:txBody>
          <a:bodyPr/>
          <a:lstStyle/>
          <a:p>
            <a:fld id="{FE7310E2-F880-2747-8265-F64B5510C0F0}" type="datetimeFigureOut">
              <a:rPr lang="en-US" smtClean="0"/>
              <a:t>10/8/11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BE9163-2475-8542-9BE7-042F823BCE4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en-US"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E7310E2-F880-2747-8265-F64B5510C0F0}" type="datetimeFigureOut">
              <a:rPr lang="en-US" smtClean="0"/>
              <a:t>10/8/11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A9A2DB-176A-8F43-B815-9C9AB14F8BF6}"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FE7310E2-F880-2747-8265-F64B5510C0F0}" type="datetimeFigureOut">
              <a:rPr lang="en-US" smtClean="0"/>
              <a:t>10/8/11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A9A2DB-176A-8F43-B815-9C9AB14F8BF6}"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FE7310E2-F880-2747-8265-F64B5510C0F0}" type="datetimeFigureOut">
              <a:rPr lang="en-US" smtClean="0"/>
              <a:t>10/8/11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A9A2DB-176A-8F43-B815-9C9AB14F8BF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FE7310E2-F880-2747-8265-F64B5510C0F0}" type="datetimeFigureOut">
              <a:rPr lang="en-US" smtClean="0"/>
              <a:t>10/8/11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A9A2DB-176A-8F43-B815-9C9AB14F8BF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en-US" smtClean="0"/>
              <a:t>Click to edit Master title style</a:t>
            </a:r>
            <a:endParaRPr/>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p:txBody>
          <a:bodyPr/>
          <a:lstStyle/>
          <a:p>
            <a:fld id="{FE7310E2-F880-2747-8265-F64B5510C0F0}" type="datetimeFigureOut">
              <a:rPr lang="en-US" smtClean="0"/>
              <a:t>10/8/11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A9A2DB-176A-8F43-B815-9C9AB14F8BF6}"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E7310E2-F880-2747-8265-F64B5510C0F0}" type="datetimeFigureOut">
              <a:rPr lang="en-US" smtClean="0"/>
              <a:t>10/8/11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A9A2DB-176A-8F43-B815-9C9AB14F8BF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en-US"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FE7310E2-F880-2747-8265-F64B5510C0F0}" type="datetimeFigureOut">
              <a:rPr lang="en-US" smtClean="0"/>
              <a:t>10/8/11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A9A2DB-176A-8F43-B815-9C9AB14F8BF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Date Placeholder 6"/>
          <p:cNvSpPr>
            <a:spLocks noGrp="1"/>
          </p:cNvSpPr>
          <p:nvPr>
            <p:ph type="dt" sz="half" idx="10"/>
          </p:nvPr>
        </p:nvSpPr>
        <p:spPr/>
        <p:txBody>
          <a:bodyPr/>
          <a:lstStyle/>
          <a:p>
            <a:fld id="{FE7310E2-F880-2747-8265-F64B5510C0F0}" type="datetimeFigureOut">
              <a:rPr lang="en-US" smtClean="0"/>
              <a:t>10/8/11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3A9A2DB-176A-8F43-B815-9C9AB14F8BF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FE7310E2-F880-2747-8265-F64B5510C0F0}" type="datetimeFigureOut">
              <a:rPr lang="en-US" smtClean="0"/>
              <a:t>10/8/11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3A9A2DB-176A-8F43-B815-9C9AB14F8BF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7310E2-F880-2747-8265-F64B5510C0F0}" type="datetimeFigureOut">
              <a:rPr lang="en-US" smtClean="0"/>
              <a:t>10/8/11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3A9A2DB-176A-8F43-B815-9C9AB14F8BF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en-US"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E7310E2-F880-2747-8265-F64B5510C0F0}" type="datetimeFigureOut">
              <a:rPr lang="en-US" smtClean="0"/>
              <a:t>10/8/11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BE9163-2475-8542-9BE7-042F823BCE4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en-US"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FE7310E2-F880-2747-8265-F64B5510C0F0}" type="datetimeFigureOut">
              <a:rPr lang="en-US" smtClean="0"/>
              <a:t>10/8/11</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23A9A2DB-176A-8F43-B815-9C9AB14F8BF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4386" r:id="rId1"/>
    <p:sldLayoutId id="2147484387" r:id="rId2"/>
    <p:sldLayoutId id="2147484388" r:id="rId3"/>
    <p:sldLayoutId id="2147484389" r:id="rId4"/>
    <p:sldLayoutId id="2147484390" r:id="rId5"/>
    <p:sldLayoutId id="2147484391" r:id="rId6"/>
    <p:sldLayoutId id="2147484392" r:id="rId7"/>
    <p:sldLayoutId id="2147484393" r:id="rId8"/>
    <p:sldLayoutId id="2147484394" r:id="rId9"/>
    <p:sldLayoutId id="2147484395" r:id="rId10"/>
    <p:sldLayoutId id="2147484396" r:id="rId11"/>
    <p:sldLayoutId id="2147484397"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mailto:km.dawahcomm@yahoo.com.hk" TargetMode="External"/><Relationship Id="rId3" Type="http://schemas.openxmlformats.org/officeDocument/2006/relationships/hyperlink" Target="mailto:poukou@gmail.com"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u="sng" dirty="0" smtClean="0"/>
              <a:t>Introduction to Islam</a:t>
            </a:r>
            <a:endParaRPr lang="en-US" b="1" u="sng" dirty="0"/>
          </a:p>
        </p:txBody>
      </p:sp>
      <p:sp>
        <p:nvSpPr>
          <p:cNvPr id="3" name="Subtitle 2"/>
          <p:cNvSpPr>
            <a:spLocks noGrp="1"/>
          </p:cNvSpPr>
          <p:nvPr>
            <p:ph type="subTitle" idx="1"/>
          </p:nvPr>
        </p:nvSpPr>
        <p:spPr>
          <a:xfrm>
            <a:off x="914400" y="3428999"/>
            <a:ext cx="7342188" cy="2485571"/>
          </a:xfrm>
        </p:spPr>
        <p:txBody>
          <a:bodyPr>
            <a:normAutofit/>
          </a:bodyPr>
          <a:lstStyle/>
          <a:p>
            <a:pPr marL="457200" indent="-457200">
              <a:buAutoNum type="arabicPeriod"/>
            </a:pPr>
            <a:r>
              <a:rPr lang="en-US" sz="2800" b="1" dirty="0" smtClean="0"/>
              <a:t>Meaning of Islam</a:t>
            </a:r>
          </a:p>
          <a:p>
            <a:r>
              <a:rPr lang="en-US" sz="2800" b="1" dirty="0" smtClean="0"/>
              <a:t>2. Belief in God &amp; Islam since man’s creation</a:t>
            </a:r>
          </a:p>
          <a:p>
            <a:r>
              <a:rPr lang="en-US" sz="2800" b="1" dirty="0" smtClean="0"/>
              <a:t>3. Islam &amp; other religions</a:t>
            </a:r>
          </a:p>
          <a:p>
            <a:r>
              <a:rPr lang="en-US" sz="2800" b="1" dirty="0" smtClean="0"/>
              <a:t>4. Development of Islam</a:t>
            </a:r>
          </a:p>
          <a:p>
            <a:endParaRPr lang="en-US" dirty="0"/>
          </a:p>
        </p:txBody>
      </p:sp>
      <p:sp>
        <p:nvSpPr>
          <p:cNvPr id="5" name="Slide Number Placeholder 4"/>
          <p:cNvSpPr>
            <a:spLocks noGrp="1"/>
          </p:cNvSpPr>
          <p:nvPr>
            <p:ph type="sldNum" sz="quarter" idx="12"/>
          </p:nvPr>
        </p:nvSpPr>
        <p:spPr/>
        <p:txBody>
          <a:bodyPr/>
          <a:lstStyle/>
          <a:p>
            <a:fld id="{0EBE9163-2475-8542-9BE7-042F823BCE42}" type="slidenum">
              <a:rPr lang="en-US" smtClean="0"/>
              <a:t>1</a:t>
            </a:fld>
            <a:endParaRPr lang="en-US"/>
          </a:p>
        </p:txBody>
      </p:sp>
      <p:sp>
        <p:nvSpPr>
          <p:cNvPr id="4" name="TextBox 3"/>
          <p:cNvSpPr txBox="1"/>
          <p:nvPr/>
        </p:nvSpPr>
        <p:spPr>
          <a:xfrm>
            <a:off x="4800600" y="6295571"/>
            <a:ext cx="4343400" cy="400110"/>
          </a:xfrm>
          <a:prstGeom prst="rect">
            <a:avLst/>
          </a:prstGeom>
          <a:noFill/>
        </p:spPr>
        <p:txBody>
          <a:bodyPr wrap="square" rtlCol="0">
            <a:spAutoFit/>
          </a:bodyPr>
          <a:lstStyle/>
          <a:p>
            <a:r>
              <a:rPr lang="en-US" sz="2000" b="1" dirty="0" smtClean="0"/>
              <a:t>By </a:t>
            </a:r>
            <a:r>
              <a:rPr lang="en-US" sz="2000" b="1" dirty="0" err="1" smtClean="0"/>
              <a:t>Diallo</a:t>
            </a:r>
            <a:r>
              <a:rPr lang="en-US" sz="2000" b="1" dirty="0" smtClean="0"/>
              <a:t> M A, October 2011</a:t>
            </a:r>
            <a:endParaRPr lang="en-US" sz="2000"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smtClean="0"/>
              <a:t>III. Islam &amp; other religions (cont.)</a:t>
            </a:r>
            <a:endParaRPr lang="en-US" b="1" u="sng" dirty="0"/>
          </a:p>
        </p:txBody>
      </p:sp>
      <p:sp>
        <p:nvSpPr>
          <p:cNvPr id="3" name="Content Placeholder 2"/>
          <p:cNvSpPr>
            <a:spLocks noGrp="1"/>
          </p:cNvSpPr>
          <p:nvPr>
            <p:ph idx="1"/>
          </p:nvPr>
        </p:nvSpPr>
        <p:spPr/>
        <p:txBody>
          <a:bodyPr/>
          <a:lstStyle/>
          <a:p>
            <a:r>
              <a:rPr lang="en-US" u="sng" dirty="0" smtClean="0"/>
              <a:t>Five deeds also known as “5 Pillars of Islam”</a:t>
            </a:r>
          </a:p>
          <a:p>
            <a:r>
              <a:rPr lang="en-US" dirty="0" smtClean="0"/>
              <a:t>1. Declaration of faith (or </a:t>
            </a:r>
            <a:r>
              <a:rPr lang="en-US" dirty="0" err="1" smtClean="0"/>
              <a:t>Shahada</a:t>
            </a:r>
            <a:r>
              <a:rPr lang="en-US" dirty="0" smtClean="0"/>
              <a:t>)</a:t>
            </a:r>
          </a:p>
          <a:p>
            <a:r>
              <a:rPr lang="en-US" dirty="0" smtClean="0"/>
              <a:t>2. The 5 daily obligatory prayers (or </a:t>
            </a:r>
            <a:r>
              <a:rPr lang="en-US" dirty="0" err="1" smtClean="0"/>
              <a:t>Salat</a:t>
            </a:r>
            <a:r>
              <a:rPr lang="en-US" dirty="0" smtClean="0"/>
              <a:t>)</a:t>
            </a:r>
          </a:p>
          <a:p>
            <a:r>
              <a:rPr lang="en-US" dirty="0" smtClean="0"/>
              <a:t>3. Fasting the 9</a:t>
            </a:r>
            <a:r>
              <a:rPr lang="en-US" baseline="30000" dirty="0" smtClean="0"/>
              <a:t>th</a:t>
            </a:r>
            <a:r>
              <a:rPr lang="en-US" dirty="0" smtClean="0"/>
              <a:t> Lunar Calendar (</a:t>
            </a:r>
            <a:r>
              <a:rPr lang="en-US" dirty="0" err="1" smtClean="0"/>
              <a:t>Saum</a:t>
            </a:r>
            <a:r>
              <a:rPr lang="en-US" dirty="0" smtClean="0"/>
              <a:t> Ramadan)</a:t>
            </a:r>
          </a:p>
          <a:p>
            <a:r>
              <a:rPr lang="en-US" dirty="0" smtClean="0"/>
              <a:t>4. Financial obligation on the rich (Zakat)</a:t>
            </a:r>
          </a:p>
          <a:p>
            <a:r>
              <a:rPr lang="en-US" dirty="0" smtClean="0"/>
              <a:t>5. Pilgrimage to Makkah (Hajj)</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IV. Development of Islam</a:t>
            </a:r>
            <a:endParaRPr lang="en-US" b="1" u="sng" dirty="0"/>
          </a:p>
        </p:txBody>
      </p:sp>
      <p:sp>
        <p:nvSpPr>
          <p:cNvPr id="3" name="Content Placeholder 2"/>
          <p:cNvSpPr>
            <a:spLocks noGrp="1"/>
          </p:cNvSpPr>
          <p:nvPr>
            <p:ph idx="1"/>
          </p:nvPr>
        </p:nvSpPr>
        <p:spPr/>
        <p:txBody>
          <a:bodyPr>
            <a:normAutofit/>
          </a:bodyPr>
          <a:lstStyle/>
          <a:p>
            <a:r>
              <a:rPr lang="en-US" dirty="0" smtClean="0"/>
              <a:t>Islam is practiced today in all corners of the earth. It started its development at the time of the prophet Muhammad (</a:t>
            </a:r>
            <a:r>
              <a:rPr lang="en-US" dirty="0" err="1" smtClean="0"/>
              <a:t>pbuh</a:t>
            </a:r>
            <a:r>
              <a:rPr lang="en-US" dirty="0" smtClean="0"/>
              <a:t>) when he wrote letters and sent envoys to different Kings, rulers and head of States of his time calling them to surrender to the commands of Allah.</a:t>
            </a:r>
          </a:p>
          <a:p>
            <a:r>
              <a:rPr lang="en-US" dirty="0" smtClean="0"/>
              <a:t>The massage of Islam revealed itself so appealing it touches the hearts and minds of all those who came into contact with it, so it growth was inevitable. </a:t>
            </a:r>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smtClean="0"/>
              <a:t>IV. Development of Islam (cont.)</a:t>
            </a:r>
            <a:endParaRPr lang="en-US" b="1" u="sng" dirty="0"/>
          </a:p>
        </p:txBody>
      </p:sp>
      <p:sp>
        <p:nvSpPr>
          <p:cNvPr id="3" name="Content Placeholder 2"/>
          <p:cNvSpPr>
            <a:spLocks noGrp="1"/>
          </p:cNvSpPr>
          <p:nvPr>
            <p:ph idx="1"/>
          </p:nvPr>
        </p:nvSpPr>
        <p:spPr/>
        <p:txBody>
          <a:bodyPr>
            <a:normAutofit fontScale="77500" lnSpcReduction="20000"/>
          </a:bodyPr>
          <a:lstStyle/>
          <a:p>
            <a:r>
              <a:rPr lang="en-US" dirty="0" smtClean="0"/>
              <a:t>The exemplary behavior of the early Muslims and through trade and the spread of knowledge, Islam rapidly reached territories beyond the Arabian Peninsula to all other geographical locations.</a:t>
            </a:r>
            <a:r>
              <a:rPr lang="en-US" dirty="0" smtClean="0"/>
              <a:t> </a:t>
            </a:r>
          </a:p>
          <a:p>
            <a:r>
              <a:rPr lang="en-US" dirty="0" smtClean="0"/>
              <a:t>It is unanimously agreed that Islam is now the fastest growing religion in the world and is going beyond all boundaries.</a:t>
            </a:r>
          </a:p>
          <a:p>
            <a:endParaRPr lang="en-US" dirty="0" smtClean="0"/>
          </a:p>
          <a:p>
            <a:r>
              <a:rPr lang="en-US" dirty="0"/>
              <a:t>For further clarification and follow up, please contact</a:t>
            </a:r>
            <a:r>
              <a:rPr lang="en-US" dirty="0" smtClean="0"/>
              <a:t>:</a:t>
            </a:r>
          </a:p>
          <a:p>
            <a:r>
              <a:rPr lang="en-US" dirty="0"/>
              <a:t>Kowloon </a:t>
            </a:r>
            <a:r>
              <a:rPr lang="en-US" dirty="0" err="1"/>
              <a:t>Masjid</a:t>
            </a:r>
            <a:r>
              <a:rPr lang="en-US" dirty="0"/>
              <a:t> </a:t>
            </a:r>
            <a:r>
              <a:rPr lang="en-US" dirty="0" err="1"/>
              <a:t>Dawah</a:t>
            </a:r>
            <a:r>
              <a:rPr lang="en-US" dirty="0"/>
              <a:t> Committee </a:t>
            </a:r>
            <a:r>
              <a:rPr lang="en-US" dirty="0" smtClean="0"/>
              <a:t>&lt;</a:t>
            </a:r>
            <a:r>
              <a:rPr lang="en-US" u="sng" dirty="0" smtClean="0">
                <a:hlinkClick r:id="rId2"/>
              </a:rPr>
              <a:t>km.dawahcomm</a:t>
            </a:r>
            <a:r>
              <a:rPr lang="en-US" u="sng" dirty="0">
                <a:hlinkClick r:id="rId2"/>
              </a:rPr>
              <a:t>@</a:t>
            </a:r>
            <a:r>
              <a:rPr lang="en-US" u="sng" dirty="0" smtClean="0">
                <a:hlinkClick r:id="rId2"/>
              </a:rPr>
              <a:t>yahoo.com.hk</a:t>
            </a:r>
            <a:r>
              <a:rPr lang="en-US" dirty="0" smtClean="0"/>
              <a:t>&gt;</a:t>
            </a:r>
            <a:endParaRPr lang="en-US" dirty="0" smtClean="0"/>
          </a:p>
          <a:p>
            <a:r>
              <a:rPr lang="en-US" dirty="0" err="1" smtClean="0"/>
              <a:t>Diallo</a:t>
            </a:r>
            <a:r>
              <a:rPr lang="en-US" dirty="0" smtClean="0"/>
              <a:t> M A: </a:t>
            </a:r>
            <a:r>
              <a:rPr lang="en-US" dirty="0" smtClean="0">
                <a:hlinkClick r:id="rId3"/>
              </a:rPr>
              <a:t>poukou@gmail.com</a:t>
            </a:r>
            <a:endParaRPr lang="en-US" dirty="0" smtClean="0"/>
          </a:p>
          <a:p>
            <a:r>
              <a:rPr lang="en-US" dirty="0" smtClean="0"/>
              <a:t>Useful websites: </a:t>
            </a:r>
            <a:r>
              <a:rPr lang="en-US" dirty="0" err="1" smtClean="0"/>
              <a:t>islamreligion.com</a:t>
            </a:r>
            <a:r>
              <a:rPr lang="en-US" dirty="0" smtClean="0"/>
              <a:t> or </a:t>
            </a:r>
            <a:r>
              <a:rPr lang="en-US" dirty="0" err="1" smtClean="0"/>
              <a:t>irf.net</a:t>
            </a:r>
            <a:endParaRPr lang="en-US" dirty="0" smtClean="0"/>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I. Meaning of Islam</a:t>
            </a:r>
            <a:endParaRPr lang="en-US" b="1" u="sng" dirty="0"/>
          </a:p>
        </p:txBody>
      </p:sp>
      <p:sp>
        <p:nvSpPr>
          <p:cNvPr id="3" name="Content Placeholder 2"/>
          <p:cNvSpPr>
            <a:spLocks noGrp="1"/>
          </p:cNvSpPr>
          <p:nvPr>
            <p:ph idx="1"/>
          </p:nvPr>
        </p:nvSpPr>
        <p:spPr/>
        <p:txBody>
          <a:bodyPr>
            <a:normAutofit fontScale="92500" lnSpcReduction="20000"/>
          </a:bodyPr>
          <a:lstStyle/>
          <a:p>
            <a:r>
              <a:rPr lang="en-US" dirty="0" smtClean="0"/>
              <a:t>1. Linguistic meaning of Islam:</a:t>
            </a:r>
          </a:p>
          <a:p>
            <a:r>
              <a:rPr lang="en-US" dirty="0" smtClean="0"/>
              <a:t>The word Islam comes from the root word </a:t>
            </a:r>
            <a:r>
              <a:rPr lang="en-US" dirty="0" err="1" smtClean="0"/>
              <a:t>Salama</a:t>
            </a:r>
            <a:endParaRPr lang="en-US" dirty="0" smtClean="0"/>
          </a:p>
          <a:p>
            <a:r>
              <a:rPr lang="en-US" dirty="0" smtClean="0"/>
              <a:t>From </a:t>
            </a:r>
            <a:r>
              <a:rPr lang="en-US" dirty="0" err="1" smtClean="0"/>
              <a:t>Salama</a:t>
            </a:r>
            <a:r>
              <a:rPr lang="en-US" dirty="0" smtClean="0"/>
              <a:t> derives: </a:t>
            </a:r>
          </a:p>
          <a:p>
            <a:r>
              <a:rPr lang="en-US" dirty="0" smtClean="0"/>
              <a:t>A. </a:t>
            </a:r>
            <a:r>
              <a:rPr lang="en-US" dirty="0" err="1" smtClean="0"/>
              <a:t>Istislam</a:t>
            </a:r>
            <a:r>
              <a:rPr lang="en-US" dirty="0" smtClean="0"/>
              <a:t> = submission</a:t>
            </a:r>
          </a:p>
          <a:p>
            <a:r>
              <a:rPr lang="en-US" dirty="0" smtClean="0"/>
              <a:t>B. </a:t>
            </a:r>
            <a:r>
              <a:rPr lang="en-US" dirty="0" err="1" smtClean="0"/>
              <a:t>Salama</a:t>
            </a:r>
            <a:r>
              <a:rPr lang="en-US" dirty="0" smtClean="0"/>
              <a:t> = purity</a:t>
            </a:r>
          </a:p>
          <a:p>
            <a:r>
              <a:rPr lang="en-US" dirty="0" smtClean="0"/>
              <a:t>C. Salam = peace</a:t>
            </a:r>
          </a:p>
          <a:p>
            <a:r>
              <a:rPr lang="en-US" dirty="0" smtClean="0"/>
              <a:t>2. Idiomatically, Islam is a combination of the 3 altogether. Islam then means, complete obedience and surrender to the orders and commands of Almighty God which will ultimately bring inner peace.</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II. Points to note</a:t>
            </a:r>
            <a:endParaRPr lang="en-US" b="1" u="sng" dirty="0"/>
          </a:p>
        </p:txBody>
      </p:sp>
      <p:sp>
        <p:nvSpPr>
          <p:cNvPr id="3" name="Content Placeholder 2"/>
          <p:cNvSpPr>
            <a:spLocks noGrp="1"/>
          </p:cNvSpPr>
          <p:nvPr>
            <p:ph idx="1"/>
          </p:nvPr>
        </p:nvSpPr>
        <p:spPr/>
        <p:txBody>
          <a:bodyPr>
            <a:normAutofit fontScale="92500" lnSpcReduction="10000"/>
          </a:bodyPr>
          <a:lstStyle/>
          <a:p>
            <a:r>
              <a:rPr lang="en-US" dirty="0" smtClean="0"/>
              <a:t>Muslims make up to 1.6 billion of the world population.</a:t>
            </a:r>
          </a:p>
          <a:p>
            <a:r>
              <a:rPr lang="en-US" dirty="0" smtClean="0"/>
              <a:t>Muslims are in all countries and are from different backgrounds.</a:t>
            </a:r>
          </a:p>
          <a:p>
            <a:r>
              <a:rPr lang="en-US" dirty="0" smtClean="0"/>
              <a:t>Muslims believe that every human being is born pure and clean by nature, ready to submit to Almighty God.</a:t>
            </a:r>
          </a:p>
          <a:p>
            <a:r>
              <a:rPr lang="en-US" dirty="0" smtClean="0"/>
              <a:t>Muslims believe that every human being is born without any inherited sin.</a:t>
            </a:r>
          </a:p>
          <a:p>
            <a:r>
              <a:rPr lang="en-US" dirty="0" smtClean="0"/>
              <a:t>Almighty God created human beings to worship Him alone on His terms &amp; conditions, He made everything else subservient to human beings.</a:t>
            </a:r>
          </a:p>
          <a:p>
            <a:endParaRPr lang="en-US" dirty="0" smtClean="0"/>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II. Points to note (cont.)</a:t>
            </a:r>
            <a:endParaRPr lang="en-US" b="1" u="sng" dirty="0"/>
          </a:p>
        </p:txBody>
      </p:sp>
      <p:sp>
        <p:nvSpPr>
          <p:cNvPr id="3" name="Content Placeholder 2"/>
          <p:cNvSpPr>
            <a:spLocks noGrp="1"/>
          </p:cNvSpPr>
          <p:nvPr>
            <p:ph idx="1"/>
          </p:nvPr>
        </p:nvSpPr>
        <p:spPr/>
        <p:txBody>
          <a:bodyPr>
            <a:normAutofit/>
          </a:bodyPr>
          <a:lstStyle/>
          <a:p>
            <a:r>
              <a:rPr lang="en-US" dirty="0" smtClean="0"/>
              <a:t>The the belief in Almighty God imprinted in the inner soul of all children of Adam.</a:t>
            </a:r>
          </a:p>
          <a:p>
            <a:r>
              <a:rPr lang="en-US" dirty="0" smtClean="0"/>
              <a:t>Muslims believe that every human being is free to chose his/her faith without any compulsion, Islam being an action of the heart.</a:t>
            </a:r>
            <a:endParaRPr lang="en-US" dirty="0" smtClean="0"/>
          </a:p>
          <a:p>
            <a:r>
              <a:rPr lang="en-US" dirty="0" smtClean="0"/>
              <a:t>Muslims believe that all human beings are equal in the sight of God, there is no supremacy whatsoever based on gender, color, social or economical status.</a:t>
            </a:r>
          </a:p>
          <a:p>
            <a:r>
              <a:rPr lang="en-US" dirty="0" smtClean="0"/>
              <a:t>It is a duty upon every Muslim to seek knowledge.</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II. Points to note (cont.)</a:t>
            </a:r>
            <a:endParaRPr lang="en-US" b="1" u="sng" dirty="0"/>
          </a:p>
        </p:txBody>
      </p:sp>
      <p:sp>
        <p:nvSpPr>
          <p:cNvPr id="3" name="Content Placeholder 2"/>
          <p:cNvSpPr>
            <a:spLocks noGrp="1"/>
          </p:cNvSpPr>
          <p:nvPr>
            <p:ph idx="1"/>
          </p:nvPr>
        </p:nvSpPr>
        <p:spPr/>
        <p:txBody>
          <a:bodyPr>
            <a:normAutofit lnSpcReduction="10000"/>
          </a:bodyPr>
          <a:lstStyle/>
          <a:p>
            <a:r>
              <a:rPr lang="en-US" dirty="0" smtClean="0"/>
              <a:t>Muslims believe that God created human beings and gave them the free will to chose between right and wrong with influencing our choices.</a:t>
            </a:r>
          </a:p>
          <a:p>
            <a:r>
              <a:rPr lang="en-US" dirty="0" smtClean="0"/>
              <a:t>Muslims believe that justice should be established, even if one has to struggle for it.</a:t>
            </a:r>
          </a:p>
          <a:p>
            <a:r>
              <a:rPr lang="en-US" dirty="0" smtClean="0"/>
              <a:t>Muslims believe that all sins can be forgiven except the worship of created beings instead of the Supreme Creator.</a:t>
            </a:r>
            <a:endParaRPr lang="en-US" dirty="0" smtClean="0"/>
          </a:p>
          <a:p>
            <a:r>
              <a:rPr lang="en-US" dirty="0" smtClean="0"/>
              <a:t>Muslim believe that salvation is attained through faith &amp; good deeds.</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0"/>
            <a:ext cx="8534400" cy="987552"/>
          </a:xfrm>
        </p:spPr>
        <p:txBody>
          <a:bodyPr>
            <a:normAutofit fontScale="90000"/>
          </a:bodyPr>
          <a:lstStyle/>
          <a:p>
            <a:r>
              <a:rPr lang="en-US" b="1" u="sng" dirty="0" smtClean="0"/>
              <a:t>II. Belief in God &amp;</a:t>
            </a:r>
            <a:br>
              <a:rPr lang="en-US" b="1" u="sng" dirty="0" smtClean="0"/>
            </a:br>
            <a:r>
              <a:rPr lang="en-US" b="1" u="sng" dirty="0" smtClean="0"/>
              <a:t>Islam since man’s creation</a:t>
            </a:r>
            <a:endParaRPr lang="en-US" b="1" u="sng" dirty="0"/>
          </a:p>
        </p:txBody>
      </p:sp>
      <p:sp>
        <p:nvSpPr>
          <p:cNvPr id="3" name="Content Placeholder 2"/>
          <p:cNvSpPr>
            <a:spLocks noGrp="1"/>
          </p:cNvSpPr>
          <p:nvPr>
            <p:ph idx="1"/>
          </p:nvPr>
        </p:nvSpPr>
        <p:spPr/>
        <p:txBody>
          <a:bodyPr>
            <a:normAutofit fontScale="62500" lnSpcReduction="20000"/>
          </a:bodyPr>
          <a:lstStyle/>
          <a:p>
            <a:r>
              <a:rPr lang="en-US" b="1" u="sng" dirty="0" smtClean="0"/>
              <a:t>Who Is Allah (Almighty God)?</a:t>
            </a:r>
          </a:p>
          <a:p>
            <a:r>
              <a:rPr lang="en-US" dirty="0" smtClean="0"/>
              <a:t>Allah is the proper name of Almighty God in the Semitic languages (mother tongues of Moses, Jesus &amp; Muhammad, peace be upon them all).</a:t>
            </a:r>
          </a:p>
          <a:p>
            <a:r>
              <a:rPr lang="en-US" dirty="0" smtClean="0"/>
              <a:t>The word “Allah” is an attribute of Almighty God that means peace, it has neither gender nor number; it is unique. It is unlike the western word “God” which can change to “god”, “godfather”, “goddess”, etc.</a:t>
            </a:r>
          </a:p>
          <a:p>
            <a:r>
              <a:rPr lang="en-US" dirty="0" smtClean="0"/>
              <a:t>Almighty God is </a:t>
            </a:r>
            <a:r>
              <a:rPr lang="en-US" dirty="0"/>
              <a:t>T</a:t>
            </a:r>
            <a:r>
              <a:rPr lang="en-US" dirty="0" smtClean="0"/>
              <a:t>he </a:t>
            </a:r>
            <a:r>
              <a:rPr lang="en-US" dirty="0"/>
              <a:t>S</a:t>
            </a:r>
            <a:r>
              <a:rPr lang="en-US" dirty="0" smtClean="0"/>
              <a:t>upreme </a:t>
            </a:r>
            <a:r>
              <a:rPr lang="en-US" dirty="0"/>
              <a:t>B</a:t>
            </a:r>
            <a:r>
              <a:rPr lang="en-US" dirty="0" smtClean="0"/>
              <a:t>eing, Master of the universe, Creator of everything that exist, He has no partner, no son, no daughter, etc. He is unlike His creation.</a:t>
            </a:r>
          </a:p>
          <a:p>
            <a:r>
              <a:rPr lang="en-US" dirty="0" smtClean="0"/>
              <a:t>Allah is Unique, omnipotent, Omnipresent, Absolute, Eternal, etc. He has 99 such attributes that only fit Him and no physical description fits Him.</a:t>
            </a:r>
          </a:p>
          <a:p>
            <a:r>
              <a:rPr lang="en-US" dirty="0" smtClean="0"/>
              <a:t>Islam is the religion taught by all Prophets of Allah: Adam, Noah, Abraham, Moses, Jesus, Muhammad, etc. (peace be upon them all). Muslims believe in the teachings of all of these prophets &amp; messengers.</a:t>
            </a:r>
            <a:endParaRPr lang="en-US" dirty="0" smtClean="0"/>
          </a:p>
          <a:p>
            <a:pPr>
              <a:buNone/>
            </a:pPr>
            <a:endParaRPr lang="en-US"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u="sng" dirty="0" smtClean="0"/>
              <a:t>III. Islam &amp; other religions</a:t>
            </a:r>
            <a:endParaRPr lang="en-US" b="1" u="sng" dirty="0"/>
          </a:p>
        </p:txBody>
      </p:sp>
      <p:sp>
        <p:nvSpPr>
          <p:cNvPr id="3" name="Content Placeholder 2"/>
          <p:cNvSpPr>
            <a:spLocks noGrp="1"/>
          </p:cNvSpPr>
          <p:nvPr>
            <p:ph idx="1"/>
          </p:nvPr>
        </p:nvSpPr>
        <p:spPr/>
        <p:txBody>
          <a:bodyPr>
            <a:normAutofit fontScale="92500"/>
          </a:bodyPr>
          <a:lstStyle/>
          <a:p>
            <a:r>
              <a:rPr lang="en-US" dirty="0" smtClean="0"/>
              <a:t>The basic message of Islam is to call to the Oneness of Almighty God and to direct all worship to Him alone. Allah and His creation are different entities, therefore human beings has the obligation to worship Him and avoid worship of His creation directly or indirectly.</a:t>
            </a:r>
          </a:p>
          <a:p>
            <a:r>
              <a:rPr lang="en-US" dirty="0" smtClean="0"/>
              <a:t>Islam focuses on the Originator of everything while other religions direct worship to intermediary beings or objects.</a:t>
            </a:r>
          </a:p>
          <a:p>
            <a:r>
              <a:rPr lang="en-US" dirty="0" smtClean="0"/>
              <a:t>Other religions as practiced today are developed by their followers themselves not as divinely revealed by Almighty God.</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smtClean="0"/>
              <a:t>III. Islam &amp; other religions (cont.)</a:t>
            </a:r>
            <a:endParaRPr lang="en-US" b="1" u="sng" dirty="0"/>
          </a:p>
        </p:txBody>
      </p:sp>
      <p:sp>
        <p:nvSpPr>
          <p:cNvPr id="3" name="Content Placeholder 2"/>
          <p:cNvSpPr>
            <a:spLocks noGrp="1"/>
          </p:cNvSpPr>
          <p:nvPr>
            <p:ph idx="1"/>
          </p:nvPr>
        </p:nvSpPr>
        <p:spPr/>
        <p:txBody>
          <a:bodyPr>
            <a:normAutofit/>
          </a:bodyPr>
          <a:lstStyle/>
          <a:p>
            <a:r>
              <a:rPr lang="en-US" dirty="0" smtClean="0"/>
              <a:t>Islam is not named after anyone which makes it stand alone, unlike </a:t>
            </a:r>
            <a:r>
              <a:rPr lang="en-US" dirty="0" err="1" smtClean="0"/>
              <a:t>Budhism</a:t>
            </a:r>
            <a:r>
              <a:rPr lang="en-US" dirty="0" smtClean="0"/>
              <a:t> (G </a:t>
            </a:r>
            <a:r>
              <a:rPr lang="en-US" dirty="0" err="1" smtClean="0"/>
              <a:t>Budha</a:t>
            </a:r>
            <a:r>
              <a:rPr lang="en-US" dirty="0" smtClean="0"/>
              <a:t>), Judaism (Judah), Hinduism (Hindus), Christianity (J. Christ), Confucianism (Confucius), etc.</a:t>
            </a:r>
          </a:p>
          <a:p>
            <a:r>
              <a:rPr lang="en-US" dirty="0" smtClean="0"/>
              <a:t>Almighty God sent messengers at each age to preach the same message but this message was distorted and finally lost over time.</a:t>
            </a:r>
          </a:p>
          <a:p>
            <a:r>
              <a:rPr lang="en-US" dirty="0" smtClean="0"/>
              <a:t>God finally sent prophet Muhammad (PBUH) to reinstate His message and make it unchangeable till the day of judgment.</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smtClean="0"/>
              <a:t>III. Islam &amp; other religions (cont.)</a:t>
            </a:r>
            <a:endParaRPr lang="en-US" b="1" u="sng" dirty="0"/>
          </a:p>
        </p:txBody>
      </p:sp>
      <p:sp>
        <p:nvSpPr>
          <p:cNvPr id="3" name="Content Placeholder 2"/>
          <p:cNvSpPr>
            <a:spLocks noGrp="1"/>
          </p:cNvSpPr>
          <p:nvPr>
            <p:ph idx="1"/>
          </p:nvPr>
        </p:nvSpPr>
        <p:spPr/>
        <p:txBody>
          <a:bodyPr>
            <a:normAutofit/>
          </a:bodyPr>
          <a:lstStyle/>
          <a:p>
            <a:r>
              <a:rPr lang="en-US" b="1" u="sng" dirty="0" smtClean="0"/>
              <a:t>The 6 Islamic beliefs (or 6 Pillars of faith)</a:t>
            </a:r>
          </a:p>
          <a:p>
            <a:r>
              <a:rPr lang="en-US" dirty="0" smtClean="0"/>
              <a:t>1. Belief in Almighty God (Allah)</a:t>
            </a:r>
          </a:p>
          <a:p>
            <a:r>
              <a:rPr lang="en-US" dirty="0" smtClean="0"/>
              <a:t>2. Belief in the Messengers of God</a:t>
            </a:r>
          </a:p>
          <a:p>
            <a:r>
              <a:rPr lang="en-US" dirty="0" smtClean="0"/>
              <a:t>3. Belief in the revealed books</a:t>
            </a:r>
          </a:p>
          <a:p>
            <a:r>
              <a:rPr lang="en-US" dirty="0" smtClean="0"/>
              <a:t>4. Belief in the Angels</a:t>
            </a:r>
          </a:p>
          <a:p>
            <a:r>
              <a:rPr lang="en-US" dirty="0" smtClean="0"/>
              <a:t>5. Belief in the Day of Judgment</a:t>
            </a:r>
          </a:p>
          <a:p>
            <a:r>
              <a:rPr lang="en-US" dirty="0" smtClean="0"/>
              <a:t>6. Belief in the divine destiny</a:t>
            </a:r>
          </a:p>
          <a:p>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majorFont>
      <a:minorFont>
        <a:latin typeface="News Gothic MT"/>
        <a:ea typeface=""/>
        <a:cs typeface=""/>
        <a:font script="Jpan" typeface="ＭＳ Ｐゴシック"/>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590</TotalTime>
  <Words>1095</Words>
  <Application>Microsoft Macintosh PowerPoint</Application>
  <PresentationFormat>On-screen Show (4:3)</PresentationFormat>
  <Paragraphs>73</Paragraphs>
  <Slides>12</Slides>
  <Notes>1</Notes>
  <HiddenSlides>0</HiddenSlides>
  <MMClips>0</MMClips>
  <ScaleCrop>false</ScaleCrop>
  <HeadingPairs>
    <vt:vector size="4" baseType="variant">
      <vt:variant>
        <vt:lpstr>Design Template</vt:lpstr>
      </vt:variant>
      <vt:variant>
        <vt:i4>1</vt:i4>
      </vt:variant>
      <vt:variant>
        <vt:lpstr>Slide Titles</vt:lpstr>
      </vt:variant>
      <vt:variant>
        <vt:i4>12</vt:i4>
      </vt:variant>
    </vt:vector>
  </HeadingPairs>
  <TitlesOfParts>
    <vt:vector size="13" baseType="lpstr">
      <vt:lpstr>Breeze</vt:lpstr>
      <vt:lpstr>Introduction to Islam</vt:lpstr>
      <vt:lpstr>I. Meaning of Islam</vt:lpstr>
      <vt:lpstr>II. Points to note</vt:lpstr>
      <vt:lpstr>II. Points to note (cont.)</vt:lpstr>
      <vt:lpstr>II. Points to note (cont.)</vt:lpstr>
      <vt:lpstr>II. Belief in God &amp; Islam since man’s creation</vt:lpstr>
      <vt:lpstr>III. Islam &amp; other religions</vt:lpstr>
      <vt:lpstr>III. Islam &amp; other religions (cont.)</vt:lpstr>
      <vt:lpstr>III. Islam &amp; other religions (cont.)</vt:lpstr>
      <vt:lpstr>III. Islam &amp; other religions (cont.)</vt:lpstr>
      <vt:lpstr>IV. Development of Islam</vt:lpstr>
      <vt:lpstr>IV. Development of Islam (cont.)</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Islam</dc:title>
  <dc:creator>roble kahiye fodey</dc:creator>
  <cp:lastModifiedBy>roble kahiye fodey</cp:lastModifiedBy>
  <cp:revision>9</cp:revision>
  <dcterms:created xsi:type="dcterms:W3CDTF">2011-10-07T22:38:23Z</dcterms:created>
  <dcterms:modified xsi:type="dcterms:W3CDTF">2011-10-08T08:29:05Z</dcterms:modified>
</cp:coreProperties>
</file>