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3"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2669D-52A6-4514-97B9-8DF4C3A97EB7}" type="datetimeFigureOut">
              <a:rPr lang="en-US" smtClean="0"/>
              <a:pPr/>
              <a:t>11/25/2011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06B58-CC32-4792-8D63-ABD62B2A95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06B58-CC32-4792-8D63-ABD62B2A95C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F1C6C5-0A00-4E7A-99B7-DFFFE573F9D4}" type="datetimeFigureOut">
              <a:rPr lang="en-US" smtClean="0"/>
              <a:pPr/>
              <a:t>11/25/2011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E9B2F9-E612-4972-B82E-374CFC4C12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8F1C6C5-0A00-4E7A-99B7-DFFFE573F9D4}" type="datetimeFigureOut">
              <a:rPr lang="en-US" smtClean="0"/>
              <a:pPr/>
              <a:t>11/25/2011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E9B2F9-E612-4972-B82E-374CFC4C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F1C6C5-0A00-4E7A-99B7-DFFFE573F9D4}" type="datetimeFigureOut">
              <a:rPr lang="en-US" smtClean="0"/>
              <a:pPr/>
              <a:t>11/25/2011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0E9B2F9-E612-4972-B82E-374CFC4C12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F1C6C5-0A00-4E7A-99B7-DFFFE573F9D4}" type="datetimeFigureOut">
              <a:rPr lang="en-US" smtClean="0"/>
              <a:pPr/>
              <a:t>11/25/2011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E9B2F9-E612-4972-B82E-374CFC4C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8F1C6C5-0A00-4E7A-99B7-DFFFE573F9D4}" type="datetimeFigureOut">
              <a:rPr lang="en-US" smtClean="0"/>
              <a:pPr/>
              <a:t>11/25/2011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E9B2F9-E612-4972-B82E-374CFC4C12B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F1C6C5-0A00-4E7A-99B7-DFFFE573F9D4}" type="datetimeFigureOut">
              <a:rPr lang="en-US" smtClean="0"/>
              <a:pPr/>
              <a:t>11/25/2011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E9B2F9-E612-4972-B82E-374CFC4C1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Hong_Kong"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Dwarka" TargetMode="External"/><Relationship Id="rId3" Type="http://schemas.openxmlformats.org/officeDocument/2006/relationships/hyperlink" Target="http://en.wikipedia.org/wiki/Ramayana" TargetMode="External"/><Relationship Id="rId7" Type="http://schemas.openxmlformats.org/officeDocument/2006/relationships/hyperlink" Target="http://en.wikipedia.org/wiki/Vishnu" TargetMode="External"/><Relationship Id="rId12" Type="http://schemas.openxmlformats.org/officeDocument/2006/relationships/image" Target="../media/image8.jpeg"/><Relationship Id="rId2" Type="http://schemas.openxmlformats.org/officeDocument/2006/relationships/hyperlink" Target="http://en.wikipedia.org/wiki/Hindu" TargetMode="External"/><Relationship Id="rId1" Type="http://schemas.openxmlformats.org/officeDocument/2006/relationships/slideLayout" Target="../slideLayouts/slideLayout4.xml"/><Relationship Id="rId6" Type="http://schemas.openxmlformats.org/officeDocument/2006/relationships/hyperlink" Target="http://en.wikipedia.org/wiki/Krishna" TargetMode="External"/><Relationship Id="rId11" Type="http://schemas.openxmlformats.org/officeDocument/2006/relationships/hyperlink" Target="http://en.wikipedia.org/wiki/Hindu_Marriage_Act" TargetMode="External"/><Relationship Id="rId5" Type="http://schemas.openxmlformats.org/officeDocument/2006/relationships/hyperlink" Target="http://en.wikipedia.org/wiki/Dasharath" TargetMode="External"/><Relationship Id="rId10" Type="http://schemas.openxmlformats.org/officeDocument/2006/relationships/hyperlink" Target="http://en.wikipedia.org/wiki/Vedas" TargetMode="External"/><Relationship Id="rId4" Type="http://schemas.openxmlformats.org/officeDocument/2006/relationships/hyperlink" Target="http://en.wikipedia.org/wiki/Rama" TargetMode="External"/><Relationship Id="rId9" Type="http://schemas.openxmlformats.org/officeDocument/2006/relationships/hyperlink" Target="http://en.wikipedia.org/wiki/Vedic_perio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Buddhism" TargetMode="Externa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en.wikipedia.org/wiki/Polyandry_in_Tibet" TargetMode="External"/><Relationship Id="rId5" Type="http://schemas.openxmlformats.org/officeDocument/2006/relationships/hyperlink" Target="http://en.wikipedia.org/wiki/Secular" TargetMode="External"/><Relationship Id="rId4" Type="http://schemas.openxmlformats.org/officeDocument/2006/relationships/hyperlink" Target="http://en.wikipedia.org/wiki/Sacra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dirty="0" smtClean="0">
                <a:latin typeface="Eras Medium ITC" pitchFamily="34" charset="0"/>
              </a:rPr>
              <a:t>Islam, family &amp; women </a:t>
            </a:r>
            <a:br>
              <a:rPr lang="en-US" sz="3200" dirty="0" smtClean="0">
                <a:latin typeface="Eras Medium ITC" pitchFamily="34" charset="0"/>
              </a:rPr>
            </a:br>
            <a:r>
              <a:rPr lang="en-US" sz="3200" dirty="0" smtClean="0">
                <a:latin typeface="Eras Medium ITC" pitchFamily="34" charset="0"/>
              </a:rPr>
              <a:t>elementary course in Islam 2011</a:t>
            </a:r>
            <a:endParaRPr lang="en-US" sz="3200" dirty="0">
              <a:latin typeface="Eras Medium ITC" pitchFamily="34" charset="0"/>
            </a:endParaRPr>
          </a:p>
        </p:txBody>
      </p:sp>
      <p:sp>
        <p:nvSpPr>
          <p:cNvPr id="6" name="Text Placeholder 5"/>
          <p:cNvSpPr>
            <a:spLocks noGrp="1"/>
          </p:cNvSpPr>
          <p:nvPr>
            <p:ph type="body" idx="1"/>
          </p:nvPr>
        </p:nvSpPr>
        <p:spPr>
          <a:xfrm>
            <a:off x="457200" y="4419600"/>
            <a:ext cx="3520440" cy="1905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sz="1400" b="0" dirty="0" smtClean="0">
                <a:solidFill>
                  <a:schemeClr val="tx1"/>
                </a:solidFill>
              </a:rPr>
              <a:t>Karen Armstrong emphasizes that, during the Middle Ages; </a:t>
            </a:r>
            <a:r>
              <a:rPr lang="en-US" sz="1400" b="0" dirty="0" smtClean="0">
                <a:solidFill>
                  <a:schemeClr val="tx1"/>
                </a:solidFill>
                <a:latin typeface="Cambria Math" pitchFamily="18" charset="0"/>
                <a:ea typeface="Cambria Math" pitchFamily="18" charset="0"/>
              </a:rPr>
              <a:t>... the Muslims were horrified to see the way Western Christians treated their women in the Crusader states, and Christian scholars denounced Islam for giving too much power to menials like slaves and women</a:t>
            </a:r>
          </a:p>
          <a:p>
            <a:r>
              <a:rPr lang="en-US" sz="1050" dirty="0" smtClean="0"/>
              <a:t>Karen Armstrong, </a:t>
            </a:r>
            <a:r>
              <a:rPr lang="en-US" sz="1050" i="1" dirty="0" smtClean="0"/>
              <a:t>Muhammad</a:t>
            </a:r>
            <a:r>
              <a:rPr lang="en-US" sz="1050" dirty="0" smtClean="0"/>
              <a:t> A Biography of The Prophet, Harper Collins Publisher, USA, 1992, p.199</a:t>
            </a:r>
            <a:endParaRPr lang="en-US" sz="1050" dirty="0">
              <a:latin typeface="Cambria Math" pitchFamily="18" charset="0"/>
              <a:ea typeface="Cambria Math" pitchFamily="18" charset="0"/>
            </a:endParaRPr>
          </a:p>
        </p:txBody>
      </p:sp>
      <p:sp>
        <p:nvSpPr>
          <p:cNvPr id="8" name="Text Placeholder 7"/>
          <p:cNvSpPr>
            <a:spLocks noGrp="1"/>
          </p:cNvSpPr>
          <p:nvPr>
            <p:ph type="body" sz="half" idx="3"/>
          </p:nvPr>
        </p:nvSpPr>
        <p:spPr>
          <a:xfrm>
            <a:off x="4191000" y="5943600"/>
            <a:ext cx="3520440" cy="533400"/>
          </a:xfrm>
        </p:spPr>
        <p:txBody>
          <a:bodyPr>
            <a:noAutofit/>
          </a:bodyPr>
          <a:lstStyle/>
          <a:p>
            <a:r>
              <a:rPr lang="en-US" sz="1100" dirty="0" smtClean="0"/>
              <a:t>Karen Armstrong, </a:t>
            </a:r>
            <a:r>
              <a:rPr lang="en-US" sz="1100" i="1" dirty="0" smtClean="0"/>
              <a:t>Muhammad</a:t>
            </a:r>
            <a:r>
              <a:rPr lang="en-US" sz="1100" dirty="0" smtClean="0"/>
              <a:t> A Biography of The Prophet, Harper Collins Publisher, USA, 1992,p.191 </a:t>
            </a:r>
            <a:endParaRPr lang="en-US" sz="1100" dirty="0"/>
          </a:p>
        </p:txBody>
      </p:sp>
      <p:pic>
        <p:nvPicPr>
          <p:cNvPr id="10" name="Content Placeholder 9" descr="tumblr_lfaeiag3k41qedzgi.jpg"/>
          <p:cNvPicPr>
            <a:picLocks noGrp="1" noChangeAspect="1"/>
          </p:cNvPicPr>
          <p:nvPr>
            <p:ph sz="quarter" idx="2"/>
          </p:nvPr>
        </p:nvPicPr>
        <p:blipFill>
          <a:blip r:embed="rId2"/>
          <a:stretch>
            <a:fillRect/>
          </a:stretch>
        </p:blipFill>
        <p:spPr>
          <a:xfrm>
            <a:off x="457200" y="1828800"/>
            <a:ext cx="3521075" cy="2345036"/>
          </a:xfrm>
        </p:spPr>
      </p:pic>
      <p:sp>
        <p:nvSpPr>
          <p:cNvPr id="9" name="Content Placeholder 8"/>
          <p:cNvSpPr>
            <a:spLocks noGrp="1"/>
          </p:cNvSpPr>
          <p:nvPr>
            <p:ph sz="quarter" idx="4"/>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en-US" dirty="0" smtClean="0"/>
              <a:t>We must remember what life had been like for women in the pre-Islamic period when female infanticide was the norm and when women had no rights at all. Like slaves, women were treated as an inferior species, who had no legal existence. In such a primitive world, </a:t>
            </a:r>
            <a:r>
              <a:rPr lang="en-US" b="1" dirty="0" smtClean="0"/>
              <a:t>what Muhammad achieved for women was extraordinary</a:t>
            </a:r>
            <a:r>
              <a:rPr lang="en-US" dirty="0" smtClean="0"/>
              <a:t>. The very idea that a woman could be witness or could inherit anything at all in her own right was astonishing. </a:t>
            </a:r>
            <a:endParaRPr lang="en-US" dirty="0"/>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a:solidFill>
            <a:schemeClr val="accent1">
              <a:lumMod val="60000"/>
              <a:lumOff val="40000"/>
            </a:schemeClr>
          </a:solidFill>
        </p:spPr>
        <p:txBody>
          <a:bodyPr/>
          <a:lstStyle/>
          <a:p>
            <a:pPr algn="ctr"/>
            <a:r>
              <a:rPr lang="en-US" b="0" dirty="0" smtClean="0">
                <a:solidFill>
                  <a:schemeClr val="tx1"/>
                </a:solidFill>
                <a:latin typeface="Book Antiqua" pitchFamily="18" charset="0"/>
              </a:rPr>
              <a:t>Polygamy in </a:t>
            </a:r>
            <a:r>
              <a:rPr lang="en-US" b="0" dirty="0" err="1" smtClean="0">
                <a:solidFill>
                  <a:schemeClr val="tx1"/>
                </a:solidFill>
                <a:latin typeface="Book Antiqua" pitchFamily="18" charset="0"/>
              </a:rPr>
              <a:t>judaism</a:t>
            </a:r>
            <a:endParaRPr lang="en-US" dirty="0"/>
          </a:p>
        </p:txBody>
      </p:sp>
      <p:sp>
        <p:nvSpPr>
          <p:cNvPr id="3" name="Content Placeholder 2"/>
          <p:cNvSpPr>
            <a:spLocks noGrp="1"/>
          </p:cNvSpPr>
          <p:nvPr>
            <p:ph sz="half"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62500" lnSpcReduction="20000"/>
          </a:bodyPr>
          <a:lstStyle/>
          <a:p>
            <a:pPr algn="ctr">
              <a:buNone/>
            </a:pPr>
            <a:r>
              <a:rPr lang="en-US" sz="2600" u="sng" dirty="0" smtClean="0">
                <a:latin typeface="Book Antiqua" pitchFamily="18" charset="0"/>
              </a:rPr>
              <a:t>In Judaism </a:t>
            </a:r>
            <a:endParaRPr lang="en-US" sz="2600" dirty="0" smtClean="0">
              <a:latin typeface="Book Antiqua" pitchFamily="18" charset="0"/>
            </a:endParaRPr>
          </a:p>
          <a:p>
            <a:pPr algn="just">
              <a:buNone/>
            </a:pPr>
            <a:r>
              <a:rPr lang="en-US" sz="2600" dirty="0" smtClean="0">
                <a:latin typeface="Book Antiqua" pitchFamily="18" charset="0"/>
              </a:rPr>
              <a:t>	</a:t>
            </a:r>
            <a:r>
              <a:rPr lang="en-US" sz="2200" dirty="0" smtClean="0">
                <a:latin typeface="Book Antiqua" pitchFamily="18" charset="0"/>
              </a:rPr>
              <a:t>Polygamy existed among the Israelites before the time of Moses, who continued the institution without imposing any limit on the number of marriages which a Hebrew husband might contract.  </a:t>
            </a:r>
          </a:p>
          <a:p>
            <a:pPr algn="just">
              <a:buNone/>
            </a:pPr>
            <a:r>
              <a:rPr lang="en-US" sz="2200" dirty="0" smtClean="0">
                <a:latin typeface="Book Antiqua" pitchFamily="18" charset="0"/>
              </a:rPr>
              <a:t>	While there is no evidence of a polyandrous state in primitive Jewish society, polygamy seems to have been a well-established institution, dating from the most ancient times and extending to comparatively modern days.</a:t>
            </a:r>
          </a:p>
          <a:p>
            <a:pPr algn="just">
              <a:buNone/>
            </a:pPr>
            <a:endParaRPr lang="en-US" sz="2200" dirty="0" smtClean="0">
              <a:latin typeface="Book Antiqua" pitchFamily="18" charset="0"/>
            </a:endParaRPr>
          </a:p>
          <a:p>
            <a:pPr algn="just">
              <a:buNone/>
            </a:pPr>
            <a:r>
              <a:rPr lang="en-US" sz="2200" dirty="0" smtClean="0">
                <a:latin typeface="Book Antiqua" pitchFamily="18" charset="0"/>
              </a:rPr>
              <a:t>	In modern Israel, where a wife cannot bear children or is mentally ill, the rabbis give a husband the right to marry a second woman without divorcing his first wife.</a:t>
            </a:r>
          </a:p>
          <a:p>
            <a:pPr algn="just">
              <a:buNone/>
            </a:pPr>
            <a:r>
              <a:rPr lang="en-US" sz="2200" dirty="0" smtClean="0">
                <a:latin typeface="Book Antiqua" pitchFamily="18" charset="0"/>
              </a:rPr>
              <a:t>	Polygamy was prohibited in Judaism by the rabbis, not God.</a:t>
            </a:r>
          </a:p>
          <a:p>
            <a:pPr>
              <a:buNone/>
            </a:pPr>
            <a:endParaRPr lang="en-US" sz="2600" dirty="0" smtClean="0">
              <a:latin typeface="Book Antiqua" pitchFamily="18" charset="0"/>
            </a:endParaRPr>
          </a:p>
          <a:p>
            <a:endParaRPr lang="en-US" dirty="0"/>
          </a:p>
        </p:txBody>
      </p:sp>
      <p:pic>
        <p:nvPicPr>
          <p:cNvPr id="5" name="Content Placeholder 4" descr="peacejewelryjudaism.jpg"/>
          <p:cNvPicPr>
            <a:picLocks noGrp="1" noChangeAspect="1"/>
          </p:cNvPicPr>
          <p:nvPr>
            <p:ph sz="half" idx="2"/>
          </p:nvPr>
        </p:nvPicPr>
        <p:blipFill>
          <a:blip r:embed="rId2"/>
          <a:stretch>
            <a:fillRect/>
          </a:stretch>
        </p:blipFill>
        <p:spPr>
          <a:xfrm>
            <a:off x="4343400" y="2286000"/>
            <a:ext cx="3124200" cy="3124200"/>
          </a:xfrm>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0" dirty="0" smtClean="0">
                <a:solidFill>
                  <a:schemeClr val="tx1"/>
                </a:solidFill>
                <a:latin typeface="Book Antiqua" pitchFamily="18" charset="0"/>
              </a:rPr>
              <a:t>Polygamy in </a:t>
            </a:r>
            <a:r>
              <a:rPr lang="en-US" sz="3200" b="0" dirty="0" err="1" smtClean="0">
                <a:solidFill>
                  <a:schemeClr val="tx1"/>
                </a:solidFill>
                <a:latin typeface="Book Antiqua" pitchFamily="18" charset="0"/>
              </a:rPr>
              <a:t>christianity</a:t>
            </a:r>
            <a:endParaRPr lang="en-US" sz="3200" dirty="0"/>
          </a:p>
        </p:txBody>
      </p:sp>
      <p:sp>
        <p:nvSpPr>
          <p:cNvPr id="3" name="Content Placeholder 2"/>
          <p:cNvSpPr>
            <a:spLocks noGrp="1"/>
          </p:cNvSpPr>
          <p:nvPr>
            <p:ph sz="half" idx="1"/>
          </p:nvPr>
        </p:nvSpPr>
        <p:spPr>
          <a:xfrm>
            <a:off x="457200" y="1600200"/>
            <a:ext cx="3520440" cy="4876800"/>
          </a:xfrm>
        </p:spPr>
        <p:style>
          <a:lnRef idx="1">
            <a:schemeClr val="accent6"/>
          </a:lnRef>
          <a:fillRef idx="2">
            <a:schemeClr val="accent6"/>
          </a:fillRef>
          <a:effectRef idx="1">
            <a:schemeClr val="accent6"/>
          </a:effectRef>
          <a:fontRef idx="minor">
            <a:schemeClr val="dk1"/>
          </a:fontRef>
        </p:style>
        <p:txBody>
          <a:bodyPr>
            <a:noAutofit/>
          </a:bodyPr>
          <a:lstStyle/>
          <a:p>
            <a:pPr algn="ctr">
              <a:buNone/>
            </a:pPr>
            <a:r>
              <a:rPr lang="en-US" sz="1050" u="sng" dirty="0" smtClean="0">
                <a:latin typeface="Book Antiqua" pitchFamily="18" charset="0"/>
              </a:rPr>
              <a:t>In Christianity </a:t>
            </a:r>
          </a:p>
          <a:p>
            <a:pPr algn="just">
              <a:buNone/>
            </a:pPr>
            <a:r>
              <a:rPr lang="en-US" sz="1050" dirty="0" smtClean="0">
                <a:latin typeface="Book Antiqua" pitchFamily="18" charset="0"/>
              </a:rPr>
              <a:t>	According to Father Eugene Hillman, ‘Nowhere in the New Testament is there any explicit commandment that marriage should be monogamous or any explicit commandment forbidding polygamy.’</a:t>
            </a:r>
          </a:p>
          <a:p>
            <a:pPr algn="just">
              <a:buNone/>
            </a:pPr>
            <a:r>
              <a:rPr lang="en-US" sz="1050" dirty="0" smtClean="0">
                <a:latin typeface="Book Antiqua" pitchFamily="18" charset="0"/>
              </a:rPr>
              <a:t>	The Church in Rome banned polygamy in order to conform to Greco-Roman culture that prescribed only one legal wife while tolerating </a:t>
            </a:r>
            <a:r>
              <a:rPr lang="en-US" sz="1050" dirty="0" err="1" smtClean="0">
                <a:latin typeface="Book Antiqua" pitchFamily="18" charset="0"/>
              </a:rPr>
              <a:t>concubinage</a:t>
            </a:r>
            <a:r>
              <a:rPr lang="en-US" sz="1050" dirty="0" smtClean="0">
                <a:latin typeface="Book Antiqua" pitchFamily="18" charset="0"/>
              </a:rPr>
              <a:t> and prostitution.</a:t>
            </a:r>
          </a:p>
          <a:p>
            <a:pPr algn="just">
              <a:buNone/>
            </a:pPr>
            <a:r>
              <a:rPr lang="en-US" sz="1050" dirty="0" smtClean="0">
                <a:latin typeface="Book Antiqua" pitchFamily="18" charset="0"/>
              </a:rPr>
              <a:t>	The Roman emperor, </a:t>
            </a:r>
            <a:r>
              <a:rPr lang="en-US" sz="1050" dirty="0" err="1" smtClean="0">
                <a:latin typeface="Book Antiqua" pitchFamily="18" charset="0"/>
              </a:rPr>
              <a:t>Valentinian</a:t>
            </a:r>
            <a:r>
              <a:rPr lang="en-US" sz="1050" dirty="0" smtClean="0">
                <a:latin typeface="Book Antiqua" pitchFamily="18" charset="0"/>
              </a:rPr>
              <a:t> I, in the fourth century, authorized Christians to take two wives.  In the eighth century Charlemagne, holding power over both church and state, in his own person practiced polygamy, having six, or according to some authorities, nine wives.  According to Joseph </a:t>
            </a:r>
            <a:r>
              <a:rPr lang="en-US" sz="1050" dirty="0" err="1" smtClean="0">
                <a:latin typeface="Book Antiqua" pitchFamily="18" charset="0"/>
              </a:rPr>
              <a:t>Ginat</a:t>
            </a:r>
            <a:r>
              <a:rPr lang="en-US" sz="1050" dirty="0" smtClean="0">
                <a:latin typeface="Book Antiqua" pitchFamily="18" charset="0"/>
              </a:rPr>
              <a:t>, the author of Polygamous Families in Contemporary Society, the Catholic Church frowned on the practice, but occasionally sanctioned second marriages for political leaders.</a:t>
            </a:r>
            <a:r>
              <a:rPr lang="en-US" sz="1050" u="sng" dirty="0" smtClean="0">
                <a:latin typeface="Book Antiqua" pitchFamily="18" charset="0"/>
              </a:rPr>
              <a:t> </a:t>
            </a:r>
            <a:r>
              <a:rPr lang="en-US" sz="1050" dirty="0" smtClean="0">
                <a:latin typeface="Book Antiqua" pitchFamily="18" charset="0"/>
              </a:rPr>
              <a:t> </a:t>
            </a:r>
          </a:p>
          <a:p>
            <a:pPr algn="just">
              <a:buNone/>
            </a:pPr>
            <a:r>
              <a:rPr lang="en-US" sz="1050" dirty="0" smtClean="0">
                <a:latin typeface="Book Antiqua" pitchFamily="18" charset="0"/>
              </a:rPr>
              <a:t>	In the United States, polygamy is illegal, but it exists unofficially, with an estimated 30,000 to 80,000 people living as polygamists in the West.  Typically, these families are Mormon fundamentalists or Christian groups that maintain polygamy is a time-honored and scriptural practice.</a:t>
            </a:r>
          </a:p>
          <a:p>
            <a:endParaRPr lang="en-US" sz="1050" dirty="0">
              <a:latin typeface="Book Antiqua" pitchFamily="18" charset="0"/>
            </a:endParaRPr>
          </a:p>
        </p:txBody>
      </p:sp>
      <p:pic>
        <p:nvPicPr>
          <p:cNvPr id="5" name="Content Placeholder 4" descr="christian-symbol.jpg"/>
          <p:cNvPicPr>
            <a:picLocks noGrp="1" noChangeAspect="1"/>
          </p:cNvPicPr>
          <p:nvPr>
            <p:ph sz="half" idx="2"/>
          </p:nvPr>
        </p:nvPicPr>
        <p:blipFill>
          <a:blip r:embed="rId2"/>
          <a:stretch>
            <a:fillRect/>
          </a:stretch>
        </p:blipFill>
        <p:spPr>
          <a:xfrm>
            <a:off x="4343400" y="2819400"/>
            <a:ext cx="3352800" cy="2406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670560"/>
          </a:xfrm>
        </p:spPr>
        <p:style>
          <a:lnRef idx="1">
            <a:schemeClr val="dk1"/>
          </a:lnRef>
          <a:fillRef idx="2">
            <a:schemeClr val="dk1"/>
          </a:fillRef>
          <a:effectRef idx="1">
            <a:schemeClr val="dk1"/>
          </a:effectRef>
          <a:fontRef idx="minor">
            <a:schemeClr val="dk1"/>
          </a:fontRef>
        </p:style>
        <p:txBody>
          <a:bodyPr>
            <a:normAutofit/>
          </a:bodyPr>
          <a:lstStyle/>
          <a:p>
            <a:pPr algn="ctr"/>
            <a:r>
              <a:rPr lang="en-US" sz="2800" b="0" dirty="0" smtClean="0">
                <a:solidFill>
                  <a:schemeClr val="tx1"/>
                </a:solidFill>
                <a:latin typeface="Book Antiqua" pitchFamily="18" charset="0"/>
              </a:rPr>
              <a:t>Polygamy in Hong Kong</a:t>
            </a:r>
            <a:endParaRPr lang="en-US" sz="2800" dirty="0"/>
          </a:p>
        </p:txBody>
      </p:sp>
      <p:pic>
        <p:nvPicPr>
          <p:cNvPr id="8" name="Content Placeholder 7" descr="Marriage.jpg"/>
          <p:cNvPicPr>
            <a:picLocks noGrp="1" noChangeAspect="1"/>
          </p:cNvPicPr>
          <p:nvPr>
            <p:ph sz="half" idx="1"/>
          </p:nvPr>
        </p:nvPicPr>
        <p:blipFill>
          <a:blip r:embed="rId2"/>
          <a:stretch>
            <a:fillRect/>
          </a:stretch>
        </p:blipFill>
        <p:spPr>
          <a:xfrm>
            <a:off x="304800" y="2438400"/>
            <a:ext cx="3635895" cy="2895600"/>
          </a:xfrm>
          <a:prstGeom prst="rect">
            <a:avLst/>
          </a:prstGeom>
          <a:ln>
            <a:noFill/>
          </a:ln>
          <a:effectLst>
            <a:softEdge rad="112500"/>
          </a:effectLst>
        </p:spPr>
      </p:pic>
      <p:sp>
        <p:nvSpPr>
          <p:cNvPr id="7" name="Content Placeholder 6"/>
          <p:cNvSpPr>
            <a:spLocks noGrp="1"/>
          </p:cNvSpPr>
          <p:nvPr>
            <p:ph sz="half" idx="2"/>
          </p:nvPr>
        </p:nvSpPr>
        <p:spPr/>
        <p:style>
          <a:lnRef idx="1">
            <a:schemeClr val="accent2"/>
          </a:lnRef>
          <a:fillRef idx="3">
            <a:schemeClr val="accent2"/>
          </a:fillRef>
          <a:effectRef idx="2">
            <a:schemeClr val="accent2"/>
          </a:effectRef>
          <a:fontRef idx="minor">
            <a:schemeClr val="lt1"/>
          </a:fontRef>
        </p:style>
        <p:txBody>
          <a:bodyPr>
            <a:normAutofit fontScale="70000" lnSpcReduction="20000"/>
          </a:bodyPr>
          <a:lstStyle/>
          <a:p>
            <a:pPr>
              <a:buNone/>
            </a:pPr>
            <a:r>
              <a:rPr lang="en-US" dirty="0" smtClean="0"/>
              <a:t>	</a:t>
            </a:r>
          </a:p>
          <a:p>
            <a:pPr>
              <a:buNone/>
            </a:pPr>
            <a:r>
              <a:rPr lang="en-US" dirty="0" smtClean="0"/>
              <a:t>	</a:t>
            </a:r>
          </a:p>
          <a:p>
            <a:pPr algn="just">
              <a:buNone/>
            </a:pPr>
            <a:r>
              <a:rPr lang="en-US" dirty="0" smtClean="0"/>
              <a:t>	</a:t>
            </a:r>
            <a:r>
              <a:rPr lang="en-US" sz="2900" dirty="0" smtClean="0">
                <a:latin typeface="Book Antiqua" pitchFamily="18" charset="0"/>
              </a:rPr>
              <a:t>In </a:t>
            </a:r>
            <a:r>
              <a:rPr lang="en-US" sz="2900" dirty="0" smtClean="0">
                <a:latin typeface="Book Antiqua" pitchFamily="18" charset="0"/>
                <a:hlinkClick r:id="rId3" tooltip="Hong Kong"/>
              </a:rPr>
              <a:t>Hong Kong</a:t>
            </a:r>
            <a:r>
              <a:rPr lang="en-US" sz="2900" dirty="0" smtClean="0">
                <a:latin typeface="Book Antiqua" pitchFamily="18" charset="0"/>
              </a:rPr>
              <a:t>, polygamy was banned in October 1971.</a:t>
            </a:r>
            <a:r>
              <a:rPr lang="en-US" sz="2900" u="sng" baseline="30000" dirty="0" smtClean="0">
                <a:latin typeface="Book Antiqua" pitchFamily="18" charset="0"/>
              </a:rPr>
              <a:t> </a:t>
            </a:r>
            <a:endParaRPr lang="en-US" sz="2900" dirty="0" smtClean="0">
              <a:latin typeface="Book Antiqua" pitchFamily="18" charset="0"/>
            </a:endParaRPr>
          </a:p>
          <a:p>
            <a:pPr algn="just">
              <a:buNone/>
            </a:pPr>
            <a:r>
              <a:rPr lang="en-US" sz="2900" dirty="0" smtClean="0">
                <a:latin typeface="Book Antiqua" pitchFamily="18" charset="0"/>
              </a:rPr>
              <a:t>	Some Hong Kong businessmen have concubines across the border in mainland China, but concubines do not have the legal or social status of wives and so this should not strictly be called "polygamy".</a:t>
            </a:r>
          </a:p>
          <a:p>
            <a:pPr algn="just">
              <a:buNone/>
            </a:pPr>
            <a:r>
              <a:rPr lang="en-US" sz="2900" dirty="0" smtClean="0">
                <a:latin typeface="Book Antiqua" pitchFamily="18" charset="0"/>
              </a:rPr>
              <a:t> </a:t>
            </a:r>
          </a:p>
          <a:p>
            <a:pPr algn="just">
              <a:buNone/>
            </a:pPr>
            <a:r>
              <a:rPr lang="en-US" sz="2900" dirty="0" smtClean="0">
                <a:latin typeface="Book Antiqua" pitchFamily="18" charset="0"/>
              </a:rPr>
              <a:t>	</a:t>
            </a:r>
          </a:p>
          <a:p>
            <a:endParaRPr lang="en-US"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990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0" algn="ct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sz="2700" b="0" dirty="0" smtClean="0">
                <a:solidFill>
                  <a:schemeClr val="tx1"/>
                </a:solidFill>
                <a:latin typeface="Book Antiqua" pitchFamily="18" charset="0"/>
                <a:ea typeface="Microsoft Himalaya" pitchFamily="2" charset="0"/>
                <a:cs typeface="Microsoft Himalaya" pitchFamily="2" charset="0"/>
              </a:rPr>
              <a:t>Rights </a:t>
            </a:r>
            <a:r>
              <a:rPr lang="en-US" sz="2700" b="0" dirty="0" smtClean="0">
                <a:solidFill>
                  <a:schemeClr val="tx1"/>
                </a:solidFill>
                <a:latin typeface="Book Antiqua" pitchFamily="18" charset="0"/>
                <a:ea typeface="Microsoft Himalaya" pitchFamily="2" charset="0"/>
                <a:cs typeface="Microsoft Himalaya" pitchFamily="2" charset="0"/>
              </a:rPr>
              <a:t>&amp; duties of husband &amp; wife</a:t>
            </a:r>
            <a:r>
              <a:rPr lang="en-US" dirty="0" smtClean="0"/>
              <a:t/>
            </a:r>
            <a:br>
              <a:rPr lang="en-US" dirty="0" smtClean="0"/>
            </a:br>
            <a:endParaRPr lang="en-US" dirty="0"/>
          </a:p>
        </p:txBody>
      </p:sp>
      <p:sp>
        <p:nvSpPr>
          <p:cNvPr id="3" name="Content Placeholder 2"/>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2000" dirty="0" smtClean="0">
                <a:latin typeface="Book Antiqua" pitchFamily="18" charset="0"/>
              </a:rPr>
              <a:t>And among His Signs is this, that He created for you mates from among yourselves, that ye may dwell in tranquility with them, and He has put love and mercy between your (hearts): verily in that are Signs for those who reflect.</a:t>
            </a:r>
          </a:p>
          <a:p>
            <a:pPr algn="r">
              <a:buNone/>
            </a:pPr>
            <a:r>
              <a:rPr lang="en-US" sz="2000" dirty="0" smtClean="0">
                <a:latin typeface="Book Antiqua" pitchFamily="18" charset="0"/>
              </a:rPr>
              <a:t>	</a:t>
            </a:r>
            <a:r>
              <a:rPr lang="en-US" sz="1800" dirty="0" smtClean="0">
                <a:latin typeface="Book Antiqua" pitchFamily="18" charset="0"/>
              </a:rPr>
              <a:t>Glorious </a:t>
            </a:r>
            <a:r>
              <a:rPr lang="en-US" sz="1800" dirty="0" smtClean="0">
                <a:latin typeface="Book Antiqua" pitchFamily="18" charset="0"/>
              </a:rPr>
              <a:t>Qur’an Ch. 30 V. </a:t>
            </a:r>
            <a:r>
              <a:rPr lang="en-US" sz="1800" dirty="0" smtClean="0">
                <a:latin typeface="Book Antiqua" pitchFamily="18" charset="0"/>
              </a:rPr>
              <a:t>21</a:t>
            </a:r>
            <a:endParaRPr lang="en-US" sz="1800" dirty="0" smtClean="0">
              <a:latin typeface="Book Antiqua" pitchFamily="18" charset="0"/>
            </a:endParaRPr>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1700" dirty="0" smtClean="0">
                <a:latin typeface="Century Gothic" pitchFamily="34" charset="0"/>
              </a:rPr>
              <a:t>Prophet Muhammad said: </a:t>
            </a:r>
          </a:p>
          <a:p>
            <a:pPr algn="ctr">
              <a:buNone/>
            </a:pPr>
            <a:r>
              <a:rPr lang="en-US" sz="1700" dirty="0" smtClean="0">
                <a:latin typeface="Century Gothic" pitchFamily="34" charset="0"/>
              </a:rPr>
              <a:t> </a:t>
            </a:r>
            <a:r>
              <a:rPr lang="en-US" sz="1700" dirty="0" smtClean="0">
                <a:latin typeface="Century Gothic" pitchFamily="34" charset="0"/>
              </a:rPr>
              <a:t>	“</a:t>
            </a:r>
            <a:r>
              <a:rPr lang="en-US" sz="1700" dirty="0" smtClean="0">
                <a:latin typeface="Century Gothic" pitchFamily="34" charset="0"/>
              </a:rPr>
              <a:t>Those who are the best believers are those who have the best manners &amp; the most kind to their families.”</a:t>
            </a:r>
          </a:p>
          <a:p>
            <a:pPr algn="r">
              <a:buNone/>
            </a:pPr>
            <a:r>
              <a:rPr lang="en-US" sz="1700" dirty="0" smtClean="0">
                <a:latin typeface="Century Gothic" pitchFamily="34" charset="0"/>
              </a:rPr>
              <a:t>	Recorded </a:t>
            </a:r>
            <a:r>
              <a:rPr lang="en-US" sz="1700" dirty="0" smtClean="0">
                <a:latin typeface="Century Gothic" pitchFamily="34" charset="0"/>
              </a:rPr>
              <a:t>in </a:t>
            </a:r>
            <a:r>
              <a:rPr lang="en-US" sz="1700" dirty="0" err="1" smtClean="0">
                <a:latin typeface="Century Gothic" pitchFamily="34" charset="0"/>
              </a:rPr>
              <a:t>Tirmithi</a:t>
            </a:r>
            <a:r>
              <a:rPr lang="en-US" sz="1700" dirty="0" smtClean="0">
                <a:latin typeface="Century Gothic" pitchFamily="34" charset="0"/>
              </a:rPr>
              <a:t> &amp; </a:t>
            </a:r>
            <a:r>
              <a:rPr lang="en-US" sz="1700" dirty="0" smtClean="0">
                <a:latin typeface="Century Gothic" pitchFamily="34" charset="0"/>
              </a:rPr>
              <a:t>others</a:t>
            </a:r>
          </a:p>
          <a:p>
            <a:pPr>
              <a:buNone/>
            </a:pPr>
            <a:r>
              <a:rPr lang="en-US" sz="1700" dirty="0" smtClean="0">
                <a:latin typeface="Century Gothic" pitchFamily="34" charset="0"/>
              </a:rPr>
              <a:t>	</a:t>
            </a:r>
          </a:p>
          <a:p>
            <a:pPr algn="ctr">
              <a:buNone/>
            </a:pPr>
            <a:r>
              <a:rPr lang="en-US" sz="1700" dirty="0" smtClean="0">
                <a:latin typeface="Century Gothic" pitchFamily="34" charset="0"/>
              </a:rPr>
              <a:t>	</a:t>
            </a:r>
            <a:r>
              <a:rPr lang="en-US" sz="1700" dirty="0" smtClean="0">
                <a:latin typeface="Century Gothic" pitchFamily="34" charset="0"/>
              </a:rPr>
              <a:t>“</a:t>
            </a:r>
            <a:r>
              <a:rPr lang="en-US" sz="1700" dirty="0" smtClean="0">
                <a:latin typeface="Century Gothic" pitchFamily="34" charset="0"/>
              </a:rPr>
              <a:t>The best of you is the best to his family &amp; I am the best of you to my family.”</a:t>
            </a:r>
          </a:p>
          <a:p>
            <a:pPr algn="r">
              <a:buNone/>
            </a:pPr>
            <a:r>
              <a:rPr lang="en-US" sz="1700" dirty="0" smtClean="0">
                <a:latin typeface="Century Gothic" pitchFamily="34" charset="0"/>
              </a:rPr>
              <a:t>Recorded in </a:t>
            </a:r>
            <a:r>
              <a:rPr lang="en-US" sz="1700" dirty="0" err="1" smtClean="0">
                <a:latin typeface="Century Gothic" pitchFamily="34" charset="0"/>
              </a:rPr>
              <a:t>Tirmithi</a:t>
            </a:r>
            <a:endParaRPr lang="en-US" sz="1700" dirty="0" smtClean="0">
              <a:latin typeface="Century Gothic" pitchFamily="34" charset="0"/>
            </a:endParaRPr>
          </a:p>
          <a:p>
            <a:endParaRPr lang="en-US" dirty="0"/>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2800" b="0" dirty="0" smtClean="0">
                <a:solidFill>
                  <a:schemeClr val="tx1"/>
                </a:solidFill>
                <a:latin typeface="Book Antiqua" pitchFamily="18" charset="0"/>
                <a:ea typeface="Microsoft Himalaya" pitchFamily="2" charset="0"/>
                <a:cs typeface="Microsoft Himalaya" pitchFamily="2" charset="0"/>
              </a:rPr>
              <a:t>Rights &amp; duties of husband &amp; wife</a:t>
            </a:r>
            <a:endParaRPr lang="en-US" sz="2800" dirty="0">
              <a:latin typeface="Book Antiqua" pitchFamily="18" charset="0"/>
            </a:endParaRPr>
          </a:p>
        </p:txBody>
      </p:sp>
      <p:sp>
        <p:nvSpPr>
          <p:cNvPr id="6" name="Text Placeholder 5"/>
          <p:cNvSpPr>
            <a:spLocks noGrp="1"/>
          </p:cNvSpPr>
          <p:nvPr>
            <p:ph type="body" idx="1"/>
          </p:nvPr>
        </p:nvSpPr>
        <p:spPr>
          <a:xfrm>
            <a:off x="457200" y="4343400"/>
            <a:ext cx="3520440" cy="2209800"/>
          </a:xfrm>
        </p:spPr>
        <p:style>
          <a:lnRef idx="1">
            <a:schemeClr val="dk1"/>
          </a:lnRef>
          <a:fillRef idx="2">
            <a:schemeClr val="dk1"/>
          </a:fillRef>
          <a:effectRef idx="1">
            <a:schemeClr val="dk1"/>
          </a:effectRef>
          <a:fontRef idx="minor">
            <a:schemeClr val="dk1"/>
          </a:fontRef>
        </p:style>
        <p:txBody>
          <a:bodyPr>
            <a:normAutofit fontScale="47500" lnSpcReduction="20000"/>
          </a:bodyPr>
          <a:lstStyle/>
          <a:p>
            <a:endParaRPr lang="en-US" sz="1900" b="0" u="sng" dirty="0" smtClean="0">
              <a:solidFill>
                <a:schemeClr val="tx1"/>
              </a:solidFill>
              <a:latin typeface="Book Antiqua" pitchFamily="18" charset="0"/>
            </a:endParaRPr>
          </a:p>
          <a:p>
            <a:r>
              <a:rPr lang="en-US" sz="2700" b="0" u="sng" dirty="0" smtClean="0">
                <a:solidFill>
                  <a:schemeClr val="tx1"/>
                </a:solidFill>
                <a:latin typeface="Book Antiqua" pitchFamily="18" charset="0"/>
              </a:rPr>
              <a:t>General Rights</a:t>
            </a:r>
            <a:endParaRPr lang="en-US" sz="2700" b="0" dirty="0" smtClean="0">
              <a:solidFill>
                <a:schemeClr val="tx1"/>
              </a:solidFill>
              <a:latin typeface="Book Antiqua" pitchFamily="18" charset="0"/>
            </a:endParaRPr>
          </a:p>
          <a:p>
            <a:pPr lvl="0" algn="l"/>
            <a:r>
              <a:rPr lang="en-US" sz="2700" b="0" dirty="0" smtClean="0">
                <a:solidFill>
                  <a:schemeClr val="tx1"/>
                </a:solidFill>
                <a:latin typeface="Book Antiqua" pitchFamily="18" charset="0"/>
              </a:rPr>
              <a:t>To be treated with honor, kindness, and patience.</a:t>
            </a:r>
          </a:p>
          <a:p>
            <a:pPr lvl="0" algn="l"/>
            <a:r>
              <a:rPr lang="en-US" sz="2700" b="0" dirty="0" smtClean="0">
                <a:solidFill>
                  <a:schemeClr val="tx1"/>
                </a:solidFill>
                <a:latin typeface="Book Antiqua" pitchFamily="18" charset="0"/>
              </a:rPr>
              <a:t>To </a:t>
            </a:r>
            <a:r>
              <a:rPr lang="en-US" sz="2700" b="0" dirty="0" smtClean="0">
                <a:solidFill>
                  <a:schemeClr val="tx1"/>
                </a:solidFill>
                <a:latin typeface="Book Antiqua" pitchFamily="18" charset="0"/>
              </a:rPr>
              <a:t>enjoy intimate relations with each other.</a:t>
            </a:r>
          </a:p>
          <a:p>
            <a:pPr lvl="0" algn="l"/>
            <a:r>
              <a:rPr lang="en-US" sz="2700" b="0" dirty="0" smtClean="0">
                <a:solidFill>
                  <a:schemeClr val="tx1"/>
                </a:solidFill>
                <a:latin typeface="Book Antiqua" pitchFamily="18" charset="0"/>
              </a:rPr>
              <a:t>To have children, by God's will.</a:t>
            </a:r>
          </a:p>
          <a:p>
            <a:pPr lvl="0" algn="l"/>
            <a:r>
              <a:rPr lang="en-US" sz="2700" b="0" dirty="0" smtClean="0">
                <a:solidFill>
                  <a:schemeClr val="tx1"/>
                </a:solidFill>
                <a:latin typeface="Book Antiqua" pitchFamily="18" charset="0"/>
              </a:rPr>
              <a:t>To keep one's legal and personal identity after marriage, retaining one's own family name, inheritance rights, property, </a:t>
            </a:r>
            <a:r>
              <a:rPr lang="en-US" sz="2700" b="0" i="1" dirty="0" err="1" smtClean="0">
                <a:solidFill>
                  <a:schemeClr val="tx1"/>
                </a:solidFill>
                <a:latin typeface="Book Antiqua" pitchFamily="18" charset="0"/>
              </a:rPr>
              <a:t>mahr</a:t>
            </a:r>
            <a:r>
              <a:rPr lang="en-US" sz="2700" b="0" dirty="0" smtClean="0">
                <a:solidFill>
                  <a:schemeClr val="tx1"/>
                </a:solidFill>
                <a:latin typeface="Book Antiqua" pitchFamily="18" charset="0"/>
              </a:rPr>
              <a:t>, etc.</a:t>
            </a:r>
          </a:p>
          <a:p>
            <a:endParaRPr lang="en-US" dirty="0"/>
          </a:p>
        </p:txBody>
      </p:sp>
      <p:sp>
        <p:nvSpPr>
          <p:cNvPr id="7" name="Text Placeholder 6"/>
          <p:cNvSpPr>
            <a:spLocks noGrp="1"/>
          </p:cNvSpPr>
          <p:nvPr>
            <p:ph type="body" sz="half" idx="3"/>
          </p:nvPr>
        </p:nvSpPr>
        <p:spPr>
          <a:xfrm>
            <a:off x="4178808" y="4343400"/>
            <a:ext cx="3520440" cy="22098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en-US" u="sng" dirty="0" smtClean="0"/>
              <a:t>General Duties</a:t>
            </a:r>
            <a:endParaRPr lang="en-US" dirty="0" smtClean="0"/>
          </a:p>
          <a:p>
            <a:pPr lvl="0" algn="just"/>
            <a:r>
              <a:rPr lang="en-US" sz="1900" b="0" dirty="0" smtClean="0">
                <a:solidFill>
                  <a:schemeClr val="tx1"/>
                </a:solidFill>
                <a:latin typeface="Book Antiqua" pitchFamily="18" charset="0"/>
              </a:rPr>
              <a:t>To be faithful to the marriage bond.</a:t>
            </a:r>
          </a:p>
          <a:p>
            <a:pPr lvl="0" algn="just"/>
            <a:r>
              <a:rPr lang="en-US" sz="1900" b="0" dirty="0" smtClean="0">
                <a:solidFill>
                  <a:schemeClr val="tx1"/>
                </a:solidFill>
                <a:latin typeface="Book Antiqua" pitchFamily="18" charset="0"/>
              </a:rPr>
              <a:t>To strive to be attractive to one's spouse.</a:t>
            </a:r>
          </a:p>
          <a:p>
            <a:pPr lvl="0" algn="just"/>
            <a:r>
              <a:rPr lang="en-US" sz="1900" b="0" dirty="0" smtClean="0">
                <a:solidFill>
                  <a:schemeClr val="tx1"/>
                </a:solidFill>
                <a:latin typeface="Book Antiqua" pitchFamily="18" charset="0"/>
              </a:rPr>
              <a:t>To assist and support one another, and to resolve disputes amicably.</a:t>
            </a:r>
          </a:p>
          <a:p>
            <a:pPr lvl="0" algn="just"/>
            <a:r>
              <a:rPr lang="en-US" sz="1900" b="0" dirty="0" smtClean="0">
                <a:solidFill>
                  <a:schemeClr val="tx1"/>
                </a:solidFill>
                <a:latin typeface="Book Antiqua" pitchFamily="18" charset="0"/>
              </a:rPr>
              <a:t>The husband has the duty to provide all physical maintenance of the family (housing, clothing, food, medical care, etc.).</a:t>
            </a:r>
          </a:p>
          <a:p>
            <a:endParaRPr lang="en-US" dirty="0"/>
          </a:p>
        </p:txBody>
      </p:sp>
      <p:pic>
        <p:nvPicPr>
          <p:cNvPr id="5" name="Content Placeholder 4" descr="eb4417d4.jpg"/>
          <p:cNvPicPr>
            <a:picLocks noGrp="1" noChangeAspect="1"/>
          </p:cNvPicPr>
          <p:nvPr>
            <p:ph sz="quarter" idx="2"/>
          </p:nvPr>
        </p:nvPicPr>
        <p:blipFill>
          <a:blip r:embed="rId2"/>
          <a:stretch>
            <a:fillRect/>
          </a:stretch>
        </p:blipFill>
        <p:spPr>
          <a:xfrm>
            <a:off x="457200" y="1447800"/>
            <a:ext cx="3505199" cy="2345036"/>
          </a:xfrm>
          <a:prstGeom prst="rect">
            <a:avLst/>
          </a:prstGeom>
          <a:ln>
            <a:noFill/>
          </a:ln>
          <a:effectLst>
            <a:outerShdw blurRad="292100" dist="139700" dir="2700000" algn="tl" rotWithShape="0">
              <a:srgbClr val="333333">
                <a:alpha val="65000"/>
              </a:srgbClr>
            </a:outerShdw>
          </a:effectLst>
        </p:spPr>
      </p:pic>
      <p:pic>
        <p:nvPicPr>
          <p:cNvPr id="9" name="Content Placeholder 8" descr="2882225686_cc8f523638_z_large.jpg"/>
          <p:cNvPicPr>
            <a:picLocks noGrp="1" noChangeAspect="1"/>
          </p:cNvPicPr>
          <p:nvPr>
            <p:ph sz="quarter" idx="4"/>
          </p:nvPr>
        </p:nvPicPr>
        <p:blipFill>
          <a:blip r:embed="rId3"/>
          <a:stretch>
            <a:fillRect/>
          </a:stretch>
        </p:blipFill>
        <p:spPr>
          <a:xfrm>
            <a:off x="4191000" y="1447800"/>
            <a:ext cx="341194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0040"/>
            <a:ext cx="7242048" cy="822960"/>
          </a:xfrm>
          <a:ln>
            <a:solidFill>
              <a:schemeClr val="accent2">
                <a:lumMod val="75000"/>
              </a:schemeClr>
            </a:solidFill>
          </a:ln>
        </p:spPr>
        <p:style>
          <a:lnRef idx="1">
            <a:schemeClr val="dk1"/>
          </a:lnRef>
          <a:fillRef idx="3">
            <a:schemeClr val="dk1"/>
          </a:fillRef>
          <a:effectRef idx="2">
            <a:schemeClr val="dk1"/>
          </a:effectRef>
          <a:fontRef idx="minor">
            <a:schemeClr val="lt1"/>
          </a:fontRef>
        </p:style>
        <p:txBody>
          <a:bodyPr>
            <a:normAutofit fontScale="90000"/>
          </a:bodyPr>
          <a:lstStyle/>
          <a:p>
            <a:pPr lvl="0" algn="ctr"/>
            <a:r>
              <a:rPr lang="en-US" sz="2800" b="0" u="sng" dirty="0" smtClean="0">
                <a:solidFill>
                  <a:schemeClr val="tx1"/>
                </a:solidFill>
                <a:latin typeface="Book Antiqua" pitchFamily="18" charset="0"/>
              </a:rPr>
              <a:t>Family harmony &amp; it’s problem</a:t>
            </a:r>
            <a:r>
              <a:rPr lang="en-US" sz="2800" b="0" dirty="0" smtClean="0">
                <a:solidFill>
                  <a:schemeClr val="tx1"/>
                </a:solidFill>
                <a:latin typeface="Book Antiqua" pitchFamily="18" charset="0"/>
              </a:rPr>
              <a:t/>
            </a:r>
            <a:br>
              <a:rPr lang="en-US" sz="2800" b="0" dirty="0" smtClean="0">
                <a:solidFill>
                  <a:schemeClr val="tx1"/>
                </a:solidFill>
                <a:latin typeface="Book Antiqua" pitchFamily="18" charset="0"/>
              </a:rPr>
            </a:br>
            <a:endParaRPr lang="en-US" sz="2800" b="0" dirty="0">
              <a:solidFill>
                <a:schemeClr val="tx1"/>
              </a:solidFill>
              <a:latin typeface="Book Antiqua" pitchFamily="18" charset="0"/>
            </a:endParaRPr>
          </a:p>
        </p:txBody>
      </p:sp>
      <p:pic>
        <p:nvPicPr>
          <p:cNvPr id="10" name="Content Placeholder 9" descr="muslim-couple-sitting-close.jpg"/>
          <p:cNvPicPr>
            <a:picLocks noGrp="1" noChangeAspect="1"/>
          </p:cNvPicPr>
          <p:nvPr>
            <p:ph sz="half" idx="1"/>
          </p:nvPr>
        </p:nvPicPr>
        <p:blipFill>
          <a:blip r:embed="rId2"/>
          <a:stretch>
            <a:fillRect/>
          </a:stretch>
        </p:blipFill>
        <p:spPr>
          <a:xfrm>
            <a:off x="457200" y="1676400"/>
            <a:ext cx="3521075" cy="2338285"/>
          </a:xfrm>
          <a:prstGeom prst="rect">
            <a:avLst/>
          </a:prstGeom>
          <a:ln>
            <a:noFill/>
          </a:ln>
          <a:effectLst>
            <a:softEdge rad="112500"/>
          </a:effectLst>
        </p:spPr>
      </p:pic>
      <p:sp>
        <p:nvSpPr>
          <p:cNvPr id="9" name="Content Placeholder 8"/>
          <p:cNvSpPr>
            <a:spLocks noGrp="1"/>
          </p:cNvSpPr>
          <p:nvPr>
            <p:ph sz="half" idx="2"/>
          </p:nvPr>
        </p:nvSpPr>
        <p:spPr>
          <a:xfrm>
            <a:off x="4178808" y="1600200"/>
            <a:ext cx="3520440" cy="480060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just"/>
            <a:r>
              <a:rPr lang="en-US" dirty="0" smtClean="0">
                <a:latin typeface="Book Antiqua" pitchFamily="18" charset="0"/>
              </a:rPr>
              <a:t>Couples are bound to face difficulties and get frustrated with one another from time to </a:t>
            </a:r>
            <a:r>
              <a:rPr lang="en-US" dirty="0" smtClean="0">
                <a:latin typeface="Book Antiqua" pitchFamily="18" charset="0"/>
              </a:rPr>
              <a:t>time.</a:t>
            </a:r>
          </a:p>
          <a:p>
            <a:pPr algn="just"/>
            <a:endParaRPr lang="en-US" dirty="0" smtClean="0">
              <a:latin typeface="Book Antiqua" pitchFamily="18" charset="0"/>
            </a:endParaRPr>
          </a:p>
          <a:p>
            <a:pPr algn="just"/>
            <a:r>
              <a:rPr lang="en-US" dirty="0" smtClean="0">
                <a:latin typeface="Book Antiqua" pitchFamily="18" charset="0"/>
              </a:rPr>
              <a:t>O you who have believed, it is not lawful for you to inherit women by compulsion. And do not make difficulties for them in order to take [back] part of what you gave them unless they commit a clear immorality. And live with them in kindness. For if you dislike them - perhaps you dislike a thing and Allah makes therein much good.</a:t>
            </a:r>
          </a:p>
          <a:p>
            <a:pPr algn="just">
              <a:buNone/>
            </a:pPr>
            <a:r>
              <a:rPr lang="en-US" dirty="0" smtClean="0">
                <a:latin typeface="Book Antiqua" pitchFamily="18" charset="0"/>
              </a:rPr>
              <a:t> </a:t>
            </a:r>
          </a:p>
          <a:p>
            <a:pPr algn="r">
              <a:buNone/>
            </a:pPr>
            <a:r>
              <a:rPr lang="en-US" dirty="0" smtClean="0">
                <a:latin typeface="Book Antiqua" pitchFamily="18" charset="0"/>
              </a:rPr>
              <a:t>Glorious Qur’an Ch.4 V. 19</a:t>
            </a:r>
          </a:p>
          <a:p>
            <a:endParaRPr lang="en-US" dirty="0"/>
          </a:p>
        </p:txBody>
      </p:sp>
      <p:pic>
        <p:nvPicPr>
          <p:cNvPr id="2049" name="Picture 1" descr="C:\Users\EndUser\Desktop\muslim-husband-wife.jpg"/>
          <p:cNvPicPr>
            <a:picLocks noChangeAspect="1" noChangeArrowheads="1"/>
          </p:cNvPicPr>
          <p:nvPr/>
        </p:nvPicPr>
        <p:blipFill>
          <a:blip r:embed="rId3"/>
          <a:srcRect/>
          <a:stretch>
            <a:fillRect/>
          </a:stretch>
        </p:blipFill>
        <p:spPr bwMode="auto">
          <a:xfrm>
            <a:off x="457200" y="4114800"/>
            <a:ext cx="3505200" cy="23397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a:solidFill>
            <a:schemeClr val="accent4">
              <a:lumMod val="50000"/>
            </a:schemeClr>
          </a:solidFill>
        </p:spPr>
        <p:style>
          <a:lnRef idx="1">
            <a:schemeClr val="dk1"/>
          </a:lnRef>
          <a:fillRef idx="3">
            <a:schemeClr val="dk1"/>
          </a:fillRef>
          <a:effectRef idx="2">
            <a:schemeClr val="dk1"/>
          </a:effectRef>
          <a:fontRef idx="minor">
            <a:schemeClr val="lt1"/>
          </a:fontRef>
        </p:style>
        <p:txBody>
          <a:bodyPr>
            <a:normAutofit/>
          </a:bodyPr>
          <a:lstStyle/>
          <a:p>
            <a:pPr algn="ctr"/>
            <a:r>
              <a:rPr lang="en-US" sz="2800" b="0" dirty="0" smtClean="0">
                <a:solidFill>
                  <a:schemeClr val="tx1"/>
                </a:solidFill>
                <a:latin typeface="Book Antiqua" pitchFamily="18" charset="0"/>
              </a:rPr>
              <a:t>Family harmony &amp; it’s problem</a:t>
            </a:r>
            <a:endParaRPr lang="en-US" sz="2800" dirty="0"/>
          </a:p>
        </p:txBody>
      </p:sp>
      <p:sp>
        <p:nvSpPr>
          <p:cNvPr id="4" name="Content Placeholder 3"/>
          <p:cNvSpPr>
            <a:spLocks noGrp="1"/>
          </p:cNvSpPr>
          <p:nvPr>
            <p:ph sz="half" idx="2"/>
          </p:nvPr>
        </p:nvSpPr>
        <p:spPr>
          <a:xfrm>
            <a:off x="4178808" y="1600200"/>
            <a:ext cx="3520440" cy="48768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buNone/>
            </a:pPr>
            <a:r>
              <a:rPr lang="en-US" dirty="0" smtClean="0"/>
              <a:t>	</a:t>
            </a:r>
          </a:p>
          <a:p>
            <a:pPr algn="ctr">
              <a:buNone/>
            </a:pPr>
            <a:r>
              <a:rPr lang="en-US" b="1" u="sng" dirty="0" smtClean="0"/>
              <a:t>Prophetic tradition</a:t>
            </a:r>
          </a:p>
          <a:p>
            <a:pPr>
              <a:buNone/>
            </a:pPr>
            <a:endParaRPr lang="en-US" dirty="0" smtClean="0"/>
          </a:p>
          <a:p>
            <a:pPr algn="ctr">
              <a:buNone/>
            </a:pPr>
            <a:r>
              <a:rPr lang="en-US" dirty="0" smtClean="0">
                <a:latin typeface="Book Antiqua" pitchFamily="18" charset="0"/>
              </a:rPr>
              <a:t>‘Only a man of noble character will honor women, and only a man of base intentions will dishonor them’</a:t>
            </a:r>
          </a:p>
          <a:p>
            <a:pPr algn="r">
              <a:buNone/>
            </a:pPr>
            <a:r>
              <a:rPr lang="en-US" dirty="0" smtClean="0">
                <a:solidFill>
                  <a:srgbClr val="C00000"/>
                </a:solidFill>
                <a:latin typeface="Book Antiqua" pitchFamily="18" charset="0"/>
              </a:rPr>
              <a:t>Recorded in </a:t>
            </a:r>
            <a:r>
              <a:rPr lang="en-US" dirty="0" err="1" smtClean="0">
                <a:solidFill>
                  <a:srgbClr val="C00000"/>
                </a:solidFill>
                <a:latin typeface="Book Antiqua" pitchFamily="18" charset="0"/>
              </a:rPr>
              <a:t>Kanz</a:t>
            </a:r>
            <a:r>
              <a:rPr lang="en-US" dirty="0" smtClean="0">
                <a:solidFill>
                  <a:srgbClr val="C00000"/>
                </a:solidFill>
                <a:latin typeface="Book Antiqua" pitchFamily="18" charset="0"/>
              </a:rPr>
              <a:t> </a:t>
            </a:r>
            <a:r>
              <a:rPr lang="en-US" dirty="0" smtClean="0">
                <a:solidFill>
                  <a:srgbClr val="C00000"/>
                </a:solidFill>
                <a:latin typeface="Book Antiqua" pitchFamily="18" charset="0"/>
              </a:rPr>
              <a:t>al-</a:t>
            </a:r>
            <a:r>
              <a:rPr lang="en-US" dirty="0" err="1" smtClean="0">
                <a:solidFill>
                  <a:srgbClr val="C00000"/>
                </a:solidFill>
                <a:latin typeface="Book Antiqua" pitchFamily="18" charset="0"/>
              </a:rPr>
              <a:t>Ummal</a:t>
            </a:r>
            <a:endParaRPr lang="en-US" dirty="0" smtClean="0">
              <a:solidFill>
                <a:srgbClr val="C00000"/>
              </a:solidFill>
              <a:latin typeface="Book Antiqua" pitchFamily="18" charset="0"/>
            </a:endParaRPr>
          </a:p>
          <a:p>
            <a:pPr>
              <a:buNone/>
            </a:pPr>
            <a:r>
              <a:rPr lang="en-US" dirty="0" smtClean="0"/>
              <a:t>	</a:t>
            </a:r>
          </a:p>
          <a:p>
            <a:pPr algn="ctr">
              <a:buNone/>
            </a:pPr>
            <a:r>
              <a:rPr lang="en-US" dirty="0" smtClean="0"/>
              <a:t>	</a:t>
            </a:r>
            <a:r>
              <a:rPr lang="en-US" dirty="0" smtClean="0">
                <a:latin typeface="Book Antiqua" pitchFamily="18" charset="0"/>
              </a:rPr>
              <a:t>Shall </a:t>
            </a:r>
            <a:r>
              <a:rPr lang="en-US" dirty="0" smtClean="0">
                <a:latin typeface="Book Antiqua" pitchFamily="18" charset="0"/>
              </a:rPr>
              <a:t>I not tell you what the best object of your charity is? It is your own daughter who has returned to you as a widow, or a divorcee, and who has no one to earn for her except you. </a:t>
            </a:r>
          </a:p>
          <a:p>
            <a:pPr algn="r">
              <a:buNone/>
            </a:pPr>
            <a:r>
              <a:rPr lang="en-US" dirty="0" smtClean="0">
                <a:latin typeface="Book Antiqua" pitchFamily="18" charset="0"/>
              </a:rPr>
              <a:t>	</a:t>
            </a:r>
            <a:r>
              <a:rPr lang="en-US" dirty="0" smtClean="0">
                <a:solidFill>
                  <a:srgbClr val="C00000"/>
                </a:solidFill>
                <a:latin typeface="Book Antiqua" pitchFamily="18" charset="0"/>
              </a:rPr>
              <a:t>Recorded </a:t>
            </a:r>
            <a:r>
              <a:rPr lang="en-US" dirty="0" err="1" smtClean="0">
                <a:solidFill>
                  <a:srgbClr val="C00000"/>
                </a:solidFill>
                <a:latin typeface="Book Antiqua" pitchFamily="18" charset="0"/>
              </a:rPr>
              <a:t>Sunan</a:t>
            </a:r>
            <a:r>
              <a:rPr lang="en-US" dirty="0" smtClean="0">
                <a:solidFill>
                  <a:srgbClr val="C00000"/>
                </a:solidFill>
                <a:latin typeface="Book Antiqua" pitchFamily="18" charset="0"/>
              </a:rPr>
              <a:t> </a:t>
            </a:r>
            <a:r>
              <a:rPr lang="en-US" dirty="0" err="1" smtClean="0">
                <a:solidFill>
                  <a:srgbClr val="C00000"/>
                </a:solidFill>
                <a:latin typeface="Book Antiqua" pitchFamily="18" charset="0"/>
              </a:rPr>
              <a:t>Ibn</a:t>
            </a:r>
            <a:r>
              <a:rPr lang="en-US" dirty="0" smtClean="0">
                <a:solidFill>
                  <a:srgbClr val="C00000"/>
                </a:solidFill>
                <a:latin typeface="Book Antiqua" pitchFamily="18" charset="0"/>
              </a:rPr>
              <a:t> </a:t>
            </a:r>
            <a:r>
              <a:rPr lang="en-US" dirty="0" err="1" smtClean="0">
                <a:solidFill>
                  <a:srgbClr val="C00000"/>
                </a:solidFill>
                <a:latin typeface="Book Antiqua" pitchFamily="18" charset="0"/>
              </a:rPr>
              <a:t>Majah</a:t>
            </a:r>
            <a:r>
              <a:rPr lang="en-US" dirty="0" smtClean="0">
                <a:solidFill>
                  <a:srgbClr val="C00000"/>
                </a:solidFill>
                <a:latin typeface="Book Antiqua" pitchFamily="18" charset="0"/>
              </a:rPr>
              <a:t>, </a:t>
            </a:r>
            <a:r>
              <a:rPr lang="en-US" dirty="0" err="1" smtClean="0">
                <a:solidFill>
                  <a:srgbClr val="C00000"/>
                </a:solidFill>
                <a:latin typeface="Book Antiqua" pitchFamily="18" charset="0"/>
              </a:rPr>
              <a:t>Kitab</a:t>
            </a:r>
            <a:r>
              <a:rPr lang="en-US" dirty="0" smtClean="0">
                <a:solidFill>
                  <a:srgbClr val="C00000"/>
                </a:solidFill>
                <a:latin typeface="Book Antiqua" pitchFamily="18" charset="0"/>
              </a:rPr>
              <a:t> al-</a:t>
            </a:r>
            <a:r>
              <a:rPr lang="en-US" dirty="0" err="1" smtClean="0">
                <a:solidFill>
                  <a:srgbClr val="C00000"/>
                </a:solidFill>
                <a:latin typeface="Book Antiqua" pitchFamily="18" charset="0"/>
              </a:rPr>
              <a:t>Adab</a:t>
            </a:r>
            <a:r>
              <a:rPr lang="en-US" dirty="0" smtClean="0">
                <a:solidFill>
                  <a:srgbClr val="C00000"/>
                </a:solidFill>
                <a:latin typeface="Book Antiqua" pitchFamily="18" charset="0"/>
              </a:rPr>
              <a:t> </a:t>
            </a:r>
          </a:p>
          <a:p>
            <a:endParaRPr lang="en-US" dirty="0"/>
          </a:p>
        </p:txBody>
      </p:sp>
      <p:pic>
        <p:nvPicPr>
          <p:cNvPr id="32770" name="Picture 2" descr="C:\Users\EndUser\Desktop\couple2222.jpg"/>
          <p:cNvPicPr>
            <a:picLocks noGrp="1" noChangeAspect="1" noChangeArrowheads="1"/>
          </p:cNvPicPr>
          <p:nvPr>
            <p:ph sz="half" idx="1"/>
          </p:nvPr>
        </p:nvPicPr>
        <p:blipFill>
          <a:blip r:embed="rId2"/>
          <a:srcRect/>
          <a:stretch>
            <a:fillRect/>
          </a:stretch>
        </p:blipFill>
        <p:spPr bwMode="auto">
          <a:xfrm>
            <a:off x="1143000" y="1447800"/>
            <a:ext cx="2194831" cy="236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1" name="Picture 3" descr="C:\Users\EndUser\Desktop\muslim tgh doa.jpg"/>
          <p:cNvPicPr>
            <a:picLocks noChangeAspect="1" noChangeArrowheads="1"/>
          </p:cNvPicPr>
          <p:nvPr/>
        </p:nvPicPr>
        <p:blipFill>
          <a:blip r:embed="rId3"/>
          <a:srcRect/>
          <a:stretch>
            <a:fillRect/>
          </a:stretch>
        </p:blipFill>
        <p:spPr bwMode="auto">
          <a:xfrm>
            <a:off x="457200" y="3886200"/>
            <a:ext cx="3530600" cy="2525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59436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1800" b="0" dirty="0" smtClean="0">
                <a:solidFill>
                  <a:schemeClr val="tx1">
                    <a:lumMod val="85000"/>
                    <a:lumOff val="15000"/>
                  </a:schemeClr>
                </a:solidFill>
                <a:latin typeface="Book Antiqua" pitchFamily="18" charset="0"/>
              </a:rPr>
              <a:t>the Universal Declaration of Human Rights was drafted between January 1947 and December 1948</a:t>
            </a:r>
            <a:endParaRPr lang="en-US" sz="1800" b="0" dirty="0">
              <a:solidFill>
                <a:schemeClr val="tx1">
                  <a:lumMod val="85000"/>
                  <a:lumOff val="15000"/>
                </a:schemeClr>
              </a:solidFill>
              <a:latin typeface="Book Antiqua" pitchFamily="18" charset="0"/>
            </a:endParaRPr>
          </a:p>
        </p:txBody>
      </p:sp>
      <p:pic>
        <p:nvPicPr>
          <p:cNvPr id="7" name="Content Placeholder 6" descr="mzl.xysficie.320x480-75.jpg"/>
          <p:cNvPicPr>
            <a:picLocks noGrp="1" noChangeAspect="1"/>
          </p:cNvPicPr>
          <p:nvPr>
            <p:ph sz="half" idx="1"/>
          </p:nvPr>
        </p:nvPicPr>
        <p:blipFill>
          <a:blip r:embed="rId2"/>
          <a:srcRect t="5051"/>
          <a:stretch>
            <a:fillRect/>
          </a:stretch>
        </p:blipFill>
        <p:spPr>
          <a:xfrm>
            <a:off x="685800" y="1447800"/>
            <a:ext cx="3017309"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4178808" y="1143000"/>
            <a:ext cx="3520440" cy="5562600"/>
          </a:xfrm>
        </p:spPr>
        <p:style>
          <a:lnRef idx="0">
            <a:scrgbClr r="0" g="0" b="0"/>
          </a:lnRef>
          <a:fillRef idx="1002">
            <a:schemeClr val="lt1"/>
          </a:fillRef>
          <a:effectRef idx="0">
            <a:scrgbClr r="0" g="0" b="0"/>
          </a:effectRef>
          <a:fontRef idx="major"/>
        </p:style>
        <p:txBody>
          <a:bodyPr>
            <a:normAutofit/>
          </a:bodyPr>
          <a:lstStyle/>
          <a:p>
            <a:pPr algn="just"/>
            <a:r>
              <a:rPr lang="en-US" sz="1400" dirty="0" smtClean="0">
                <a:latin typeface="Book Antiqua" pitchFamily="18" charset="0"/>
              </a:rPr>
              <a:t>All human beings are born equal in dignity and rights.</a:t>
            </a:r>
          </a:p>
          <a:p>
            <a:pPr algn="just"/>
            <a:r>
              <a:rPr lang="en-US" sz="1400" dirty="0" smtClean="0">
                <a:latin typeface="Book Antiqua" pitchFamily="18" charset="0"/>
              </a:rPr>
              <a:t>Everyone is entitled to all the rights and freedoms set forth in this Declaration, without distinction of any kind such as race, </a:t>
            </a:r>
            <a:r>
              <a:rPr lang="en-US" sz="1400" dirty="0" err="1" smtClean="0">
                <a:latin typeface="Book Antiqua" pitchFamily="18" charset="0"/>
              </a:rPr>
              <a:t>colour</a:t>
            </a:r>
            <a:r>
              <a:rPr lang="en-US" sz="1400" dirty="0" smtClean="0">
                <a:latin typeface="Book Antiqua" pitchFamily="18" charset="0"/>
              </a:rPr>
              <a:t>, sex, language, religion, political or other opinion, national or social origin, property, birth or other status</a:t>
            </a:r>
          </a:p>
          <a:p>
            <a:pPr algn="just"/>
            <a:r>
              <a:rPr lang="en-US" sz="1400" dirty="0" smtClean="0">
                <a:latin typeface="Book Antiqua" pitchFamily="18" charset="0"/>
              </a:rPr>
              <a:t>Rights set forth include the right to life, liberty, a fair trial, free speech, privacy, of personal security, and of movement, as well as freedom from slavery, torture, and arbitrary arrest.</a:t>
            </a:r>
          </a:p>
          <a:p>
            <a:pPr algn="just"/>
            <a:r>
              <a:rPr lang="en-US" sz="1400" dirty="0" smtClean="0">
                <a:latin typeface="Book Antiqua" pitchFamily="18" charset="0"/>
              </a:rPr>
              <a:t>These rights are specified as an indispensable aspect of an individual's life, being necessary for one's dignity and personal development, and include economic rights.</a:t>
            </a:r>
          </a:p>
          <a:p>
            <a:pPr algn="just"/>
            <a:r>
              <a:rPr lang="en-US" sz="1400" dirty="0" smtClean="0">
                <a:latin typeface="Book Antiqua" pitchFamily="18" charset="0"/>
              </a:rPr>
              <a:t>Composed of 53 member states, the Commission on Human Rights is the Charter-based body that most directly deals with the area of human rights. </a:t>
            </a:r>
            <a:endParaRPr lang="en-US" sz="1400" dirty="0">
              <a:latin typeface="Book Antiqua" pitchFamily="18" charset="0"/>
            </a:endParaRP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7800" y="1143000"/>
            <a:ext cx="3560298" cy="190500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en-US" sz="1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en-US" sz="1800" cap="none" dirty="0" smtClean="0">
                <a:ln w="1905"/>
                <a:solidFill>
                  <a:schemeClr val="bg1"/>
                </a:solidFill>
                <a:effectLst>
                  <a:innerShdw blurRad="69850" dist="43180" dir="5400000">
                    <a:srgbClr val="000000">
                      <a:alpha val="65000"/>
                    </a:srgbClr>
                  </a:innerShdw>
                </a:effectLst>
                <a:latin typeface="Book Antiqua" pitchFamily="18" charset="0"/>
              </a:rPr>
              <a:t>“In Athens, “woman’s status had degenerated to that of slaves. Wives were secluded in their homes, had no education &amp; few rights, and were considered by their husbands no better than chattels….”</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half" idx="2"/>
          </p:nvPr>
        </p:nvSpPr>
        <p:spPr>
          <a:xfrm>
            <a:off x="5257800" y="3276600"/>
            <a:ext cx="3733800" cy="24384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just"/>
            <a:endParaRPr lang="en-US" sz="1600" dirty="0" smtClean="0">
              <a:solidFill>
                <a:schemeClr val="bg1"/>
              </a:solidFill>
              <a:latin typeface="Book Antiqua" pitchFamily="18" charset="0"/>
            </a:endParaRPr>
          </a:p>
          <a:p>
            <a:pPr algn="just"/>
            <a:r>
              <a:rPr lang="en-US" sz="1600" dirty="0" smtClean="0">
                <a:solidFill>
                  <a:schemeClr val="bg1"/>
                </a:solidFill>
                <a:latin typeface="Book Antiqua" pitchFamily="18" charset="0"/>
              </a:rPr>
              <a:t>“In ancient Rome, a woman’s legal position was one of complete subordination, first to the power of her father or brother and later to that of her husband, who held paternal power over his wife. In the eyes of the law, women were regarded as imbeciles.” </a:t>
            </a:r>
          </a:p>
          <a:p>
            <a:pPr algn="r"/>
            <a:endParaRPr lang="en-US" sz="1200" dirty="0" smtClean="0">
              <a:solidFill>
                <a:schemeClr val="bg2"/>
              </a:solidFill>
            </a:endParaRPr>
          </a:p>
          <a:p>
            <a:pPr algn="r"/>
            <a:r>
              <a:rPr lang="en-US" dirty="0" smtClean="0">
                <a:solidFill>
                  <a:schemeClr val="bg2"/>
                </a:solidFill>
              </a:rPr>
              <a:t>Encyclopedia Britannica (1984) vol. 9 p. 909</a:t>
            </a:r>
          </a:p>
          <a:p>
            <a:pPr algn="just"/>
            <a:endParaRPr lang="en-US" sz="1600" dirty="0" smtClean="0">
              <a:solidFill>
                <a:schemeClr val="bg1"/>
              </a:solidFill>
              <a:latin typeface="Book Antiqua" pitchFamily="18" charset="0"/>
            </a:endParaRPr>
          </a:p>
        </p:txBody>
      </p:sp>
      <p:pic>
        <p:nvPicPr>
          <p:cNvPr id="7" name="Picture Placeholder 6" descr="ancient-roman-women-3.jpg"/>
          <p:cNvPicPr>
            <a:picLocks noGrp="1" noChangeAspect="1"/>
          </p:cNvPicPr>
          <p:nvPr>
            <p:ph type="pic" idx="1"/>
          </p:nvPr>
        </p:nvPicPr>
        <p:blipFill>
          <a:blip r:embed="rId2"/>
          <a:srcRect l="16715" r="16715"/>
          <a:stretch>
            <a:fillRect/>
          </a:stretch>
        </p:blipFill>
        <p:spPr>
          <a:xfrm>
            <a:off x="609600" y="1295400"/>
            <a:ext cx="4206240" cy="4206240"/>
          </a:xfrm>
        </p:spPr>
      </p:pic>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lvl="0" algn="ct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
            </a:r>
            <a:br>
              <a:rPr lang="en-US" b="0" dirty="0" smtClean="0">
                <a:solidFill>
                  <a:schemeClr val="tx1"/>
                </a:solidFill>
                <a:latin typeface="Constantia" pitchFamily="18" charset="0"/>
              </a:rPr>
            </a:br>
            <a:r>
              <a:rPr lang="en-US" b="0" dirty="0" smtClean="0">
                <a:solidFill>
                  <a:schemeClr val="tx1"/>
                </a:solidFill>
                <a:latin typeface="Constantia" pitchFamily="18" charset="0"/>
              </a:rPr>
              <a:t>Women in Pre-Islamic era </a:t>
            </a:r>
            <a:r>
              <a:rPr lang="en-US" dirty="0" smtClean="0"/>
              <a:t/>
            </a:r>
            <a:br>
              <a:rPr lang="en-US" dirty="0" smtClean="0"/>
            </a:br>
            <a:endParaRPr lang="en-US"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62500" lnSpcReduction="20000"/>
          </a:bodyPr>
          <a:lstStyle/>
          <a:p>
            <a:pPr algn="just">
              <a:buNone/>
            </a:pPr>
            <a:r>
              <a:rPr lang="en-US" dirty="0" smtClean="0">
                <a:latin typeface="Copperplate Gothic Light" pitchFamily="34" charset="0"/>
              </a:rPr>
              <a:t>Prior to the advent of Prophet Muhammad what was the status of women in his tribal societies of Arabia. </a:t>
            </a:r>
          </a:p>
          <a:p>
            <a:pPr algn="just">
              <a:buNone/>
            </a:pPr>
            <a:endParaRPr lang="en-US" dirty="0" smtClean="0">
              <a:latin typeface="Copperplate Gothic Light" pitchFamily="34" charset="0"/>
            </a:endParaRPr>
          </a:p>
          <a:p>
            <a:pPr algn="just">
              <a:buNone/>
            </a:pPr>
            <a:r>
              <a:rPr lang="en-US" dirty="0" smtClean="0">
                <a:latin typeface="Copperplate Gothic Light" pitchFamily="34" charset="0"/>
              </a:rPr>
              <a:t>One day, after Muhammad’s declaration of his Prophet hood, one of his Companions came to him and narrated what he had done with his little daughter:</a:t>
            </a:r>
          </a:p>
          <a:p>
            <a:pPr algn="just">
              <a:buNone/>
            </a:pPr>
            <a:endParaRPr lang="en-US" dirty="0" smtClean="0">
              <a:latin typeface="Copperplate Gothic Light" pitchFamily="34" charset="0"/>
            </a:endParaRPr>
          </a:p>
          <a:p>
            <a:pPr algn="just">
              <a:buNone/>
            </a:pPr>
            <a:r>
              <a:rPr lang="en-US" dirty="0" smtClean="0">
                <a:latin typeface="Copperplate Gothic Light" pitchFamily="34" charset="0"/>
              </a:rPr>
              <a:t>O Messenger of God, I had a daughter. One day I told her mother to dress her as I was taking her to her uncle - the poor mother knew what this meant, but she could do nothing but obey and weep. My wife dressed the infant, who was rejoicing at the news of going to the uncle. I took her near a well, and told her to look down into the well.</a:t>
            </a:r>
          </a:p>
          <a:p>
            <a:pPr algn="just">
              <a:buNone/>
            </a:pPr>
            <a:endParaRPr lang="en-US" dirty="0" smtClean="0">
              <a:latin typeface="Copperplate Gothic Light" pitchFamily="34" charset="0"/>
            </a:endParaRPr>
          </a:p>
          <a:p>
            <a:pPr algn="just">
              <a:buNone/>
            </a:pPr>
            <a:r>
              <a:rPr lang="en-US" dirty="0" smtClean="0">
                <a:latin typeface="Copperplate Gothic Light" pitchFamily="34" charset="0"/>
              </a:rPr>
              <a:t>While she was looking into the well, I kicked her into it. While she was rolling down, she was shouting ‘Dad, Dad!’</a:t>
            </a:r>
          </a:p>
          <a:p>
            <a:pPr algn="just">
              <a:buNone/>
            </a:pPr>
            <a:endParaRPr lang="en-US" dirty="0" smtClean="0">
              <a:latin typeface="Copperplate Gothic Light" pitchFamily="34" charset="0"/>
            </a:endParaRPr>
          </a:p>
          <a:p>
            <a:pPr algn="just">
              <a:buNone/>
            </a:pPr>
            <a:r>
              <a:rPr lang="en-US" dirty="0" smtClean="0">
                <a:latin typeface="Copperplate Gothic Light" pitchFamily="34" charset="0"/>
              </a:rPr>
              <a:t>As he was recounting this, the Prophet, sobbed as if he had lost one of his nearest kinsfolk.                                                                                  </a:t>
            </a:r>
          </a:p>
          <a:p>
            <a:pPr algn="r">
              <a:buNone/>
            </a:pPr>
            <a:r>
              <a:rPr lang="en-US" dirty="0" err="1" smtClean="0">
                <a:latin typeface="Copperplate Gothic Light" pitchFamily="34" charset="0"/>
              </a:rPr>
              <a:t>Darimi</a:t>
            </a:r>
            <a:r>
              <a:rPr lang="en-US" dirty="0" smtClean="0">
                <a:latin typeface="Copperplate Gothic Light" pitchFamily="34" charset="0"/>
              </a:rPr>
              <a:t>, </a:t>
            </a:r>
            <a:r>
              <a:rPr lang="en-US" i="1" dirty="0" err="1" smtClean="0">
                <a:latin typeface="Copperplate Gothic Light" pitchFamily="34" charset="0"/>
              </a:rPr>
              <a:t>Sunan</a:t>
            </a:r>
            <a:r>
              <a:rPr lang="en-US" dirty="0" smtClean="0">
                <a:latin typeface="Copperplate Gothic Light" pitchFamily="34" charset="0"/>
              </a:rPr>
              <a:t>, </a:t>
            </a:r>
            <a:r>
              <a:rPr lang="en-US" dirty="0" err="1" smtClean="0">
                <a:latin typeface="Copperplate Gothic Light" pitchFamily="34" charset="0"/>
              </a:rPr>
              <a:t>Muqaddima</a:t>
            </a:r>
            <a:r>
              <a:rPr lang="en-US" dirty="0" smtClean="0">
                <a:latin typeface="Copperplate Gothic Light" pitchFamily="34" charset="0"/>
              </a:rPr>
              <a:t>, 7-8</a:t>
            </a:r>
          </a:p>
          <a:p>
            <a:pPr algn="just"/>
            <a:endParaRPr lang="en-US"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89916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2800" dirty="0" smtClean="0">
                <a:solidFill>
                  <a:schemeClr val="accent1">
                    <a:lumMod val="60000"/>
                    <a:lumOff val="40000"/>
                  </a:schemeClr>
                </a:solidFill>
                <a:latin typeface="Book Antiqua" pitchFamily="18" charset="0"/>
              </a:rPr>
              <a:t>Women in pre-</a:t>
            </a:r>
            <a:r>
              <a:rPr lang="en-US" sz="2800" dirty="0" err="1" smtClean="0">
                <a:solidFill>
                  <a:schemeClr val="accent1">
                    <a:lumMod val="60000"/>
                    <a:lumOff val="40000"/>
                  </a:schemeClr>
                </a:solidFill>
                <a:latin typeface="Book Antiqua" pitchFamily="18" charset="0"/>
              </a:rPr>
              <a:t>islamic</a:t>
            </a:r>
            <a:r>
              <a:rPr lang="en-US" sz="2800" dirty="0" smtClean="0">
                <a:solidFill>
                  <a:schemeClr val="accent1">
                    <a:lumMod val="60000"/>
                    <a:lumOff val="40000"/>
                  </a:schemeClr>
                </a:solidFill>
                <a:latin typeface="Book Antiqua" pitchFamily="18" charset="0"/>
              </a:rPr>
              <a:t> era </a:t>
            </a:r>
            <a:endParaRPr lang="en-US" sz="2800" dirty="0">
              <a:solidFill>
                <a:schemeClr val="accent1">
                  <a:lumMod val="60000"/>
                  <a:lumOff val="40000"/>
                </a:schemeClr>
              </a:solidFill>
              <a:latin typeface="Book Antiqua" pitchFamily="18" charset="0"/>
            </a:endParaRPr>
          </a:p>
        </p:txBody>
      </p:sp>
      <p:sp>
        <p:nvSpPr>
          <p:cNvPr id="5" name="Content Placeholder 4"/>
          <p:cNvSpPr>
            <a:spLocks noGrp="1"/>
          </p:cNvSpPr>
          <p:nvPr>
            <p:ph sz="half" idx="1"/>
          </p:nvPr>
        </p:nvSpPr>
        <p:spPr>
          <a:xfrm>
            <a:off x="457200" y="1524000"/>
            <a:ext cx="3520440" cy="5105400"/>
          </a:xfrm>
        </p:spPr>
        <p:style>
          <a:lnRef idx="1">
            <a:schemeClr val="accent4"/>
          </a:lnRef>
          <a:fillRef idx="2">
            <a:schemeClr val="accent4"/>
          </a:fillRef>
          <a:effectRef idx="1">
            <a:schemeClr val="accent4"/>
          </a:effectRef>
          <a:fontRef idx="minor">
            <a:schemeClr val="dk1"/>
          </a:fontRef>
        </p:style>
        <p:txBody>
          <a:bodyPr>
            <a:noAutofit/>
          </a:bodyPr>
          <a:lstStyle/>
          <a:p>
            <a:pPr lvl="0"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Women cannot choose or refuse in Marriage</a:t>
            </a:r>
          </a:p>
          <a:p>
            <a:pPr lvl="0"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Women had no inheritance of any kind</a:t>
            </a:r>
          </a:p>
          <a:p>
            <a:pPr lvl="0"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Women did not engage in commerce or trade</a:t>
            </a:r>
          </a:p>
          <a:p>
            <a:pPr lvl="0"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Women also were forbidden to remarry if a husband divorced them.</a:t>
            </a:r>
          </a:p>
          <a:p>
            <a:pPr lvl="0"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If a woman’s deceased husband had adult sons from other marriages, the oldest son amongst them had the right to add the wife of his deceased father to his household; exactly as such a son inherits the wealth of his deceased father. This widow, the wife of the deceased, was unable to leave the house of her stepson unless she paid a ransom for her life and liberation.</a:t>
            </a:r>
          </a:p>
          <a:p>
            <a:pPr algn="just"/>
            <a:r>
              <a:rPr lang="en-US" sz="1400" dirty="0" smtClean="0">
                <a:effectLst>
                  <a:innerShdw blurRad="63500" dist="50800" dir="5400000">
                    <a:prstClr val="black">
                      <a:alpha val="50000"/>
                    </a:prstClr>
                  </a:innerShdw>
                  <a:reflection blurRad="6350" stA="55000" endA="300" endPos="45500" dir="5400000" sy="-100000" algn="bl" rotWithShape="0"/>
                </a:effectLst>
                <a:latin typeface="Book Antiqua" pitchFamily="18" charset="0"/>
              </a:rPr>
              <a:t>Women were forbidden to eat certain food.</a:t>
            </a:r>
            <a:endParaRPr lang="en-US" sz="1400" dirty="0">
              <a:effectLst>
                <a:innerShdw blurRad="63500" dist="50800" dir="5400000">
                  <a:prstClr val="black">
                    <a:alpha val="50000"/>
                  </a:prstClr>
                </a:innerShdw>
                <a:reflection blurRad="6350" stA="55000" endA="300" endPos="45500" dir="5400000" sy="-100000" algn="bl" rotWithShape="0"/>
              </a:effectLst>
              <a:latin typeface="Book Antiqua" pitchFamily="18" charset="0"/>
            </a:endParaRPr>
          </a:p>
        </p:txBody>
      </p:sp>
      <p:pic>
        <p:nvPicPr>
          <p:cNvPr id="7" name="Content Placeholder 6" descr="dunes041.jpg"/>
          <p:cNvPicPr>
            <a:picLocks noGrp="1" noChangeAspect="1"/>
          </p:cNvPicPr>
          <p:nvPr>
            <p:ph sz="half" idx="2"/>
          </p:nvPr>
        </p:nvPicPr>
        <p:blipFill>
          <a:blip r:embed="rId2" cstate="print"/>
          <a:stretch>
            <a:fillRect/>
          </a:stretch>
        </p:blipFill>
        <p:spPr>
          <a:xfrm>
            <a:off x="4178300" y="2542778"/>
            <a:ext cx="3521075" cy="2640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1003">
            <a:schemeClr val="lt2"/>
          </a:fillRef>
          <a:effectRef idx="1">
            <a:schemeClr val="accent5"/>
          </a:effectRef>
          <a:fontRef idx="minor">
            <a:schemeClr val="dk1"/>
          </a:fontRef>
        </p:style>
        <p:txBody>
          <a:bodyPr>
            <a:normAutofit fontScale="90000"/>
          </a:bodyPr>
          <a:lstStyle/>
          <a:p>
            <a:pPr lvl="0" algn="ctr"/>
            <a:r>
              <a:rPr lang="en-US" sz="2700" b="0" dirty="0" smtClean="0">
                <a:latin typeface="Book Antiqua" pitchFamily="18" charset="0"/>
              </a:rPr>
              <a:t/>
            </a:r>
            <a:br>
              <a:rPr lang="en-US" sz="2700" b="0" dirty="0" smtClean="0">
                <a:latin typeface="Book Antiqua" pitchFamily="18" charset="0"/>
              </a:rPr>
            </a:br>
            <a:r>
              <a:rPr lang="en-US" sz="2700" b="0" dirty="0" smtClean="0">
                <a:latin typeface="Book Antiqua" pitchFamily="18" charset="0"/>
              </a:rPr>
              <a:t>Rights granted to women by Islam</a:t>
            </a:r>
            <a:r>
              <a:rPr lang="en-US" dirty="0" smtClean="0"/>
              <a:t/>
            </a:r>
            <a:br>
              <a:rPr lang="en-US" dirty="0" smtClean="0"/>
            </a:br>
            <a:endParaRPr lang="en-US" dirty="0"/>
          </a:p>
        </p:txBody>
      </p:sp>
      <p:sp>
        <p:nvSpPr>
          <p:cNvPr id="5" name="Content Placeholder 4"/>
          <p:cNvSpPr>
            <a:spLocks noGrp="1"/>
          </p:cNvSpPr>
          <p:nvPr>
            <p:ph sz="half" idx="1"/>
          </p:nvPr>
        </p:nvSpPr>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gn="just"/>
            <a:r>
              <a:rPr lang="en-US" sz="2900" dirty="0" smtClean="0">
                <a:latin typeface="Book Antiqua" pitchFamily="18" charset="0"/>
              </a:rPr>
              <a:t>O mankind! reverence your Guardian-Lord, who created you from a single person, created, of like nature, His mate, and from them twain scattered (like seeds) countless men and women;- reverence God, through whom ye demand your mutual (rights), and (reverence) the wombs (That bore you): for God ever watches over you.</a:t>
            </a:r>
          </a:p>
          <a:p>
            <a:pPr algn="r">
              <a:buNone/>
            </a:pPr>
            <a:endParaRPr lang="en-US" dirty="0" smtClean="0">
              <a:latin typeface="Book Antiqua" pitchFamily="18" charset="0"/>
            </a:endParaRPr>
          </a:p>
          <a:p>
            <a:pPr algn="r">
              <a:buNone/>
            </a:pPr>
            <a:r>
              <a:rPr lang="en-US" dirty="0" smtClean="0">
                <a:latin typeface="Book Antiqua" pitchFamily="18" charset="0"/>
              </a:rPr>
              <a:t>Glorious Qur’an Ch. 4 V. 1</a:t>
            </a:r>
          </a:p>
          <a:p>
            <a:pPr>
              <a:buNone/>
            </a:pPr>
            <a:r>
              <a:rPr lang="en-US" dirty="0" smtClean="0"/>
              <a:t>	</a:t>
            </a:r>
          </a:p>
          <a:p>
            <a:pPr>
              <a:buNone/>
            </a:pPr>
            <a:r>
              <a:rPr lang="en-US" dirty="0" smtClean="0"/>
              <a:t>	</a:t>
            </a:r>
            <a:r>
              <a:rPr lang="en-US" sz="2900" dirty="0" smtClean="0">
                <a:latin typeface="Book Antiqua" pitchFamily="18" charset="0"/>
              </a:rPr>
              <a:t>Prophet Muhammad  said: </a:t>
            </a:r>
          </a:p>
          <a:p>
            <a:pPr algn="ctr">
              <a:buNone/>
            </a:pPr>
            <a:r>
              <a:rPr lang="en-US" sz="2900" i="1" dirty="0" smtClean="0">
                <a:solidFill>
                  <a:schemeClr val="tx1"/>
                </a:solidFill>
                <a:latin typeface="Book Antiqua" pitchFamily="18" charset="0"/>
              </a:rPr>
              <a:t>Verily, women are the twin halves of men.</a:t>
            </a:r>
            <a:endParaRPr lang="en-US" sz="2900" dirty="0" smtClean="0">
              <a:solidFill>
                <a:schemeClr val="tx1"/>
              </a:solidFill>
              <a:latin typeface="Book Antiqua" pitchFamily="18" charset="0"/>
            </a:endParaRPr>
          </a:p>
          <a:p>
            <a:pPr algn="ctr">
              <a:buNone/>
            </a:pPr>
            <a:r>
              <a:rPr lang="en-US" sz="2900" dirty="0" smtClean="0">
                <a:latin typeface="Book Antiqua" pitchFamily="18" charset="0"/>
              </a:rPr>
              <a:t>	Recorded in Abu </a:t>
            </a:r>
            <a:r>
              <a:rPr lang="en-US" sz="2900" dirty="0" err="1" smtClean="0">
                <a:latin typeface="Book Antiqua" pitchFamily="18" charset="0"/>
              </a:rPr>
              <a:t>Dawood</a:t>
            </a:r>
            <a:r>
              <a:rPr lang="en-US" sz="2900" dirty="0" smtClean="0">
                <a:latin typeface="Book Antiqua" pitchFamily="18" charset="0"/>
              </a:rPr>
              <a:t>, </a:t>
            </a:r>
            <a:r>
              <a:rPr lang="en-US" sz="2900" dirty="0" err="1" smtClean="0">
                <a:latin typeface="Book Antiqua" pitchFamily="18" charset="0"/>
              </a:rPr>
              <a:t>Tirmidhi</a:t>
            </a:r>
            <a:r>
              <a:rPr lang="en-US" sz="2900" dirty="0" smtClean="0">
                <a:latin typeface="Book Antiqua" pitchFamily="18" charset="0"/>
              </a:rPr>
              <a:t> &amp; others</a:t>
            </a:r>
          </a:p>
          <a:p>
            <a:pPr algn="ctr"/>
            <a:endParaRPr lang="en-US" dirty="0"/>
          </a:p>
        </p:txBody>
      </p:sp>
      <p:pic>
        <p:nvPicPr>
          <p:cNvPr id="7" name="Content Placeholder 6" descr="allasonefamily.jpg"/>
          <p:cNvPicPr>
            <a:picLocks noGrp="1" noChangeAspect="1"/>
          </p:cNvPicPr>
          <p:nvPr>
            <p:ph sz="half" idx="2"/>
          </p:nvPr>
        </p:nvPicPr>
        <p:blipFill>
          <a:blip r:embed="rId2"/>
          <a:stretch>
            <a:fillRect/>
          </a:stretch>
        </p:blipFill>
        <p:spPr>
          <a:xfrm>
            <a:off x="4178300" y="2102644"/>
            <a:ext cx="3521075" cy="3521075"/>
          </a:xfrm>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en-US" sz="1800" dirty="0" smtClean="0">
                <a:latin typeface="Book Antiqua" pitchFamily="18" charset="0"/>
              </a:rPr>
              <a:t>Islamic virtuous deeds are not limited to honoring and respecting women, but rather, we can add that Islam is the first religion to honor and respect them. We can easily prove this by illustrating that all religions and nations, prior to the advent of Islam, caused much harm and insult to women.</a:t>
            </a:r>
          </a:p>
          <a:p>
            <a:pPr algn="r">
              <a:buNone/>
            </a:pPr>
            <a:endParaRPr lang="en-US" sz="1700" dirty="0" smtClean="0">
              <a:latin typeface="Book Antiqua" pitchFamily="18" charset="0"/>
            </a:endParaRPr>
          </a:p>
          <a:p>
            <a:pPr algn="r">
              <a:buNone/>
            </a:pPr>
            <a:r>
              <a:rPr lang="en-US" sz="1700" dirty="0" err="1" smtClean="0">
                <a:latin typeface="Book Antiqua" pitchFamily="18" charset="0"/>
              </a:rPr>
              <a:t>Gustave</a:t>
            </a:r>
            <a:r>
              <a:rPr lang="en-US" sz="1700" dirty="0" smtClean="0">
                <a:latin typeface="Book Antiqua" pitchFamily="18" charset="0"/>
              </a:rPr>
              <a:t> Le Bond, the well-known French thinker stated in his book </a:t>
            </a:r>
            <a:r>
              <a:rPr lang="en-US" sz="1800" i="1" smtClean="0"/>
              <a:t>The civiliation </a:t>
            </a:r>
            <a:r>
              <a:rPr lang="en-US" sz="1800" i="1" dirty="0" smtClean="0"/>
              <a:t>of Arabs 1884</a:t>
            </a:r>
            <a:endParaRPr lang="en-US" sz="1700" dirty="0">
              <a:latin typeface="Book Antiqua" pitchFamily="18" charset="0"/>
            </a:endParaRPr>
          </a:p>
        </p:txBody>
      </p:sp>
      <p:sp>
        <p:nvSpPr>
          <p:cNvPr id="6" name="Content Placeholder 5"/>
          <p:cNvSpPr>
            <a:spLocks noGrp="1"/>
          </p:cNvSpPr>
          <p:nvPr>
            <p:ph sz="half" idx="2"/>
          </p:nvPr>
        </p:nvSpPr>
        <p:spPr/>
        <p:txBody>
          <a:bodyPr>
            <a:normAutofit lnSpcReduction="10000"/>
          </a:bodyPr>
          <a:lstStyle/>
          <a:p>
            <a:r>
              <a:rPr lang="en-US" sz="2400" dirty="0" smtClean="0">
                <a:latin typeface="Book Antiqua" pitchFamily="18" charset="0"/>
              </a:rPr>
              <a:t>Religious Obligations</a:t>
            </a:r>
          </a:p>
          <a:p>
            <a:pPr lvl="0"/>
            <a:r>
              <a:rPr lang="en-US" sz="2400" dirty="0" smtClean="0">
                <a:latin typeface="Book Antiqua" pitchFamily="18" charset="0"/>
              </a:rPr>
              <a:t>Rewards and Punishments</a:t>
            </a:r>
          </a:p>
          <a:p>
            <a:pPr lvl="0"/>
            <a:r>
              <a:rPr lang="en-US" sz="2400" dirty="0" smtClean="0">
                <a:latin typeface="Book Antiqua" pitchFamily="18" charset="0"/>
              </a:rPr>
              <a:t>Preservation of Honor and Nobility </a:t>
            </a:r>
          </a:p>
          <a:p>
            <a:r>
              <a:rPr lang="en-US" sz="2400" dirty="0" smtClean="0">
                <a:latin typeface="Book Antiqua" pitchFamily="18" charset="0"/>
              </a:rPr>
              <a:t>Financial Dealings and Property Ownership</a:t>
            </a:r>
          </a:p>
          <a:p>
            <a:r>
              <a:rPr lang="en-US" sz="2400" dirty="0" smtClean="0">
                <a:latin typeface="Book Antiqua" pitchFamily="18" charset="0"/>
              </a:rPr>
              <a:t>Education and Caring</a:t>
            </a:r>
          </a:p>
          <a:p>
            <a:r>
              <a:rPr lang="en-US" sz="2400" dirty="0" smtClean="0">
                <a:latin typeface="Book Antiqua" pitchFamily="18" charset="0"/>
              </a:rPr>
              <a:t>Right to Receive Fair Share of Wealth</a:t>
            </a:r>
            <a:endParaRPr lang="en-US" sz="2400" dirty="0">
              <a:latin typeface="Book Antiqua" pitchFamily="18" charset="0"/>
            </a:endParaRPr>
          </a:p>
        </p:txBody>
      </p:sp>
      <p:pic>
        <p:nvPicPr>
          <p:cNvPr id="12" name="Picture 11" descr="strong-flower_75341-1600x1200-1.jpg"/>
          <p:cNvPicPr>
            <a:picLocks noChangeAspect="1"/>
          </p:cNvPicPr>
          <p:nvPr/>
        </p:nvPicPr>
        <p:blipFill>
          <a:blip r:embed="rId3"/>
          <a:stretch>
            <a:fillRect/>
          </a:stretch>
        </p:blipFill>
        <p:spPr>
          <a:xfrm>
            <a:off x="457200" y="304800"/>
            <a:ext cx="7162800" cy="120650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style>
          <a:lnRef idx="1">
            <a:schemeClr val="accent6"/>
          </a:lnRef>
          <a:fillRef idx="3">
            <a:schemeClr val="accent6"/>
          </a:fillRef>
          <a:effectRef idx="2">
            <a:schemeClr val="accent6"/>
          </a:effectRef>
          <a:fontRef idx="minor">
            <a:schemeClr val="lt1"/>
          </a:fontRef>
        </p:style>
        <p:txBody>
          <a:bodyPr>
            <a:normAutofit/>
          </a:bodyPr>
          <a:lstStyle/>
          <a:p>
            <a:pPr lvl="0" algn="ctr"/>
            <a:r>
              <a:rPr lang="en-US" b="0" dirty="0" smtClean="0">
                <a:latin typeface="Book Antiqua" pitchFamily="18" charset="0"/>
              </a:rPr>
              <a:t>Polygamy in </a:t>
            </a:r>
            <a:r>
              <a:rPr lang="en-US" b="0" dirty="0" err="1" smtClean="0">
                <a:latin typeface="Book Antiqua" pitchFamily="18" charset="0"/>
              </a:rPr>
              <a:t>hinduism</a:t>
            </a:r>
            <a:endParaRPr lang="en-US" dirty="0"/>
          </a:p>
        </p:txBody>
      </p:sp>
      <p:sp>
        <p:nvSpPr>
          <p:cNvPr id="3" name="Content Placeholder 2"/>
          <p:cNvSpPr>
            <a:spLocks noGrp="1"/>
          </p:cNvSpPr>
          <p:nvPr>
            <p:ph sz="half" idx="1"/>
          </p:nvPr>
        </p:nvSpPr>
        <p:spPr/>
        <p:style>
          <a:lnRef idx="1">
            <a:schemeClr val="accent3"/>
          </a:lnRef>
          <a:fillRef idx="3">
            <a:schemeClr val="accent3"/>
          </a:fillRef>
          <a:effectRef idx="2">
            <a:schemeClr val="accent3"/>
          </a:effectRef>
          <a:fontRef idx="minor">
            <a:schemeClr val="lt1"/>
          </a:fontRef>
        </p:style>
        <p:txBody>
          <a:bodyPr>
            <a:normAutofit lnSpcReduction="10000"/>
          </a:bodyPr>
          <a:lstStyle/>
          <a:p>
            <a:pPr algn="ctr">
              <a:buNone/>
            </a:pPr>
            <a:r>
              <a:rPr lang="en-US" sz="1600" u="sng" dirty="0" smtClean="0">
                <a:latin typeface="Book Antiqua" pitchFamily="18" charset="0"/>
              </a:rPr>
              <a:t>In Hinduism</a:t>
            </a:r>
            <a:endParaRPr lang="en-US" sz="1600" dirty="0" smtClean="0">
              <a:latin typeface="Book Antiqua" pitchFamily="18" charset="0"/>
            </a:endParaRPr>
          </a:p>
          <a:p>
            <a:pPr algn="just">
              <a:buNone/>
            </a:pPr>
            <a:r>
              <a:rPr lang="en-US" sz="1600" dirty="0" smtClean="0"/>
              <a:t>	</a:t>
            </a:r>
            <a:r>
              <a:rPr lang="en-US" sz="1500" dirty="0" smtClean="0">
                <a:latin typeface="Book Antiqua" pitchFamily="18" charset="0"/>
              </a:rPr>
              <a:t>Polygamy was practiced in many sections of </a:t>
            </a:r>
            <a:r>
              <a:rPr lang="en-US" sz="1500" u="sng" dirty="0" smtClean="0">
                <a:latin typeface="Book Antiqua" pitchFamily="18" charset="0"/>
                <a:hlinkClick r:id="rId2" tooltip="Hindu"/>
              </a:rPr>
              <a:t>Hindu</a:t>
            </a:r>
            <a:r>
              <a:rPr lang="en-US" sz="1500" dirty="0" smtClean="0">
                <a:latin typeface="Book Antiqua" pitchFamily="18" charset="0"/>
              </a:rPr>
              <a:t> society in ancient times. In </a:t>
            </a:r>
            <a:r>
              <a:rPr lang="en-US" sz="1500" u="sng" dirty="0" smtClean="0">
                <a:latin typeface="Book Antiqua" pitchFamily="18" charset="0"/>
                <a:hlinkClick r:id="rId3" tooltip="Ramayana"/>
              </a:rPr>
              <a:t>Ramayana</a:t>
            </a:r>
            <a:r>
              <a:rPr lang="en-US" sz="1500" dirty="0" smtClean="0">
                <a:latin typeface="Book Antiqua" pitchFamily="18" charset="0"/>
              </a:rPr>
              <a:t>, father of </a:t>
            </a:r>
            <a:r>
              <a:rPr lang="en-US" sz="1500" u="sng" dirty="0" smtClean="0">
                <a:latin typeface="Book Antiqua" pitchFamily="18" charset="0"/>
                <a:hlinkClick r:id="rId4" tooltip="Rama"/>
              </a:rPr>
              <a:t>Ram</a:t>
            </a:r>
            <a:r>
              <a:rPr lang="en-US" sz="1500" dirty="0" smtClean="0">
                <a:latin typeface="Book Antiqua" pitchFamily="18" charset="0"/>
              </a:rPr>
              <a:t>, King </a:t>
            </a:r>
            <a:r>
              <a:rPr lang="en-US" sz="1500" u="sng" dirty="0" err="1" smtClean="0">
                <a:latin typeface="Book Antiqua" pitchFamily="18" charset="0"/>
                <a:hlinkClick r:id="rId5" tooltip="Dasharath"/>
              </a:rPr>
              <a:t>Dasharath</a:t>
            </a:r>
            <a:r>
              <a:rPr lang="en-US" sz="1500" dirty="0" smtClean="0">
                <a:latin typeface="Book Antiqua" pitchFamily="18" charset="0"/>
              </a:rPr>
              <a:t> has three wives, but Ram has pledged himself just one wife. The Hindu god, Lord </a:t>
            </a:r>
            <a:r>
              <a:rPr lang="en-US" sz="1500" u="sng" dirty="0" smtClean="0">
                <a:latin typeface="Book Antiqua" pitchFamily="18" charset="0"/>
                <a:hlinkClick r:id="rId6" tooltip="Krishna"/>
              </a:rPr>
              <a:t>Krishna</a:t>
            </a:r>
            <a:r>
              <a:rPr lang="en-US" sz="1500" dirty="0" smtClean="0">
                <a:latin typeface="Book Antiqua" pitchFamily="18" charset="0"/>
              </a:rPr>
              <a:t>, the 9th incarnation of the Hindu god </a:t>
            </a:r>
            <a:r>
              <a:rPr lang="en-US" sz="1500" u="sng" dirty="0" smtClean="0">
                <a:latin typeface="Book Antiqua" pitchFamily="18" charset="0"/>
                <a:hlinkClick r:id="rId7" tooltip="Vishnu"/>
              </a:rPr>
              <a:t>Vishnu</a:t>
            </a:r>
            <a:r>
              <a:rPr lang="en-US" sz="1500" dirty="0" smtClean="0">
                <a:latin typeface="Book Antiqua" pitchFamily="18" charset="0"/>
              </a:rPr>
              <a:t> had 16,108 wives at his kingdom in </a:t>
            </a:r>
            <a:r>
              <a:rPr lang="en-US" sz="1500" u="sng" dirty="0" err="1" smtClean="0">
                <a:latin typeface="Book Antiqua" pitchFamily="18" charset="0"/>
                <a:hlinkClick r:id="rId8" tooltip="Dwarka"/>
              </a:rPr>
              <a:t>Dwarka</a:t>
            </a:r>
            <a:r>
              <a:rPr lang="en-US" sz="1500" dirty="0" smtClean="0">
                <a:latin typeface="Book Antiqua" pitchFamily="18" charset="0"/>
              </a:rPr>
              <a:t>. In the post-</a:t>
            </a:r>
            <a:r>
              <a:rPr lang="en-US" sz="1500" u="sng" dirty="0" smtClean="0">
                <a:latin typeface="Book Antiqua" pitchFamily="18" charset="0"/>
                <a:hlinkClick r:id="rId9" tooltip="Vedic period"/>
              </a:rPr>
              <a:t>Vedic periods</a:t>
            </a:r>
            <a:r>
              <a:rPr lang="en-US" sz="1500" dirty="0" smtClean="0">
                <a:latin typeface="Book Antiqua" pitchFamily="18" charset="0"/>
              </a:rPr>
              <a:t>, polygamy declined in Hinduism, and is now considered immoral.</a:t>
            </a:r>
          </a:p>
          <a:p>
            <a:pPr algn="just">
              <a:buNone/>
            </a:pPr>
            <a:r>
              <a:rPr lang="en-US" sz="1500" dirty="0" smtClean="0">
                <a:latin typeface="Book Antiqua" pitchFamily="18" charset="0"/>
              </a:rPr>
              <a:t>	</a:t>
            </a:r>
          </a:p>
          <a:p>
            <a:pPr algn="just">
              <a:buNone/>
            </a:pPr>
            <a:r>
              <a:rPr lang="en-US" sz="1500" dirty="0" smtClean="0">
                <a:latin typeface="Book Antiqua" pitchFamily="18" charset="0"/>
              </a:rPr>
              <a:t>	Although the </a:t>
            </a:r>
            <a:r>
              <a:rPr lang="en-US" sz="1500" u="sng" dirty="0" smtClean="0">
                <a:latin typeface="Book Antiqua" pitchFamily="18" charset="0"/>
                <a:hlinkClick r:id="rId10" tooltip="Vedas"/>
              </a:rPr>
              <a:t>Vedas</a:t>
            </a:r>
            <a:r>
              <a:rPr lang="en-US" sz="1500" dirty="0" smtClean="0">
                <a:latin typeface="Book Antiqua" pitchFamily="18" charset="0"/>
              </a:rPr>
              <a:t> and the Hindu religion itself do not outlaw polygamy, the terms under the </a:t>
            </a:r>
            <a:r>
              <a:rPr lang="en-US" sz="1500" u="sng" dirty="0" smtClean="0">
                <a:latin typeface="Book Antiqua" pitchFamily="18" charset="0"/>
                <a:hlinkClick r:id="rId11" tooltip="Hindu Marriage Act"/>
              </a:rPr>
              <a:t>Hindu Marriage Act</a:t>
            </a:r>
            <a:r>
              <a:rPr lang="en-US" sz="1500" dirty="0" smtClean="0">
                <a:latin typeface="Book Antiqua" pitchFamily="18" charset="0"/>
              </a:rPr>
              <a:t> has deemed polygamy to be illegal for Hindus, </a:t>
            </a:r>
            <a:r>
              <a:rPr lang="en-US" sz="1500" dirty="0" err="1" smtClean="0">
                <a:latin typeface="Book Antiqua" pitchFamily="18" charset="0"/>
              </a:rPr>
              <a:t>Jains</a:t>
            </a:r>
            <a:r>
              <a:rPr lang="en-US" sz="1500" dirty="0" smtClean="0">
                <a:latin typeface="Book Antiqua" pitchFamily="18" charset="0"/>
              </a:rPr>
              <a:t>, Buddhists, and Sikhs.</a:t>
            </a:r>
            <a:endParaRPr lang="en-US" sz="1500" dirty="0">
              <a:latin typeface="Book Antiqua" pitchFamily="18" charset="0"/>
            </a:endParaRPr>
          </a:p>
        </p:txBody>
      </p:sp>
      <p:pic>
        <p:nvPicPr>
          <p:cNvPr id="5" name="Content Placeholder 4" descr="CAMSMN4VCA9UK0TSCASW4WBNCA7G49X2CANG2NBPCA67EUD2CAC37Z15CAW051XJCAIP8TKMCAP0N470CAAJMJ9TCA9SJAUVCAU1XDLKCADLPEQYCA5LC2A2CA0S5V46CA1AZ8Z5CAJGBE11CA9M3D0U.jpg"/>
          <p:cNvPicPr>
            <a:picLocks noGrp="1" noChangeAspect="1"/>
          </p:cNvPicPr>
          <p:nvPr>
            <p:ph sz="half" idx="2"/>
          </p:nvPr>
        </p:nvPicPr>
        <p:blipFill>
          <a:blip r:embed="rId12"/>
          <a:stretch>
            <a:fillRect/>
          </a:stretch>
        </p:blipFill>
        <p:spPr>
          <a:xfrm>
            <a:off x="4419600" y="2286000"/>
            <a:ext cx="28956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style>
          <a:lnRef idx="1">
            <a:schemeClr val="dk1"/>
          </a:lnRef>
          <a:fillRef idx="2">
            <a:schemeClr val="dk1"/>
          </a:fillRef>
          <a:effectRef idx="1">
            <a:schemeClr val="dk1"/>
          </a:effectRef>
          <a:fontRef idx="minor">
            <a:schemeClr val="dk1"/>
          </a:fontRef>
        </p:style>
        <p:txBody>
          <a:bodyPr/>
          <a:lstStyle/>
          <a:p>
            <a:pPr algn="ctr"/>
            <a:r>
              <a:rPr lang="en-US" b="0" dirty="0" smtClean="0">
                <a:solidFill>
                  <a:schemeClr val="tx1"/>
                </a:solidFill>
                <a:latin typeface="Book Antiqua" pitchFamily="18" charset="0"/>
              </a:rPr>
              <a:t>Polygamy in Buddhism</a:t>
            </a:r>
            <a:endParaRPr lang="en-US" dirty="0">
              <a:solidFill>
                <a:schemeClr val="tx1"/>
              </a:solidFill>
            </a:endParaRPr>
          </a:p>
        </p:txBody>
      </p:sp>
      <p:pic>
        <p:nvPicPr>
          <p:cNvPr id="5" name="Content Placeholder 4" descr="spirituality-buddhism-285x300.jpg"/>
          <p:cNvPicPr>
            <a:picLocks noGrp="1" noChangeAspect="1"/>
          </p:cNvPicPr>
          <p:nvPr>
            <p:ph sz="half" idx="1"/>
          </p:nvPr>
        </p:nvPicPr>
        <p:blipFill>
          <a:blip r:embed="rId2"/>
          <a:stretch>
            <a:fillRect/>
          </a:stretch>
        </p:blipFill>
        <p:spPr>
          <a:xfrm>
            <a:off x="609600" y="1981200"/>
            <a:ext cx="332994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ctr">
              <a:buNone/>
            </a:pPr>
            <a:r>
              <a:rPr lang="en-US" u="sng" dirty="0" smtClean="0"/>
              <a:t>In Buddhism </a:t>
            </a:r>
            <a:endParaRPr lang="en-US" dirty="0" smtClean="0"/>
          </a:p>
          <a:p>
            <a:pPr algn="just">
              <a:buNone/>
            </a:pPr>
            <a:r>
              <a:rPr lang="en-US" dirty="0" smtClean="0"/>
              <a:t>	</a:t>
            </a:r>
            <a:r>
              <a:rPr lang="en-US" sz="1400" dirty="0" smtClean="0">
                <a:latin typeface="Book Antiqua" pitchFamily="18" charset="0"/>
              </a:rPr>
              <a:t>In </a:t>
            </a:r>
            <a:r>
              <a:rPr lang="en-US" sz="1400" u="sng" dirty="0" smtClean="0">
                <a:latin typeface="Book Antiqua" pitchFamily="18" charset="0"/>
                <a:hlinkClick r:id="rId3" tooltip="Buddhism"/>
              </a:rPr>
              <a:t>Buddhism</a:t>
            </a:r>
            <a:r>
              <a:rPr lang="en-US" sz="1400" dirty="0" smtClean="0">
                <a:latin typeface="Book Antiqua" pitchFamily="18" charset="0"/>
              </a:rPr>
              <a:t>, marriage is not a </a:t>
            </a:r>
            <a:r>
              <a:rPr lang="en-US" sz="1400" u="sng" dirty="0" smtClean="0">
                <a:latin typeface="Book Antiqua" pitchFamily="18" charset="0"/>
                <a:hlinkClick r:id="rId4" tooltip="Sacrament"/>
              </a:rPr>
              <a:t>sacrament</a:t>
            </a:r>
            <a:r>
              <a:rPr lang="en-US" sz="1400" dirty="0" smtClean="0">
                <a:latin typeface="Book Antiqua" pitchFamily="18" charset="0"/>
              </a:rPr>
              <a:t>. It is purely a </a:t>
            </a:r>
            <a:r>
              <a:rPr lang="en-US" sz="1400" u="sng" dirty="0" smtClean="0">
                <a:latin typeface="Book Antiqua" pitchFamily="18" charset="0"/>
                <a:hlinkClick r:id="rId5" tooltip="Secular"/>
              </a:rPr>
              <a:t>secular</a:t>
            </a:r>
            <a:r>
              <a:rPr lang="en-US" sz="1400" dirty="0" smtClean="0">
                <a:latin typeface="Book Antiqua" pitchFamily="18" charset="0"/>
              </a:rPr>
              <a:t> affair and the monks do not participate in it, though in some sects priests and monks do marry (e.g. Japan). Hence it receives no religious sanction.</a:t>
            </a:r>
            <a:r>
              <a:rPr lang="en-US" sz="1400" baseline="30000" dirty="0" smtClean="0">
                <a:latin typeface="Book Antiqua" pitchFamily="18" charset="0"/>
              </a:rPr>
              <a:t> </a:t>
            </a:r>
            <a:r>
              <a:rPr lang="en-US" sz="1400" dirty="0" smtClean="0">
                <a:latin typeface="Book Antiqua" pitchFamily="18" charset="0"/>
              </a:rPr>
              <a:t>Forms of marriage consequently vary from country to country.</a:t>
            </a:r>
          </a:p>
          <a:p>
            <a:pPr>
              <a:buNone/>
            </a:pPr>
            <a:endParaRPr lang="en-US" sz="1400" dirty="0" smtClean="0">
              <a:latin typeface="Book Antiqua" pitchFamily="18" charset="0"/>
            </a:endParaRPr>
          </a:p>
          <a:p>
            <a:pPr algn="just">
              <a:buNone/>
            </a:pPr>
            <a:r>
              <a:rPr lang="en-US" sz="1400" dirty="0" smtClean="0">
                <a:latin typeface="Book Antiqua" pitchFamily="18" charset="0"/>
              </a:rPr>
              <a:t>	</a:t>
            </a:r>
            <a:r>
              <a:rPr lang="en-US" sz="1500" dirty="0" smtClean="0">
                <a:latin typeface="Book Antiqua" pitchFamily="18" charset="0"/>
                <a:hlinkClick r:id="rId6" tooltip="Polyandry in Tibet"/>
              </a:rPr>
              <a:t>Polyandry in Tibet</a:t>
            </a:r>
            <a:r>
              <a:rPr lang="en-US" sz="1500" dirty="0" smtClean="0">
                <a:latin typeface="Book Antiqua" pitchFamily="18" charset="0"/>
              </a:rPr>
              <a:t> as well was common traditionally, as was </a:t>
            </a:r>
            <a:r>
              <a:rPr lang="en-US" sz="1500" dirty="0" err="1" smtClean="0">
                <a:latin typeface="Book Antiqua" pitchFamily="18" charset="0"/>
              </a:rPr>
              <a:t>polygyny</a:t>
            </a:r>
            <a:r>
              <a:rPr lang="en-US" sz="1500" dirty="0" smtClean="0">
                <a:latin typeface="Book Antiqua" pitchFamily="18" charset="0"/>
              </a:rPr>
              <a:t>, and having several wives or husbands was never regarded as having sex with inappropriate partners. Tibet is home to the largest and most flourishing polyandrous community in the world today. Other forms of marriage are also present, like group marriage and monogamous marriage.</a:t>
            </a:r>
          </a:p>
          <a:p>
            <a:pPr>
              <a:buNone/>
            </a:pPr>
            <a:endParaRPr lang="en-US" sz="1400" dirty="0" smtClean="0">
              <a:latin typeface="Book Antiqua" pitchFamily="18" charset="0"/>
            </a:endParaRPr>
          </a:p>
          <a:p>
            <a:pPr>
              <a:buNone/>
            </a:pPr>
            <a:endParaRPr lang="en-US" dirty="0"/>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823</TotalTime>
  <Words>1173</Words>
  <Application>Microsoft Office PowerPoint</Application>
  <PresentationFormat>On-screen Show (4:3)</PresentationFormat>
  <Paragraphs>118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Islam, family &amp; women  elementary course in Islam 2011</vt:lpstr>
      <vt:lpstr>the Universal Declaration of Human Rights was drafted between January 1947 and December 1948</vt:lpstr>
      <vt:lpstr>       “In Athens, “woman’s status had degenerated to that of slaves. Wives were secluded in their homes, had no education &amp; few rights, and were considered by their husbands no better than chattels….” </vt:lpstr>
      <vt:lpstr>         Women in Pre-Islamic era  </vt:lpstr>
      <vt:lpstr>Women in pre-islamic era </vt:lpstr>
      <vt:lpstr> Rights granted to women by Islam </vt:lpstr>
      <vt:lpstr>Slide 7</vt:lpstr>
      <vt:lpstr>Polygamy in hinduism</vt:lpstr>
      <vt:lpstr>Polygamy in Buddhism</vt:lpstr>
      <vt:lpstr>Polygamy in judaism</vt:lpstr>
      <vt:lpstr>Polygamy in christianity</vt:lpstr>
      <vt:lpstr>Polygamy in Hong Kong</vt:lpstr>
      <vt:lpstr>       Rights &amp; duties of husband &amp; wife </vt:lpstr>
      <vt:lpstr>Rights &amp; duties of husband &amp; wife</vt:lpstr>
      <vt:lpstr>Family harmony &amp; it’s problem </vt:lpstr>
      <vt:lpstr>Family harmony &amp; it’s problem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family &amp; women  elementary course in islam 2011</dc:title>
  <dc:creator>My Office</dc:creator>
  <cp:lastModifiedBy>My Office</cp:lastModifiedBy>
  <cp:revision>94</cp:revision>
  <dcterms:created xsi:type="dcterms:W3CDTF">2011-11-21T19:49:33Z</dcterms:created>
  <dcterms:modified xsi:type="dcterms:W3CDTF">2011-11-26T01:03:49Z</dcterms:modified>
</cp:coreProperties>
</file>