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4" r:id="rId7"/>
    <p:sldId id="261" r:id="rId8"/>
    <p:sldId id="262" r:id="rId9"/>
    <p:sldId id="265" r:id="rId10"/>
    <p:sldId id="266" r:id="rId11"/>
    <p:sldId id="272" r:id="rId12"/>
    <p:sldId id="269" r:id="rId13"/>
    <p:sldId id="270" r:id="rId14"/>
    <p:sldId id="271" r:id="rId15"/>
    <p:sldId id="273" r:id="rId16"/>
    <p:sldId id="274" r:id="rId17"/>
    <p:sldId id="275"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7AD578A-F3E1-49C8-8E67-99C1EAB477F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D578A-F3E1-49C8-8E67-99C1EAB477F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D578A-F3E1-49C8-8E67-99C1EAB477F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7AD578A-F3E1-49C8-8E67-99C1EAB477F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7AD578A-F3E1-49C8-8E67-99C1EAB477F4}"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7AD578A-F3E1-49C8-8E67-99C1EAB477F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7AD578A-F3E1-49C8-8E67-99C1EAB477F4}"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D578A-F3E1-49C8-8E67-99C1EAB477F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D578A-F3E1-49C8-8E67-99C1EAB477F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D578A-F3E1-49C8-8E67-99C1EAB477F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A4AA2EB0-CD9A-4199-A5B5-66396B3413BB}"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7AD578A-F3E1-49C8-8E67-99C1EAB477F4}"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4AA2EB0-CD9A-4199-A5B5-66396B3413BB}" type="datetimeFigureOut">
              <a:rPr lang="en-US" smtClean="0"/>
              <a:pPr/>
              <a:t>11/16/2011</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7AD578A-F3E1-49C8-8E67-99C1EAB477F4}"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Anton_van_Leeuwenhoek" TargetMode="External"/><Relationship Id="rId2" Type="http://schemas.openxmlformats.org/officeDocument/2006/relationships/hyperlink" Target="http://en.wikipedia.org/wiki/Microbiology" TargetMode="External"/><Relationship Id="rId1" Type="http://schemas.openxmlformats.org/officeDocument/2006/relationships/slideLayout" Target="../slideLayouts/slideLayout5.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hyperlink" Target="http://en.wikipedia.org/wiki/Microscope"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Bell MT" pitchFamily="18" charset="0"/>
              </a:rPr>
              <a:t>Miracle of Al-Qur’an</a:t>
            </a:r>
            <a:r>
              <a:rPr lang="en-US" dirty="0" smtClean="0">
                <a:latin typeface="Bell MT" pitchFamily="18" charset="0"/>
              </a:rPr>
              <a:t/>
            </a:r>
            <a:br>
              <a:rPr lang="en-US" dirty="0" smtClean="0">
                <a:latin typeface="Bell MT" pitchFamily="18" charset="0"/>
              </a:rPr>
            </a:br>
            <a:r>
              <a:rPr lang="en-US" dirty="0" smtClean="0">
                <a:latin typeface="Bell MT" pitchFamily="18" charset="0"/>
              </a:rPr>
              <a:t>Elementary Course on Islam 2011</a:t>
            </a:r>
            <a:endParaRPr lang="en-US" dirty="0">
              <a:latin typeface="Bell MT" pitchFamily="18" charset="0"/>
            </a:endParaRPr>
          </a:p>
        </p:txBody>
      </p:sp>
      <p:pic>
        <p:nvPicPr>
          <p:cNvPr id="4" name="Content Placeholder 3" descr="quran1000[1].jpg"/>
          <p:cNvPicPr>
            <a:picLocks noGrp="1" noChangeAspect="1"/>
          </p:cNvPicPr>
          <p:nvPr>
            <p:ph idx="1"/>
          </p:nvPr>
        </p:nvPicPr>
        <p:blipFill>
          <a:blip r:embed="rId2"/>
          <a:stretch>
            <a:fillRect/>
          </a:stretch>
        </p:blipFill>
        <p:spPr>
          <a:xfrm>
            <a:off x="2505075" y="2207419"/>
            <a:ext cx="4286250" cy="3219450"/>
          </a:xfrm>
          <a:prstGeom prst="rect">
            <a:avLst/>
          </a:prstGeom>
          <a:ln>
            <a:noFill/>
          </a:ln>
          <a:effectLst>
            <a:softEdge rad="112500"/>
          </a:effectLst>
        </p:spPr>
      </p:pic>
      <p:sp>
        <p:nvSpPr>
          <p:cNvPr id="5" name="Rounded Rectangle 4"/>
          <p:cNvSpPr/>
          <p:nvPr/>
        </p:nvSpPr>
        <p:spPr>
          <a:xfrm>
            <a:off x="1600200" y="6096000"/>
            <a:ext cx="6096000" cy="762000"/>
          </a:xfrm>
          <a:prstGeom prst="round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dirty="0" smtClean="0">
                <a:latin typeface="Constantia" pitchFamily="18" charset="0"/>
              </a:rPr>
              <a:t>Presented by Jamal M. </a:t>
            </a:r>
            <a:r>
              <a:rPr lang="en-US" dirty="0" err="1" smtClean="0">
                <a:latin typeface="Constantia" pitchFamily="18" charset="0"/>
              </a:rPr>
              <a:t>Ashraff</a:t>
            </a:r>
            <a:r>
              <a:rPr lang="en-US" dirty="0" smtClean="0">
                <a:latin typeface="Constantia" pitchFamily="18" charset="0"/>
              </a:rPr>
              <a:t>  </a:t>
            </a:r>
          </a:p>
          <a:p>
            <a:pPr algn="ctr"/>
            <a:r>
              <a:rPr lang="en-US" dirty="0" smtClean="0">
                <a:latin typeface="Constantia" pitchFamily="18" charset="0"/>
              </a:rPr>
              <a:t>email jmashraff@hotmail.com</a:t>
            </a:r>
            <a:endParaRPr lang="en-US" dirty="0">
              <a:latin typeface="Constantia" pitchFamily="18" charset="0"/>
            </a:endParaRPr>
          </a:p>
        </p:txBody>
      </p:sp>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5"/>
          </a:fillRef>
          <a:effectRef idx="1">
            <a:schemeClr val="accent5"/>
          </a:effectRef>
          <a:fontRef idx="minor">
            <a:schemeClr val="lt1"/>
          </a:fontRef>
        </p:style>
        <p:txBody>
          <a:bodyPr>
            <a:noAutofit/>
          </a:bodyPr>
          <a:lstStyle/>
          <a:p>
            <a:r>
              <a:rPr lang="en-US" sz="1800" dirty="0" smtClean="0">
                <a:solidFill>
                  <a:schemeClr val="tx1">
                    <a:lumMod val="95000"/>
                    <a:lumOff val="5000"/>
                  </a:schemeClr>
                </a:solidFill>
                <a:latin typeface="Footlight MT Light" pitchFamily="18" charset="0"/>
              </a:rPr>
              <a:t>The study of microorganisms is called </a:t>
            </a:r>
            <a:r>
              <a:rPr lang="en-US" sz="1800" dirty="0" smtClean="0">
                <a:solidFill>
                  <a:schemeClr val="tx1">
                    <a:lumMod val="95000"/>
                    <a:lumOff val="5000"/>
                  </a:schemeClr>
                </a:solidFill>
                <a:latin typeface="Footlight MT Light" pitchFamily="18" charset="0"/>
                <a:hlinkClick r:id="rId2" action="ppaction://hlinkfile" tooltip="Microbiology"/>
              </a:rPr>
              <a:t>microbiology</a:t>
            </a:r>
            <a:r>
              <a:rPr lang="en-US" sz="1800" dirty="0" smtClean="0">
                <a:solidFill>
                  <a:schemeClr val="tx1">
                    <a:lumMod val="95000"/>
                    <a:lumOff val="5000"/>
                  </a:schemeClr>
                </a:solidFill>
                <a:latin typeface="Footlight MT Light" pitchFamily="18" charset="0"/>
              </a:rPr>
              <a:t>, a subject that began with </a:t>
            </a:r>
            <a:r>
              <a:rPr lang="en-US" sz="1800" dirty="0" smtClean="0">
                <a:solidFill>
                  <a:schemeClr val="tx1">
                    <a:lumMod val="95000"/>
                    <a:lumOff val="5000"/>
                  </a:schemeClr>
                </a:solidFill>
                <a:latin typeface="Footlight MT Light" pitchFamily="18" charset="0"/>
                <a:hlinkClick r:id="rId3" action="ppaction://hlinkfile" tooltip="Anton van Leeuwenhoek"/>
              </a:rPr>
              <a:t>Anton van Leeuwenhoek</a:t>
            </a:r>
            <a:r>
              <a:rPr lang="en-US" sz="1800" dirty="0" smtClean="0">
                <a:solidFill>
                  <a:schemeClr val="tx1">
                    <a:lumMod val="95000"/>
                    <a:lumOff val="5000"/>
                  </a:schemeClr>
                </a:solidFill>
                <a:latin typeface="Footlight MT Light" pitchFamily="18" charset="0"/>
              </a:rPr>
              <a:t>'s discovery of microorganisms in 1675, using a </a:t>
            </a:r>
            <a:r>
              <a:rPr lang="en-US" sz="1800" dirty="0" smtClean="0">
                <a:solidFill>
                  <a:schemeClr val="tx1">
                    <a:lumMod val="95000"/>
                    <a:lumOff val="5000"/>
                  </a:schemeClr>
                </a:solidFill>
                <a:latin typeface="Footlight MT Light" pitchFamily="18" charset="0"/>
                <a:hlinkClick r:id="rId4" action="ppaction://hlinkfile" tooltip="Microscope"/>
              </a:rPr>
              <a:t>microscope</a:t>
            </a:r>
            <a:r>
              <a:rPr lang="en-US" sz="1800" dirty="0" smtClean="0">
                <a:solidFill>
                  <a:schemeClr val="tx1">
                    <a:lumMod val="95000"/>
                    <a:lumOff val="5000"/>
                  </a:schemeClr>
                </a:solidFill>
                <a:latin typeface="Footlight MT Light" pitchFamily="18" charset="0"/>
              </a:rPr>
              <a:t> of his own design.</a:t>
            </a:r>
            <a:endParaRPr lang="en-US" sz="1800" dirty="0">
              <a:solidFill>
                <a:schemeClr val="tx1">
                  <a:lumMod val="95000"/>
                  <a:lumOff val="5000"/>
                </a:schemeClr>
              </a:solidFill>
              <a:latin typeface="Footlight MT Light" pitchFamily="18" charset="0"/>
            </a:endParaRPr>
          </a:p>
        </p:txBody>
      </p:sp>
      <p:sp>
        <p:nvSpPr>
          <p:cNvPr id="5" name="Text Placeholder 4"/>
          <p:cNvSpPr>
            <a:spLocks noGrp="1"/>
          </p:cNvSpPr>
          <p:nvPr>
            <p:ph type="body" idx="1"/>
          </p:nvPr>
        </p:nvSpPr>
        <p:spPr/>
        <p:style>
          <a:lnRef idx="0">
            <a:scrgbClr r="0" g="0" b="0"/>
          </a:lnRef>
          <a:fillRef idx="1001">
            <a:schemeClr val="lt2"/>
          </a:fillRef>
          <a:effectRef idx="0">
            <a:scrgbClr r="0" g="0" b="0"/>
          </a:effectRef>
          <a:fontRef idx="major"/>
        </p:style>
        <p:txBody>
          <a:bodyPr>
            <a:normAutofit fontScale="77500" lnSpcReduction="20000"/>
          </a:bodyPr>
          <a:lstStyle/>
          <a:p>
            <a:pPr algn="ctr"/>
            <a:r>
              <a:rPr lang="en-US" sz="2800" u="sng" dirty="0" smtClean="0">
                <a:solidFill>
                  <a:schemeClr val="tx1"/>
                </a:solidFill>
                <a:latin typeface="Footlight MT Light" pitchFamily="18" charset="0"/>
              </a:rPr>
              <a:t>EXISTENCE OF MICROSCOPIC LIFE</a:t>
            </a:r>
            <a:endParaRPr lang="en-US" sz="2800" dirty="0">
              <a:latin typeface="Footlight MT Light" pitchFamily="18" charset="0"/>
            </a:endParaRPr>
          </a:p>
        </p:txBody>
      </p:sp>
      <p:sp>
        <p:nvSpPr>
          <p:cNvPr id="7" name="Text Placeholder 6"/>
          <p:cNvSpPr>
            <a:spLocks noGrp="1"/>
          </p:cNvSpPr>
          <p:nvPr>
            <p:ph type="body" sz="half" idx="3"/>
          </p:nvPr>
        </p:nvSpPr>
        <p:spPr/>
        <p:style>
          <a:lnRef idx="0">
            <a:scrgbClr r="0" g="0" b="0"/>
          </a:lnRef>
          <a:fillRef idx="1001">
            <a:schemeClr val="lt2"/>
          </a:fillRef>
          <a:effectRef idx="0">
            <a:scrgbClr r="0" g="0" b="0"/>
          </a:effectRef>
          <a:fontRef idx="major"/>
        </p:style>
        <p:txBody>
          <a:bodyPr>
            <a:normAutofit/>
          </a:bodyPr>
          <a:lstStyle/>
          <a:p>
            <a:r>
              <a:rPr lang="en-US" sz="1600" dirty="0" smtClean="0">
                <a:solidFill>
                  <a:srgbClr val="C00000"/>
                </a:solidFill>
                <a:latin typeface="Footlight MT Light" pitchFamily="18" charset="0"/>
              </a:rPr>
              <a:t>Year 1590 1</a:t>
            </a:r>
            <a:r>
              <a:rPr lang="en-US" sz="1600" baseline="30000" dirty="0" smtClean="0">
                <a:solidFill>
                  <a:srgbClr val="C00000"/>
                </a:solidFill>
                <a:latin typeface="Footlight MT Light" pitchFamily="18" charset="0"/>
              </a:rPr>
              <a:t>st</a:t>
            </a:r>
            <a:r>
              <a:rPr lang="en-US" sz="1600" dirty="0" smtClean="0">
                <a:solidFill>
                  <a:srgbClr val="C00000"/>
                </a:solidFill>
                <a:latin typeface="Footlight MT Light" pitchFamily="18" charset="0"/>
              </a:rPr>
              <a:t> Microscope was founded. Magnified under 10,000 times</a:t>
            </a:r>
          </a:p>
        </p:txBody>
      </p:sp>
      <p:sp>
        <p:nvSpPr>
          <p:cNvPr id="6" name="Content Placeholder 5"/>
          <p:cNvSpPr>
            <a:spLocks noGrp="1"/>
          </p:cNvSpPr>
          <p:nvPr>
            <p:ph sz="quarter" idx="2"/>
          </p:nvPr>
        </p:nvSpPr>
        <p:spPr>
          <a:xfrm>
            <a:off x="281444" y="1295399"/>
            <a:ext cx="4290556" cy="3962401"/>
          </a:xfrm>
        </p:spPr>
        <p:txBody>
          <a:bodyPr>
            <a:normAutofit fontScale="85000" lnSpcReduction="20000"/>
          </a:bodyPr>
          <a:lstStyle/>
          <a:p>
            <a:pPr algn="just"/>
            <a:r>
              <a:rPr lang="en-US" dirty="0" smtClean="0">
                <a:latin typeface="Footlight MT Light" pitchFamily="18" charset="0"/>
              </a:rPr>
              <a:t>Glory to God, Who created in pairs all things that the earth produces, as well as their own (human) kind and (other) things of which they have no knowledge.</a:t>
            </a:r>
          </a:p>
          <a:p>
            <a:pPr algn="just">
              <a:buNone/>
            </a:pPr>
            <a:r>
              <a:rPr lang="en-US" b="1" dirty="0" smtClean="0">
                <a:latin typeface="Footlight MT Light" pitchFamily="18" charset="0"/>
              </a:rPr>
              <a:t>	Noble Qur’an Ch. 36 V.36</a:t>
            </a:r>
            <a:endParaRPr lang="en-US" dirty="0" smtClean="0">
              <a:latin typeface="Footlight MT Light" pitchFamily="18" charset="0"/>
            </a:endParaRPr>
          </a:p>
          <a:p>
            <a:endParaRPr lang="en-US" dirty="0" smtClean="0"/>
          </a:p>
          <a:p>
            <a:r>
              <a:rPr lang="en-US" dirty="0" smtClean="0">
                <a:latin typeface="Footlight MT Light" pitchFamily="18" charset="0"/>
              </a:rPr>
              <a:t>The above verses indicate the existence of life forms unknown to people at the time of the revelation of the Qur'an. Indeed, with the discovery of the microscope, new living things too small to be seen with the naked eye have also been discovered by man</a:t>
            </a:r>
            <a:endParaRPr lang="en-US" dirty="0">
              <a:latin typeface="Footlight MT Light" pitchFamily="18" charset="0"/>
            </a:endParaRPr>
          </a:p>
        </p:txBody>
      </p:sp>
      <p:pic>
        <p:nvPicPr>
          <p:cNvPr id="10" name="Content Placeholder 9" descr="Magnified image 1.jpg"/>
          <p:cNvPicPr>
            <a:picLocks noGrp="1" noChangeAspect="1"/>
          </p:cNvPicPr>
          <p:nvPr>
            <p:ph sz="quarter" idx="4"/>
          </p:nvPr>
        </p:nvPicPr>
        <p:blipFill>
          <a:blip r:embed="rId5"/>
          <a:stretch>
            <a:fillRect/>
          </a:stretch>
        </p:blipFill>
        <p:spPr>
          <a:xfrm>
            <a:off x="4724400" y="1524000"/>
            <a:ext cx="2514600" cy="2057400"/>
          </a:xfrm>
        </p:spPr>
      </p:pic>
      <p:pic>
        <p:nvPicPr>
          <p:cNvPr id="11" name="Picture 10" descr="Magnified image 2.jpg"/>
          <p:cNvPicPr>
            <a:picLocks noChangeAspect="1"/>
          </p:cNvPicPr>
          <p:nvPr/>
        </p:nvPicPr>
        <p:blipFill>
          <a:blip r:embed="rId6"/>
          <a:stretch>
            <a:fillRect/>
          </a:stretch>
        </p:blipFill>
        <p:spPr>
          <a:xfrm>
            <a:off x="6400800" y="3657600"/>
            <a:ext cx="2133600" cy="1676400"/>
          </a:xfrm>
          <a:prstGeom prst="rect">
            <a:avLst/>
          </a:prstGeom>
        </p:spPr>
      </p:pic>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Footlight MT Light" pitchFamily="18" charset="0"/>
              </a:rPr>
              <a:t>Qur’an &amp; modern science</a:t>
            </a:r>
            <a:endParaRPr lang="en-US" sz="4000" dirty="0">
              <a:latin typeface="Footlight MT Light" pitchFamily="18" charset="0"/>
            </a:endParaRPr>
          </a:p>
        </p:txBody>
      </p:sp>
      <p:pic>
        <p:nvPicPr>
          <p:cNvPr id="10" name="Content Placeholder 9" descr="Z6H1000A[1].jpg"/>
          <p:cNvPicPr>
            <a:picLocks noGrp="1" noChangeAspect="1"/>
          </p:cNvPicPr>
          <p:nvPr>
            <p:ph sz="half" idx="1"/>
          </p:nvPr>
        </p:nvPicPr>
        <p:blipFill>
          <a:blip r:embed="rId2"/>
          <a:stretch>
            <a:fillRect/>
          </a:stretch>
        </p:blipFill>
        <p:spPr>
          <a:xfrm>
            <a:off x="685800" y="1752600"/>
            <a:ext cx="3679317" cy="4419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Content Placeholder 3"/>
          <p:cNvSpPr>
            <a:spLocks noGrp="1"/>
          </p:cNvSpPr>
          <p:nvPr>
            <p:ph sz="half" idx="2"/>
          </p:nvPr>
        </p:nvSpPr>
        <p:spPr/>
        <p:style>
          <a:lnRef idx="1">
            <a:schemeClr val="dk1"/>
          </a:lnRef>
          <a:fillRef idx="3">
            <a:schemeClr val="dk1"/>
          </a:fillRef>
          <a:effectRef idx="2">
            <a:schemeClr val="dk1"/>
          </a:effectRef>
          <a:fontRef idx="minor">
            <a:schemeClr val="lt1"/>
          </a:fontRef>
        </p:style>
        <p:txBody>
          <a:bodyPr>
            <a:normAutofit/>
          </a:bodyPr>
          <a:lstStyle/>
          <a:p>
            <a:endParaRPr lang="en-US" sz="1800" dirty="0" smtClean="0">
              <a:latin typeface="Footlight MT Light" pitchFamily="18" charset="0"/>
            </a:endParaRPr>
          </a:p>
          <a:p>
            <a:r>
              <a:rPr lang="en-US" sz="1800" dirty="0" smtClean="0">
                <a:latin typeface="Footlight MT Light" pitchFamily="18" charset="0"/>
              </a:rPr>
              <a:t>Soon will We show them our Signs in the (furthest) regions (of the earth), and in their own souls, until it becomes manifest to them that this is the Truth. Is it not enough that thy Lord doth witness all things?</a:t>
            </a:r>
          </a:p>
          <a:p>
            <a:pPr>
              <a:buNone/>
            </a:pPr>
            <a:r>
              <a:rPr lang="en-US" sz="1800" b="1" dirty="0" smtClean="0">
                <a:latin typeface="Footlight MT Light" pitchFamily="18" charset="0"/>
              </a:rPr>
              <a:t>	Noble Qur’an Ch.41 V.43</a:t>
            </a:r>
          </a:p>
          <a:p>
            <a:endParaRPr lang="en-US" sz="1800" b="1" dirty="0" smtClean="0">
              <a:latin typeface="Footlight MT Light" pitchFamily="18" charset="0"/>
            </a:endParaRPr>
          </a:p>
          <a:p>
            <a:r>
              <a:rPr lang="en-US" sz="1800" dirty="0" smtClean="0">
                <a:latin typeface="Footlight MT Light" pitchFamily="18" charset="0"/>
              </a:rPr>
              <a:t>Do they not consider the Qur'an (with care)? Had it been from other Than God, they would surely have found therein Much discrepancy.</a:t>
            </a:r>
          </a:p>
          <a:p>
            <a:pPr>
              <a:buNone/>
            </a:pPr>
            <a:r>
              <a:rPr lang="en-US" sz="1800" b="1" dirty="0" smtClean="0">
                <a:latin typeface="Footlight MT Light" pitchFamily="18" charset="0"/>
              </a:rPr>
              <a:t>	Noble Qur’an Ch. 4 V.82</a:t>
            </a:r>
            <a:endParaRPr lang="en-US" sz="1800" dirty="0" smtClean="0">
              <a:latin typeface="Footlight MT Light" pitchFamily="18" charset="0"/>
            </a:endParaRPr>
          </a:p>
          <a:p>
            <a:endParaRPr lang="en-US" sz="1800" dirty="0" smtClean="0">
              <a:latin typeface="Footlight MT Light" pitchFamily="18" charset="0"/>
            </a:endParaRPr>
          </a:p>
          <a:p>
            <a:endParaRPr lang="en-US" sz="1800" dirty="0">
              <a:latin typeface="Footlight MT Light" pitchFamily="18" charset="0"/>
            </a:endParaRPr>
          </a:p>
        </p:txBody>
      </p:sp>
    </p:spTree>
  </p:cSld>
  <p:clrMapOvr>
    <a:masterClrMapping/>
  </p:clrMapOvr>
  <p:transition>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Footlight MT Light" pitchFamily="18" charset="0"/>
              </a:rPr>
              <a:t>Qur’an &amp; modern science</a:t>
            </a:r>
            <a:endParaRPr lang="en-US" dirty="0"/>
          </a:p>
        </p:txBody>
      </p:sp>
      <p:sp>
        <p:nvSpPr>
          <p:cNvPr id="3" name="Content Placeholder 2"/>
          <p:cNvSpPr>
            <a:spLocks noGrp="1"/>
          </p:cNvSpPr>
          <p:nvPr>
            <p:ph sz="half" idx="1"/>
          </p:nvPr>
        </p:nvSpPr>
        <p:spPr/>
        <p:txBody>
          <a:bodyPr/>
          <a:lstStyle/>
          <a:p>
            <a:r>
              <a:rPr lang="en-US" sz="3200" dirty="0" smtClean="0">
                <a:latin typeface="Footlight MT Light" pitchFamily="18" charset="0"/>
              </a:rPr>
              <a:t>Any scripture claiming to be from God must stand the test of time. Now, let us examine the information accuracy furnished by the Qur’an a millennium &amp; half ago</a:t>
            </a:r>
            <a:r>
              <a:rPr lang="en-US" dirty="0" smtClean="0"/>
              <a:t>.  </a:t>
            </a:r>
            <a:endParaRPr lang="en-US" b="1" dirty="0" smtClean="0"/>
          </a:p>
          <a:p>
            <a:endParaRPr lang="en-US" dirty="0"/>
          </a:p>
        </p:txBody>
      </p:sp>
      <p:pic>
        <p:nvPicPr>
          <p:cNvPr id="5" name="Content Placeholder 4" descr="World-Religions-2[1].jpg"/>
          <p:cNvPicPr>
            <a:picLocks noGrp="1" noChangeAspect="1"/>
          </p:cNvPicPr>
          <p:nvPr>
            <p:ph sz="half" idx="2"/>
          </p:nvPr>
        </p:nvPicPr>
        <p:blipFill>
          <a:blip r:embed="rId2"/>
          <a:stretch>
            <a:fillRect/>
          </a:stretch>
        </p:blipFill>
        <p:spPr>
          <a:xfrm>
            <a:off x="5181600" y="2057400"/>
            <a:ext cx="3333750" cy="32861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ctr"/>
            <a:r>
              <a:rPr lang="en-US" sz="4000" u="sng" dirty="0" smtClean="0">
                <a:latin typeface="Footlight MT Light" pitchFamily="18" charset="0"/>
              </a:rPr>
              <a:t>Solar system</a:t>
            </a:r>
            <a:endParaRPr lang="en-US" sz="4000" dirty="0">
              <a:latin typeface="Footlight MT Light" pitchFamily="18" charset="0"/>
            </a:endParaRP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r>
              <a:rPr lang="en-US" sz="2000" dirty="0" smtClean="0">
                <a:latin typeface="Footlight MT Light" pitchFamily="18" charset="0"/>
              </a:rPr>
              <a:t>Earth rotates at 1,670 </a:t>
            </a:r>
            <a:r>
              <a:rPr lang="en-US" sz="2000" dirty="0" err="1" smtClean="0">
                <a:latin typeface="Footlight MT Light" pitchFamily="18" charset="0"/>
              </a:rPr>
              <a:t>kmph</a:t>
            </a:r>
            <a:r>
              <a:rPr lang="en-US" sz="2000" dirty="0" smtClean="0">
                <a:latin typeface="Footlight MT Light" pitchFamily="18" charset="0"/>
              </a:rPr>
              <a:t>. If we consider that the fastest-moving bullet today possesses an average speed of 1,800 </a:t>
            </a:r>
            <a:r>
              <a:rPr lang="en-US" sz="2000" dirty="0" err="1" smtClean="0">
                <a:latin typeface="Footlight MT Light" pitchFamily="18" charset="0"/>
              </a:rPr>
              <a:t>kmph</a:t>
            </a:r>
            <a:r>
              <a:rPr lang="en-US" sz="2000" dirty="0" smtClean="0">
                <a:latin typeface="Footlight MT Light" pitchFamily="18" charset="0"/>
              </a:rPr>
              <a:t>, we can see how fast the Earth is moving</a:t>
            </a:r>
          </a:p>
          <a:p>
            <a:pPr algn="just"/>
            <a:r>
              <a:rPr lang="en-US" sz="2000" dirty="0" smtClean="0">
                <a:latin typeface="Footlight MT Light" pitchFamily="18" charset="0"/>
              </a:rPr>
              <a:t>The speed of the Earth as it orbits the Sun is some 60 times faster than a bullet: 108,000 </a:t>
            </a:r>
            <a:r>
              <a:rPr lang="en-US" sz="2000" dirty="0" err="1" smtClean="0">
                <a:latin typeface="Footlight MT Light" pitchFamily="18" charset="0"/>
              </a:rPr>
              <a:t>kmph</a:t>
            </a:r>
            <a:r>
              <a:rPr lang="en-US" sz="2000" dirty="0" smtClean="0">
                <a:latin typeface="Footlight MT Light" pitchFamily="18" charset="0"/>
              </a:rPr>
              <a:t>. If we were able to construct a vehicle capable of moving at that speed, it would be able to circumnavigate the Earth in 22 minutes</a:t>
            </a:r>
          </a:p>
          <a:p>
            <a:pPr algn="just"/>
            <a:r>
              <a:rPr lang="en-US" sz="2000" dirty="0" smtClean="0">
                <a:latin typeface="Footlight MT Light" pitchFamily="18" charset="0"/>
              </a:rPr>
              <a:t>The larger the systems in the universe, the greater their speed. The Solar System's speed of orbit around the centre of the galaxy is 720,000 </a:t>
            </a:r>
            <a:r>
              <a:rPr lang="en-US" sz="2000" dirty="0" err="1" smtClean="0">
                <a:latin typeface="Footlight MT Light" pitchFamily="18" charset="0"/>
              </a:rPr>
              <a:t>kmph</a:t>
            </a:r>
            <a:endParaRPr lang="en-US" sz="2000" dirty="0" smtClean="0">
              <a:latin typeface="Footlight MT Light" pitchFamily="18" charset="0"/>
            </a:endParaRPr>
          </a:p>
          <a:p>
            <a:pPr algn="just"/>
            <a:r>
              <a:rPr lang="en-US" sz="2000" dirty="0" smtClean="0">
                <a:latin typeface="Footlight MT Light" pitchFamily="18" charset="0"/>
              </a:rPr>
              <a:t>The Milky Way, with its 200 billion or so stars, moves through space at 950,000 </a:t>
            </a:r>
            <a:r>
              <a:rPr lang="en-US" sz="2000" dirty="0" err="1" smtClean="0">
                <a:latin typeface="Footlight MT Light" pitchFamily="18" charset="0"/>
              </a:rPr>
              <a:t>kmph</a:t>
            </a:r>
            <a:endParaRPr lang="en-US" sz="2000" dirty="0" smtClean="0">
              <a:latin typeface="Footlight MT Light" pitchFamily="18" charset="0"/>
            </a:endParaRPr>
          </a:p>
          <a:p>
            <a:pPr algn="just"/>
            <a:r>
              <a:rPr lang="en-US" sz="2000" dirty="0" smtClean="0">
                <a:latin typeface="Footlight MT Light" pitchFamily="18" charset="0"/>
              </a:rPr>
              <a:t>That is because everything in the universe functions according to the flawless equilibrium set out by God. It is for this reason that, as stated in the verse, there is no “inconsistency " in the system</a:t>
            </a:r>
            <a:endParaRPr lang="en-US" sz="2000" dirty="0">
              <a:latin typeface="Footlight MT Light" pitchFamily="18" charset="0"/>
            </a:endParaRPr>
          </a:p>
        </p:txBody>
      </p:sp>
    </p:spTree>
  </p:cSld>
  <p:clrMapOvr>
    <a:masterClrMapping/>
  </p:clrMapOvr>
  <p:transition>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en-US" sz="4000" u="sng" dirty="0" smtClean="0">
                <a:latin typeface="Footlight MT Light" pitchFamily="18" charset="0"/>
              </a:rPr>
              <a:t>Conflict or Conciliation</a:t>
            </a:r>
            <a:r>
              <a:rPr lang="en-US" sz="4000" dirty="0" smtClean="0">
                <a:latin typeface="Footlight MT Light" pitchFamily="18" charset="0"/>
              </a:rPr>
              <a:t> </a:t>
            </a:r>
            <a:endParaRPr lang="en-US" sz="4000" dirty="0"/>
          </a:p>
        </p:txBody>
      </p:sp>
      <p:sp>
        <p:nvSpPr>
          <p:cNvPr id="3" name="Content Placeholder 2"/>
          <p:cNvSpPr>
            <a:spLocks noGrp="1"/>
          </p:cNvSpPr>
          <p:nvPr>
            <p:ph sz="half" idx="1"/>
          </p:nvPr>
        </p:nvSpPr>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r>
              <a:rPr lang="en-US" dirty="0" smtClean="0">
                <a:latin typeface="Footlight MT Light" pitchFamily="18" charset="0"/>
              </a:rPr>
              <a:t>(And) who created seven heavens in layers. You do not see in the creation of the Most Merciful any inconsistency. So return [your] vision [to the sky]; do you see any breaks?</a:t>
            </a:r>
          </a:p>
          <a:p>
            <a:pPr>
              <a:buNone/>
            </a:pPr>
            <a:r>
              <a:rPr lang="en-US" dirty="0" smtClean="0">
                <a:latin typeface="Footlight MT Light" pitchFamily="18" charset="0"/>
              </a:rPr>
              <a:t>	Then return [your] vision twice again. [Your] vision will return to you humbled while it is fatigued.</a:t>
            </a:r>
          </a:p>
          <a:p>
            <a:pPr>
              <a:buNone/>
            </a:pPr>
            <a:r>
              <a:rPr lang="en-US" dirty="0" smtClean="0">
                <a:latin typeface="Footlight MT Light" pitchFamily="18" charset="0"/>
              </a:rPr>
              <a:t> 	</a:t>
            </a:r>
          </a:p>
          <a:p>
            <a:pPr algn="r">
              <a:buNone/>
            </a:pPr>
            <a:r>
              <a:rPr lang="en-US" dirty="0" smtClean="0">
                <a:latin typeface="Footlight MT Light" pitchFamily="18" charset="0"/>
              </a:rPr>
              <a:t>	</a:t>
            </a:r>
            <a:r>
              <a:rPr lang="en-US" dirty="0" smtClean="0">
                <a:solidFill>
                  <a:schemeClr val="accent1">
                    <a:lumMod val="50000"/>
                  </a:schemeClr>
                </a:solidFill>
                <a:latin typeface="Footlight MT Light" pitchFamily="18" charset="0"/>
              </a:rPr>
              <a:t>Noble Qur’an Ch.67 </a:t>
            </a:r>
          </a:p>
          <a:p>
            <a:pPr>
              <a:buNone/>
            </a:pPr>
            <a:endParaRPr lang="en-US" dirty="0"/>
          </a:p>
        </p:txBody>
      </p:sp>
      <p:pic>
        <p:nvPicPr>
          <p:cNvPr id="5" name="Content Placeholder 4" descr="solar-system[1].jpg"/>
          <p:cNvPicPr>
            <a:picLocks noGrp="1" noChangeAspect="1"/>
          </p:cNvPicPr>
          <p:nvPr>
            <p:ph sz="half" idx="2"/>
          </p:nvPr>
        </p:nvPicPr>
        <p:blipFill>
          <a:blip r:embed="rId2"/>
          <a:stretch>
            <a:fillRect/>
          </a:stretch>
        </p:blipFill>
        <p:spPr>
          <a:xfrm>
            <a:off x="4648200" y="2133600"/>
            <a:ext cx="4343400" cy="33957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style>
          <a:lnRef idx="2">
            <a:schemeClr val="accent6"/>
          </a:lnRef>
          <a:fillRef idx="1">
            <a:schemeClr val="lt1"/>
          </a:fillRef>
          <a:effectRef idx="0">
            <a:schemeClr val="accent6"/>
          </a:effectRef>
          <a:fontRef idx="minor">
            <a:schemeClr val="dk1"/>
          </a:fontRef>
        </p:style>
      </p:pic>
    </p:spTree>
  </p:cSld>
  <p:clrMapOvr>
    <a:masterClrMapping/>
  </p:clrMapOvr>
  <p:transition>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a:bodyPr>
          <a:lstStyle/>
          <a:p>
            <a:pPr algn="ctr"/>
            <a:r>
              <a:rPr lang="en-US" sz="4800" dirty="0" smtClean="0">
                <a:latin typeface="Footlight MT Light" pitchFamily="18" charset="0"/>
              </a:rPr>
              <a:t>Fingerprints</a:t>
            </a:r>
            <a:endParaRPr lang="en-US" sz="4800" dirty="0">
              <a:latin typeface="Footlight MT Light" pitchFamily="18" charset="0"/>
            </a:endParaRPr>
          </a:p>
        </p:txBody>
      </p:sp>
      <p:pic>
        <p:nvPicPr>
          <p:cNvPr id="5" name="Content Placeholder 4" descr="fingerprint_patterns[1].gif"/>
          <p:cNvPicPr>
            <a:picLocks noGrp="1" noChangeAspect="1"/>
          </p:cNvPicPr>
          <p:nvPr>
            <p:ph sz="half" idx="1"/>
          </p:nvPr>
        </p:nvPicPr>
        <p:blipFill>
          <a:blip r:embed="rId2"/>
          <a:stretch>
            <a:fillRect/>
          </a:stretch>
        </p:blipFill>
        <p:spPr>
          <a:xfrm>
            <a:off x="304800" y="2209800"/>
            <a:ext cx="4191000" cy="3505200"/>
          </a:xfrm>
          <a:prstGeom prst="rect">
            <a:avLst/>
          </a:prstGeom>
          <a:ln>
            <a:noFill/>
          </a:ln>
          <a:effectLst>
            <a:outerShdw blurRad="292100" dist="139700" dir="2700000" algn="tl" rotWithShape="0">
              <a:srgbClr val="333333">
                <a:alpha val="65000"/>
              </a:srgbClr>
            </a:outerShdw>
          </a:effectLst>
        </p:spPr>
      </p:pic>
      <p:sp>
        <p:nvSpPr>
          <p:cNvPr id="4" name="Content Placeholder 3"/>
          <p:cNvSpPr>
            <a:spLocks noGrp="1"/>
          </p:cNvSpPr>
          <p:nvPr>
            <p:ph sz="half" idx="2"/>
          </p:nvPr>
        </p:nvSpPr>
        <p:spPr/>
        <p:style>
          <a:lnRef idx="1">
            <a:schemeClr val="dk1"/>
          </a:lnRef>
          <a:fillRef idx="2">
            <a:schemeClr val="dk1"/>
          </a:fillRef>
          <a:effectRef idx="1">
            <a:schemeClr val="dk1"/>
          </a:effectRef>
          <a:fontRef idx="minor">
            <a:schemeClr val="dk1"/>
          </a:fontRef>
        </p:style>
        <p:txBody>
          <a:bodyPr>
            <a:normAutofit/>
          </a:bodyPr>
          <a:lstStyle/>
          <a:p>
            <a:r>
              <a:rPr lang="en-US" sz="2000" dirty="0" smtClean="0">
                <a:latin typeface="Footlight MT Light" pitchFamily="18" charset="0"/>
              </a:rPr>
              <a:t>Does man think that We cannot assemble his bones?</a:t>
            </a:r>
          </a:p>
          <a:p>
            <a:pPr>
              <a:buNone/>
            </a:pPr>
            <a:r>
              <a:rPr lang="en-US" sz="2000" dirty="0" smtClean="0">
                <a:latin typeface="Footlight MT Light" pitchFamily="18" charset="0"/>
              </a:rPr>
              <a:t>	Nay, We are able to put together in perfect order the very tips of his fingers.</a:t>
            </a:r>
          </a:p>
          <a:p>
            <a:pPr algn="r">
              <a:buNone/>
            </a:pPr>
            <a:r>
              <a:rPr lang="en-US" sz="2000" b="1" dirty="0" smtClean="0">
                <a:latin typeface="Footlight MT Light" pitchFamily="18" charset="0"/>
              </a:rPr>
              <a:t>Noble Qur’an Ch.75 V.3-4</a:t>
            </a:r>
            <a:endParaRPr lang="en-US" sz="2000" dirty="0" smtClean="0">
              <a:latin typeface="Footlight MT Light" pitchFamily="18" charset="0"/>
            </a:endParaRPr>
          </a:p>
          <a:p>
            <a:pPr algn="just"/>
            <a:r>
              <a:rPr lang="en-US" sz="2000" dirty="0" smtClean="0">
                <a:latin typeface="Footlight MT Light" pitchFamily="18" charset="0"/>
              </a:rPr>
              <a:t>Finger printings were first discovered in the late 19</a:t>
            </a:r>
            <a:r>
              <a:rPr lang="en-US" sz="2000" baseline="30000" dirty="0" smtClean="0">
                <a:latin typeface="Footlight MT Light" pitchFamily="18" charset="0"/>
              </a:rPr>
              <a:t>th</a:t>
            </a:r>
            <a:r>
              <a:rPr lang="en-US" sz="2000" dirty="0" smtClean="0">
                <a:latin typeface="Footlight MT Light" pitchFamily="18" charset="0"/>
              </a:rPr>
              <a:t>century</a:t>
            </a:r>
            <a:r>
              <a:rPr lang="en-US" sz="2000" b="1" dirty="0" smtClean="0">
                <a:latin typeface="Footlight MT Light" pitchFamily="18" charset="0"/>
              </a:rPr>
              <a:t> </a:t>
            </a:r>
            <a:r>
              <a:rPr lang="en-US" sz="2000" dirty="0" smtClean="0">
                <a:latin typeface="Footlight MT Light" pitchFamily="18" charset="0"/>
              </a:rPr>
              <a:t>Before then, people regarded fingerprints as ordinary curves without any specific importance or meaning</a:t>
            </a:r>
            <a:endParaRPr lang="en-US" sz="2000" dirty="0">
              <a:latin typeface="Footlight MT Light" pitchFamily="18" charset="0"/>
            </a:endParaRPr>
          </a:p>
        </p:txBody>
      </p:sp>
    </p:spTree>
  </p:cSld>
  <p:clrMapOvr>
    <a:masterClrMapping/>
  </p:clrMapOvr>
  <p:transition>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lstStyle/>
          <a:p>
            <a:pPr algn="ctr"/>
            <a:r>
              <a:rPr lang="en-US" sz="4400" dirty="0" smtClean="0">
                <a:solidFill>
                  <a:schemeClr val="tx1"/>
                </a:solidFill>
                <a:latin typeface="Footlight MT Light" pitchFamily="18" charset="0"/>
              </a:rPr>
              <a:t>Conclusion</a:t>
            </a:r>
            <a:r>
              <a:rPr lang="en-US" u="sng" dirty="0" smtClean="0"/>
              <a:t> </a:t>
            </a:r>
            <a:r>
              <a:rPr lang="en-US" dirty="0" smtClean="0"/>
              <a:t> </a:t>
            </a:r>
            <a:endParaRPr lang="en-US" dirty="0"/>
          </a:p>
        </p:txBody>
      </p:sp>
      <p:sp>
        <p:nvSpPr>
          <p:cNvPr id="3" name="Content Placeholder 2"/>
          <p:cNvSpPr>
            <a:spLocks noGrp="1"/>
          </p:cNvSpPr>
          <p:nvPr>
            <p:ph sz="half" idx="1"/>
          </p:nvPr>
        </p:nvSpPr>
        <p:spPr/>
        <p:style>
          <a:lnRef idx="1">
            <a:schemeClr val="accent2"/>
          </a:lnRef>
          <a:fillRef idx="1003">
            <a:schemeClr val="lt2"/>
          </a:fillRef>
          <a:effectRef idx="1">
            <a:schemeClr val="accent2"/>
          </a:effectRef>
          <a:fontRef idx="minor">
            <a:schemeClr val="dk1"/>
          </a:fontRef>
        </p:style>
        <p:txBody>
          <a:bodyPr>
            <a:normAutofit fontScale="40000" lnSpcReduction="20000"/>
          </a:bodyPr>
          <a:lstStyle/>
          <a:p>
            <a:pPr algn="just"/>
            <a:r>
              <a:rPr lang="en-US" b="1" dirty="0" smtClean="0"/>
              <a:t>'</a:t>
            </a:r>
            <a:r>
              <a:rPr lang="en-US" sz="3300" b="1" dirty="0" smtClean="0">
                <a:latin typeface="Footlight MT Light" pitchFamily="18" charset="0"/>
              </a:rPr>
              <a:t>'The above observation makes the hypothesis advanced by those who see Muhammad as the author of the Quran untenable. How could a man, from being illiterate, become the most important “author”, in terms of literary merits, in the whole of Arabic literature? How could he then pronounce truths of a scientific nature that no other human being could possibly have developed at that time, and all this without once making the slightest error in his pronouncement on the subject? </a:t>
            </a:r>
            <a:endParaRPr lang="en-US" sz="3300" dirty="0" smtClean="0">
              <a:latin typeface="Footlight MT Light" pitchFamily="18" charset="0"/>
            </a:endParaRPr>
          </a:p>
          <a:p>
            <a:pPr algn="r">
              <a:buNone/>
            </a:pPr>
            <a:r>
              <a:rPr lang="en-US" sz="3300" dirty="0" smtClean="0">
                <a:latin typeface="Footlight MT Light" pitchFamily="18" charset="0"/>
              </a:rPr>
              <a:t>	</a:t>
            </a:r>
            <a:r>
              <a:rPr lang="en-US" sz="3300" b="1" dirty="0" smtClean="0">
                <a:latin typeface="Footlight MT Light" pitchFamily="18" charset="0"/>
              </a:rPr>
              <a:t>Maurice </a:t>
            </a:r>
            <a:r>
              <a:rPr lang="en-US" sz="3300" b="1" dirty="0" err="1" smtClean="0">
                <a:latin typeface="Footlight MT Light" pitchFamily="18" charset="0"/>
              </a:rPr>
              <a:t>Bucaille</a:t>
            </a:r>
            <a:r>
              <a:rPr lang="en-US" sz="3300" b="1" dirty="0" smtClean="0">
                <a:latin typeface="Footlight MT Light" pitchFamily="18" charset="0"/>
              </a:rPr>
              <a:t>,</a:t>
            </a:r>
          </a:p>
          <a:p>
            <a:pPr algn="r">
              <a:buNone/>
            </a:pPr>
            <a:r>
              <a:rPr lang="en-US" sz="3300" b="1" dirty="0" smtClean="0">
                <a:latin typeface="Footlight MT Light" pitchFamily="18" charset="0"/>
              </a:rPr>
              <a:t>	The Bible, the Quran and Science, 1978, p. 125</a:t>
            </a:r>
            <a:r>
              <a:rPr lang="en-US" sz="3300" dirty="0" smtClean="0">
                <a:latin typeface="Footlight MT Light" pitchFamily="18" charset="0"/>
              </a:rPr>
              <a:t>.</a:t>
            </a:r>
          </a:p>
          <a:p>
            <a:pPr algn="just">
              <a:buNone/>
            </a:pPr>
            <a:r>
              <a:rPr lang="en-US" sz="3300" b="1" dirty="0" smtClean="0">
                <a:latin typeface="Footlight MT Light" pitchFamily="18" charset="0"/>
              </a:rPr>
              <a:t> </a:t>
            </a:r>
          </a:p>
          <a:p>
            <a:pPr algn="just"/>
            <a:r>
              <a:rPr lang="en-US" sz="3300" b="1" dirty="0" smtClean="0">
                <a:latin typeface="Footlight MT Light" pitchFamily="18" charset="0"/>
              </a:rPr>
              <a:t>''A totally objective examination of it (the Quran) in the light of modern knowledge, leads us to recognize the agreement between the two, as has been already noted on repeated occasions. It makes us deem it quite unthinkable for a man of Muhammad's time to have been the author of such statements, on account of the state of knowledge in his day. Such considerations are part of what gives the </a:t>
            </a:r>
            <a:r>
              <a:rPr lang="en-US" sz="3300" b="1" dirty="0" err="1" smtClean="0">
                <a:latin typeface="Footlight MT Light" pitchFamily="18" charset="0"/>
              </a:rPr>
              <a:t>Quranic</a:t>
            </a:r>
            <a:r>
              <a:rPr lang="en-US" sz="3300" b="1" dirty="0" smtClean="0">
                <a:latin typeface="Footlight MT Light" pitchFamily="18" charset="0"/>
              </a:rPr>
              <a:t> Revelation its unique place, and forces the impartial scientist to admit his inability to provide an explanation which calls solely upon materialistic reasoning. ”</a:t>
            </a:r>
            <a:endParaRPr lang="en-US" sz="3300" dirty="0" smtClean="0">
              <a:latin typeface="Footlight MT Light" pitchFamily="18" charset="0"/>
            </a:endParaRPr>
          </a:p>
          <a:p>
            <a:pPr algn="r">
              <a:buNone/>
            </a:pPr>
            <a:r>
              <a:rPr lang="en-US" sz="3300" b="1" dirty="0" smtClean="0">
                <a:latin typeface="Footlight MT Light" pitchFamily="18" charset="0"/>
              </a:rPr>
              <a:t>Maurice </a:t>
            </a:r>
            <a:r>
              <a:rPr lang="en-US" sz="3300" b="1" dirty="0" err="1" smtClean="0">
                <a:latin typeface="Footlight MT Light" pitchFamily="18" charset="0"/>
              </a:rPr>
              <a:t>Bucaille</a:t>
            </a:r>
            <a:r>
              <a:rPr lang="en-US" sz="3300" b="1" dirty="0" smtClean="0">
                <a:latin typeface="Footlight MT Light" pitchFamily="18" charset="0"/>
              </a:rPr>
              <a:t>,</a:t>
            </a:r>
          </a:p>
          <a:p>
            <a:pPr algn="r">
              <a:buNone/>
            </a:pPr>
            <a:r>
              <a:rPr lang="en-US" sz="3300" b="1" dirty="0" smtClean="0">
                <a:latin typeface="Footlight MT Light" pitchFamily="18" charset="0"/>
              </a:rPr>
              <a:t>The Quran and Modern Science, 1981. p. 18.</a:t>
            </a:r>
          </a:p>
          <a:p>
            <a:endParaRPr lang="en-US" dirty="0"/>
          </a:p>
        </p:txBody>
      </p:sp>
      <p:pic>
        <p:nvPicPr>
          <p:cNvPr id="5" name="Content Placeholder 4" descr="the_Quran_and_the_Torah,_the_Bible_and_science[1].jpg"/>
          <p:cNvPicPr>
            <a:picLocks noGrp="1" noChangeAspect="1"/>
          </p:cNvPicPr>
          <p:nvPr>
            <p:ph sz="half" idx="2"/>
          </p:nvPr>
        </p:nvPicPr>
        <p:blipFill>
          <a:blip r:embed="rId2"/>
          <a:stretch>
            <a:fillRect/>
          </a:stretch>
        </p:blipFill>
        <p:spPr>
          <a:xfrm>
            <a:off x="6071755" y="1828800"/>
            <a:ext cx="2424545" cy="2133600"/>
          </a:xfrm>
        </p:spPr>
        <p:style>
          <a:lnRef idx="0">
            <a:schemeClr val="dk1"/>
          </a:lnRef>
          <a:fillRef idx="3">
            <a:schemeClr val="dk1"/>
          </a:fillRef>
          <a:effectRef idx="3">
            <a:schemeClr val="dk1"/>
          </a:effectRef>
          <a:fontRef idx="minor">
            <a:schemeClr val="lt1"/>
          </a:fontRef>
        </p:style>
      </p:pic>
      <p:pic>
        <p:nvPicPr>
          <p:cNvPr id="6" name="Picture 5" descr="Maurice%20_Bucaille1[1].jpg"/>
          <p:cNvPicPr>
            <a:picLocks noChangeAspect="1"/>
          </p:cNvPicPr>
          <p:nvPr/>
        </p:nvPicPr>
        <p:blipFill>
          <a:blip r:embed="rId3"/>
          <a:stretch>
            <a:fillRect/>
          </a:stretch>
        </p:blipFill>
        <p:spPr>
          <a:xfrm>
            <a:off x="5257800" y="4191000"/>
            <a:ext cx="3048000" cy="2286000"/>
          </a:xfrm>
          <a:prstGeom prst="rect">
            <a:avLst/>
          </a:prstGeom>
        </p:spPr>
        <p:style>
          <a:lnRef idx="2">
            <a:schemeClr val="dk1">
              <a:shade val="50000"/>
            </a:schemeClr>
          </a:lnRef>
          <a:fillRef idx="1">
            <a:schemeClr val="dk1"/>
          </a:fillRef>
          <a:effectRef idx="0">
            <a:schemeClr val="dk1"/>
          </a:effectRef>
          <a:fontRef idx="minor">
            <a:schemeClr val="lt1"/>
          </a:fontRef>
        </p:style>
      </p:pic>
    </p:spTree>
  </p:cSld>
  <p:clrMapOvr>
    <a:masterClrMapping/>
  </p:clrMapOvr>
  <p:transition>
    <p:newsfla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pPr algn="ctr"/>
            <a:r>
              <a:rPr lang="en-US" sz="4000" b="1" dirty="0" smtClean="0">
                <a:solidFill>
                  <a:schemeClr val="tx1"/>
                </a:solidFill>
                <a:latin typeface="Footlight MT Light" pitchFamily="18" charset="0"/>
              </a:rPr>
              <a:t>Conclusion</a:t>
            </a:r>
            <a:endParaRPr lang="en-US" sz="4000" b="1" dirty="0"/>
          </a:p>
        </p:txBody>
      </p:sp>
      <p:sp>
        <p:nvSpPr>
          <p:cNvPr id="3" name="Content Placeholder 2"/>
          <p:cNvSpPr>
            <a:spLocks noGrp="1"/>
          </p:cNvSpPr>
          <p:nvPr>
            <p:ph sz="half" idx="1"/>
          </p:nvPr>
        </p:nvSpPr>
        <p:spPr/>
        <p:style>
          <a:lnRef idx="1">
            <a:schemeClr val="accent5"/>
          </a:lnRef>
          <a:fillRef idx="3">
            <a:schemeClr val="accent5"/>
          </a:fillRef>
          <a:effectRef idx="2">
            <a:schemeClr val="accent5"/>
          </a:effectRef>
          <a:fontRef idx="minor">
            <a:schemeClr val="lt1"/>
          </a:fontRef>
        </p:style>
        <p:txBody>
          <a:bodyPr>
            <a:normAutofit/>
          </a:bodyPr>
          <a:lstStyle/>
          <a:p>
            <a:endParaRPr lang="en-US" sz="2400" b="1" dirty="0" smtClean="0">
              <a:latin typeface="Footlight MT Light" pitchFamily="18" charset="0"/>
            </a:endParaRPr>
          </a:p>
          <a:p>
            <a:endParaRPr lang="en-US" sz="2400" b="1" dirty="0" smtClean="0">
              <a:latin typeface="Footlight MT Light" pitchFamily="18" charset="0"/>
            </a:endParaRPr>
          </a:p>
          <a:p>
            <a:endParaRPr lang="en-US" sz="2400" b="1" dirty="0" smtClean="0">
              <a:latin typeface="Footlight MT Light" pitchFamily="18" charset="0"/>
            </a:endParaRPr>
          </a:p>
          <a:p>
            <a:r>
              <a:rPr lang="en-US" sz="2400" b="1" dirty="0" smtClean="0">
                <a:latin typeface="Footlight MT Light" pitchFamily="18" charset="0"/>
              </a:rPr>
              <a:t>“Science without Religion is lame and Religion without Science is blind”.</a:t>
            </a:r>
            <a:endParaRPr lang="en-US" sz="2400" dirty="0" smtClean="0">
              <a:latin typeface="Footlight MT Light" pitchFamily="18" charset="0"/>
            </a:endParaRPr>
          </a:p>
          <a:p>
            <a:pPr algn="r">
              <a:buNone/>
            </a:pPr>
            <a:r>
              <a:rPr lang="en-US" sz="2400" dirty="0" smtClean="0">
                <a:latin typeface="Footlight MT Light" pitchFamily="18" charset="0"/>
              </a:rPr>
              <a:t> 	Albert Einstein – A Physicist &amp; a Noble Price Winner</a:t>
            </a:r>
          </a:p>
          <a:p>
            <a:pPr>
              <a:buNone/>
            </a:pPr>
            <a:endParaRPr lang="en-US" sz="2400" dirty="0">
              <a:latin typeface="Footlight MT Light" pitchFamily="18" charset="0"/>
            </a:endParaRPr>
          </a:p>
        </p:txBody>
      </p:sp>
      <p:pic>
        <p:nvPicPr>
          <p:cNvPr id="5" name="Content Placeholder 4" descr="Albert-Einstein-1921[1].jpg"/>
          <p:cNvPicPr>
            <a:picLocks noGrp="1" noChangeAspect="1"/>
          </p:cNvPicPr>
          <p:nvPr>
            <p:ph sz="half" idx="2"/>
          </p:nvPr>
        </p:nvPicPr>
        <p:blipFill>
          <a:blip r:embed="rId2" cstate="print"/>
          <a:stretch>
            <a:fillRect/>
          </a:stretch>
        </p:blipFill>
        <p:spPr>
          <a:xfrm>
            <a:off x="5018532" y="1714500"/>
            <a:ext cx="3602736" cy="4495800"/>
          </a:xfrm>
        </p:spPr>
      </p:pic>
    </p:spTree>
  </p:cSld>
  <p:clrMapOvr>
    <a:masterClrMapping/>
  </p:clrMapOvr>
  <p:transition>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gn="ctr"/>
            <a:r>
              <a:rPr lang="en-US" sz="4000" b="1" dirty="0" smtClean="0">
                <a:solidFill>
                  <a:schemeClr val="tx1"/>
                </a:solidFill>
                <a:latin typeface="Footlight MT Light" pitchFamily="18" charset="0"/>
              </a:rPr>
              <a:t>Conclusion</a:t>
            </a:r>
            <a:endParaRPr lang="en-US" sz="4000" dirty="0"/>
          </a:p>
        </p:txBody>
      </p:sp>
      <p:pic>
        <p:nvPicPr>
          <p:cNvPr id="12" name="Content Placeholder 11" descr="Quran_[1].jpg"/>
          <p:cNvPicPr>
            <a:picLocks noGrp="1" noChangeAspect="1"/>
          </p:cNvPicPr>
          <p:nvPr>
            <p:ph sz="half" idx="1"/>
          </p:nvPr>
        </p:nvPicPr>
        <p:blipFill>
          <a:blip r:embed="rId2"/>
          <a:stretch>
            <a:fillRect/>
          </a:stretch>
        </p:blipFill>
        <p:spPr>
          <a:xfrm>
            <a:off x="457200" y="1905000"/>
            <a:ext cx="2057400" cy="19339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Content Placeholder 10"/>
          <p:cNvSpPr>
            <a:spLocks noGrp="1"/>
          </p:cNvSpPr>
          <p:nvPr>
            <p:ph sz="half" idx="2"/>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endParaRPr lang="en-US" sz="2400" dirty="0" smtClean="0">
              <a:latin typeface="Footlight MT Light" pitchFamily="18" charset="0"/>
            </a:endParaRPr>
          </a:p>
          <a:p>
            <a:pPr algn="just"/>
            <a:endParaRPr lang="en-US" sz="2400" dirty="0" smtClean="0">
              <a:latin typeface="Footlight MT Light" pitchFamily="18" charset="0"/>
            </a:endParaRPr>
          </a:p>
          <a:p>
            <a:pPr algn="just"/>
            <a:r>
              <a:rPr lang="en-US" sz="2400" dirty="0" smtClean="0">
                <a:latin typeface="Footlight MT Light" pitchFamily="18" charset="0"/>
              </a:rPr>
              <a:t>Praise be to God, Who created the heavens and the earth, and made the darkness and the light. Yet those who reject Faith hold (others) as equal, with their Guardian-Lord.</a:t>
            </a:r>
          </a:p>
          <a:p>
            <a:pPr algn="just"/>
            <a:endParaRPr lang="en-US" sz="2400" dirty="0" smtClean="0">
              <a:latin typeface="Footlight MT Light" pitchFamily="18" charset="0"/>
            </a:endParaRPr>
          </a:p>
          <a:p>
            <a:pPr algn="just">
              <a:buNone/>
            </a:pPr>
            <a:r>
              <a:rPr lang="en-US" sz="2400" b="1" dirty="0" smtClean="0">
                <a:latin typeface="Footlight MT Light" pitchFamily="18" charset="0"/>
              </a:rPr>
              <a:t>	Noble Qur’an Ch. 6 V.1</a:t>
            </a:r>
            <a:endParaRPr lang="en-US" sz="2400" dirty="0" smtClean="0">
              <a:latin typeface="Footlight MT Light" pitchFamily="18" charset="0"/>
            </a:endParaRPr>
          </a:p>
          <a:p>
            <a:pPr algn="just"/>
            <a:endParaRPr lang="en-US" sz="2400" dirty="0">
              <a:latin typeface="Footlight MT Light" pitchFamily="18" charset="0"/>
            </a:endParaRPr>
          </a:p>
        </p:txBody>
      </p:sp>
      <p:pic>
        <p:nvPicPr>
          <p:cNvPr id="13" name="Picture 12" descr="quran2[1].jpg"/>
          <p:cNvPicPr>
            <a:picLocks noChangeAspect="1"/>
          </p:cNvPicPr>
          <p:nvPr/>
        </p:nvPicPr>
        <p:blipFill>
          <a:blip r:embed="rId3"/>
          <a:stretch>
            <a:fillRect/>
          </a:stretch>
        </p:blipFill>
        <p:spPr>
          <a:xfrm>
            <a:off x="1752600" y="4267200"/>
            <a:ext cx="2200275" cy="20193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r>
              <a:rPr lang="en-US" b="1" u="sng" dirty="0" smtClean="0">
                <a:latin typeface="Footlight MT Light" pitchFamily="18" charset="0"/>
              </a:rPr>
              <a:t>Ungrudging Tributes - Past &amp; Present</a:t>
            </a:r>
            <a:r>
              <a:rPr lang="en-US" dirty="0" smtClean="0">
                <a:latin typeface="Footlight MT Light" pitchFamily="18" charset="0"/>
              </a:rPr>
              <a:t> </a:t>
            </a:r>
            <a:endParaRPr lang="en-US" dirty="0">
              <a:latin typeface="Footlight MT Light" pitchFamily="18" charset="0"/>
            </a:endParaRPr>
          </a:p>
        </p:txBody>
      </p:sp>
      <p:sp>
        <p:nvSpPr>
          <p:cNvPr id="3" name="Content Placeholder 2"/>
          <p:cNvSpPr>
            <a:spLocks noGrp="1"/>
          </p:cNvSpPr>
          <p:nvPr>
            <p:ph idx="1"/>
          </p:nvPr>
        </p:nvSpPr>
        <p:spPr>
          <a:xfrm>
            <a:off x="457200" y="1600200"/>
            <a:ext cx="8382000" cy="5029200"/>
          </a:xfrm>
        </p:spPr>
        <p:style>
          <a:lnRef idx="0">
            <a:scrgbClr r="0" g="0" b="0"/>
          </a:lnRef>
          <a:fillRef idx="1002">
            <a:schemeClr val="lt1"/>
          </a:fillRef>
          <a:effectRef idx="0">
            <a:scrgbClr r="0" g="0" b="0"/>
          </a:effectRef>
          <a:fontRef idx="major"/>
        </p:style>
        <p:txBody>
          <a:bodyPr>
            <a:normAutofit fontScale="40000" lnSpcReduction="20000"/>
          </a:bodyPr>
          <a:lstStyle/>
          <a:p>
            <a:pPr>
              <a:buNone/>
            </a:pPr>
            <a:r>
              <a:rPr lang="en-US" dirty="0" smtClean="0"/>
              <a:t> </a:t>
            </a:r>
          </a:p>
          <a:p>
            <a:pPr algn="ctr">
              <a:buNone/>
            </a:pPr>
            <a:r>
              <a:rPr lang="en-US" sz="3500" dirty="0" smtClean="0">
                <a:latin typeface="Footlight MT Light" pitchFamily="18" charset="0"/>
              </a:rPr>
              <a:t>“A Miracle of Purity of Style, of Wisdom and of Truth” </a:t>
            </a:r>
          </a:p>
          <a:p>
            <a:pPr>
              <a:buNone/>
            </a:pPr>
            <a:r>
              <a:rPr lang="en-US" sz="3500" b="1" dirty="0" smtClean="0">
                <a:latin typeface="Footlight MT Light" pitchFamily="18" charset="0"/>
              </a:rPr>
              <a:t> </a:t>
            </a:r>
            <a:endParaRPr lang="en-US" sz="3500" dirty="0" smtClean="0">
              <a:latin typeface="Footlight MT Light" pitchFamily="18" charset="0"/>
            </a:endParaRPr>
          </a:p>
          <a:p>
            <a:pPr algn="r">
              <a:buNone/>
            </a:pPr>
            <a:r>
              <a:rPr lang="en-US" sz="3500" b="1" dirty="0" smtClean="0">
                <a:latin typeface="Footlight MT Light" pitchFamily="18" charset="0"/>
              </a:rPr>
              <a:t>Rev. R. Bosworth-Smith “Mohammed &amp; Mohammedanism”</a:t>
            </a:r>
            <a:endParaRPr lang="en-US" sz="3500" dirty="0" smtClean="0">
              <a:latin typeface="Footlight MT Light" pitchFamily="18" charset="0"/>
            </a:endParaRPr>
          </a:p>
          <a:p>
            <a:pPr>
              <a:buNone/>
            </a:pPr>
            <a:r>
              <a:rPr lang="en-US" sz="3500" dirty="0" smtClean="0">
                <a:latin typeface="Footlight MT Light" pitchFamily="18" charset="0"/>
              </a:rPr>
              <a:t> </a:t>
            </a:r>
          </a:p>
          <a:p>
            <a:pPr algn="ctr">
              <a:buNone/>
            </a:pPr>
            <a:r>
              <a:rPr lang="en-US" sz="3500" dirty="0" smtClean="0">
                <a:latin typeface="Footlight MT Light" pitchFamily="18" charset="0"/>
              </a:rPr>
              <a:t>“Whenever I hear the Qur’an chanted, it is as though I am listening to Music, underneath the flowing melody, there is sounding all the time the insistent beat of a drum, it is like the beating of my heart”</a:t>
            </a:r>
          </a:p>
          <a:p>
            <a:pPr algn="ctr">
              <a:buNone/>
            </a:pPr>
            <a:r>
              <a:rPr lang="en-US" sz="3500" b="1" dirty="0" smtClean="0">
                <a:latin typeface="Footlight MT Light" pitchFamily="18" charset="0"/>
              </a:rPr>
              <a:t> </a:t>
            </a:r>
          </a:p>
          <a:p>
            <a:pPr algn="r">
              <a:buNone/>
            </a:pPr>
            <a:r>
              <a:rPr lang="en-US" sz="3500" b="1" dirty="0" smtClean="0">
                <a:latin typeface="Footlight MT Light" pitchFamily="18" charset="0"/>
              </a:rPr>
              <a:t>A.J. </a:t>
            </a:r>
            <a:r>
              <a:rPr lang="en-US" sz="3500" b="1" dirty="0" err="1" smtClean="0">
                <a:latin typeface="Footlight MT Light" pitchFamily="18" charset="0"/>
              </a:rPr>
              <a:t>Arberry</a:t>
            </a:r>
            <a:r>
              <a:rPr lang="en-US" sz="3500" b="1" dirty="0" smtClean="0">
                <a:latin typeface="Footlight MT Light" pitchFamily="18" charset="0"/>
              </a:rPr>
              <a:t> in his English translation of the Qur’an </a:t>
            </a:r>
            <a:endParaRPr lang="en-US" sz="3500" dirty="0" smtClean="0">
              <a:latin typeface="Footlight MT Light" pitchFamily="18" charset="0"/>
            </a:endParaRPr>
          </a:p>
          <a:p>
            <a:pPr algn="ctr">
              <a:buNone/>
            </a:pPr>
            <a:endParaRPr lang="en-US" sz="3500" dirty="0" smtClean="0">
              <a:latin typeface="Footlight MT Light" pitchFamily="18" charset="0"/>
            </a:endParaRPr>
          </a:p>
          <a:p>
            <a:pPr algn="ctr">
              <a:buNone/>
            </a:pPr>
            <a:r>
              <a:rPr lang="en-US" sz="3500" dirty="0" smtClean="0">
                <a:latin typeface="Footlight MT Light" pitchFamily="18" charset="0"/>
              </a:rPr>
              <a:t>"Everything made so much sense. This is the beauty of the Qur'an; it asks you to reflect and reason....When I read the Qur'an further, it talked about prayer, kindness and charity. I was not a Muslim yet, but I felt the only answer for me was the Qur'an and God had sent it to me." </a:t>
            </a:r>
          </a:p>
          <a:p>
            <a:pPr>
              <a:buNone/>
            </a:pPr>
            <a:r>
              <a:rPr lang="en-US" sz="3500" dirty="0" smtClean="0">
                <a:latin typeface="Footlight MT Light" pitchFamily="18" charset="0"/>
              </a:rPr>
              <a:t> </a:t>
            </a:r>
          </a:p>
          <a:p>
            <a:pPr algn="r">
              <a:buNone/>
            </a:pPr>
            <a:r>
              <a:rPr lang="en-US" sz="3500" b="1" dirty="0" smtClean="0">
                <a:latin typeface="Footlight MT Light" pitchFamily="18" charset="0"/>
              </a:rPr>
              <a:t>Cat Stevens (Yusuf Islam), former British pop star</a:t>
            </a:r>
            <a:endParaRPr lang="en-US" sz="3500" dirty="0" smtClean="0">
              <a:latin typeface="Footlight MT Light" pitchFamily="18" charset="0"/>
            </a:endParaRPr>
          </a:p>
          <a:p>
            <a:pPr>
              <a:buNone/>
            </a:pPr>
            <a:r>
              <a:rPr lang="en-US" sz="3500" dirty="0" smtClean="0">
                <a:latin typeface="Footlight MT Light" pitchFamily="18" charset="0"/>
              </a:rPr>
              <a:t> </a:t>
            </a:r>
          </a:p>
          <a:p>
            <a:pPr algn="ctr">
              <a:buNone/>
            </a:pPr>
            <a:r>
              <a:rPr lang="en-US" sz="3500" dirty="0" smtClean="0">
                <a:latin typeface="Footlight MT Light" pitchFamily="18" charset="0"/>
              </a:rPr>
              <a:t>"However often we turn to it [the Qur'an] at first disgusting us each time afresh, it soon attracts, astounds, and in the end enforces our reverence... Its style, in accordance with its contents and aim is stern, grand, terrible - ever and anon truly sublime -- Thus this book will go on exercising through all ages a most potent influence."</a:t>
            </a:r>
          </a:p>
          <a:p>
            <a:endParaRPr lang="en-US" sz="3500" b="1" dirty="0" smtClean="0">
              <a:latin typeface="Footlight MT Light" pitchFamily="18" charset="0"/>
            </a:endParaRPr>
          </a:p>
          <a:p>
            <a:pPr algn="r"/>
            <a:r>
              <a:rPr lang="en-US" sz="3500" b="1" dirty="0" smtClean="0">
                <a:latin typeface="Footlight MT Light" pitchFamily="18" charset="0"/>
              </a:rPr>
              <a:t>T.P. Hughes' DICTIONARY OF ISLAM</a:t>
            </a:r>
            <a:endParaRPr lang="en-US" sz="3500" dirty="0" smtClean="0">
              <a:latin typeface="Footlight MT Light" pitchFamily="18" charset="0"/>
            </a:endParaRPr>
          </a:p>
          <a:p>
            <a:endParaRPr lang="en-US" sz="3500" dirty="0">
              <a:latin typeface="Footlight MT Light" pitchFamily="18" charset="0"/>
            </a:endParaRPr>
          </a:p>
        </p:txBody>
      </p:sp>
    </p:spTree>
  </p:cSld>
  <p:clrMapOvr>
    <a:masterClrMapping/>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is a Miracle?</a:t>
            </a:r>
            <a:r>
              <a:rPr lang="en-US" dirty="0" smtClean="0"/>
              <a:t/>
            </a:r>
            <a:br>
              <a:rPr lang="en-US" dirty="0" smtClean="0"/>
            </a:br>
            <a:endParaRPr lang="en-US" dirty="0"/>
          </a:p>
        </p:txBody>
      </p:sp>
      <p:sp>
        <p:nvSpPr>
          <p:cNvPr id="5" name="Content Placeholder 4"/>
          <p:cNvSpPr>
            <a:spLocks noGrp="1"/>
          </p:cNvSpPr>
          <p:nvPr>
            <p:ph idx="1"/>
          </p:nvPr>
        </p:nvSpPr>
        <p:spPr/>
        <p:txBody>
          <a:bodyPr>
            <a:normAutofit fontScale="32500" lnSpcReduction="20000"/>
          </a:bodyPr>
          <a:lstStyle/>
          <a:p>
            <a:pPr>
              <a:buNone/>
            </a:pPr>
            <a:endParaRPr lang="en-US" dirty="0" smtClean="0"/>
          </a:p>
          <a:p>
            <a:pPr>
              <a:buNone/>
            </a:pPr>
            <a:r>
              <a:rPr lang="en-US" dirty="0" smtClean="0">
                <a:latin typeface="Footlight MT Light" pitchFamily="18" charset="0"/>
              </a:rPr>
              <a:t>	</a:t>
            </a:r>
          </a:p>
          <a:p>
            <a:pPr>
              <a:buNone/>
            </a:pPr>
            <a:endParaRPr lang="en-US" b="1" dirty="0" smtClean="0">
              <a:latin typeface="Footlight MT Light" pitchFamily="18" charset="0"/>
            </a:endParaRPr>
          </a:p>
          <a:p>
            <a:pPr>
              <a:buNone/>
            </a:pPr>
            <a:r>
              <a:rPr lang="en-US" b="1" dirty="0" smtClean="0">
                <a:latin typeface="Footlight MT Light" pitchFamily="18" charset="0"/>
              </a:rPr>
              <a:t>	</a:t>
            </a:r>
            <a:r>
              <a:rPr lang="en-US" sz="7200" b="1" dirty="0" smtClean="0">
                <a:latin typeface="Footlight MT Light" pitchFamily="18" charset="0"/>
              </a:rPr>
              <a:t>Definition</a:t>
            </a:r>
            <a:r>
              <a:rPr lang="en-US" sz="7200" dirty="0" smtClean="0">
                <a:latin typeface="Footlight MT Light" pitchFamily="18" charset="0"/>
              </a:rPr>
              <a:t> of Miracle according to Oxford dictionary: </a:t>
            </a:r>
          </a:p>
          <a:p>
            <a:pPr>
              <a:buNone/>
            </a:pPr>
            <a:endParaRPr lang="en-US" sz="7200" dirty="0" smtClean="0">
              <a:latin typeface="Footlight MT Light" pitchFamily="18" charset="0"/>
            </a:endParaRPr>
          </a:p>
          <a:p>
            <a:pPr lvl="0"/>
            <a:r>
              <a:rPr lang="en-US" sz="7200" dirty="0" smtClean="0">
                <a:latin typeface="Footlight MT Light" pitchFamily="18" charset="0"/>
              </a:rPr>
              <a:t>an extraordinary &amp; welcome event believed to be the work of God </a:t>
            </a:r>
          </a:p>
          <a:p>
            <a:pPr lvl="0"/>
            <a:endParaRPr lang="en-US" sz="7200" dirty="0" smtClean="0">
              <a:latin typeface="Footlight MT Light" pitchFamily="18" charset="0"/>
            </a:endParaRPr>
          </a:p>
          <a:p>
            <a:pPr lvl="0"/>
            <a:r>
              <a:rPr lang="en-US" sz="7200" dirty="0" smtClean="0">
                <a:latin typeface="Footlight MT Light" pitchFamily="18" charset="0"/>
              </a:rPr>
              <a:t>an outstanding example or achievement </a:t>
            </a:r>
          </a:p>
          <a:p>
            <a:pPr lvl="0"/>
            <a:endParaRPr lang="en-US" sz="7200" dirty="0" smtClean="0">
              <a:latin typeface="Footlight MT Light" pitchFamily="18" charset="0"/>
            </a:endParaRPr>
          </a:p>
          <a:p>
            <a:pPr>
              <a:buNone/>
            </a:pPr>
            <a:r>
              <a:rPr lang="en-US" sz="7200" dirty="0" smtClean="0">
                <a:latin typeface="Footlight MT Light" pitchFamily="18" charset="0"/>
              </a:rPr>
              <a:t>	Definition of Miracle according to Webster dictionary:</a:t>
            </a:r>
          </a:p>
          <a:p>
            <a:pPr>
              <a:buNone/>
            </a:pPr>
            <a:endParaRPr lang="en-US" sz="7200" dirty="0" smtClean="0">
              <a:latin typeface="Footlight MT Light" pitchFamily="18" charset="0"/>
            </a:endParaRPr>
          </a:p>
          <a:p>
            <a:pPr lvl="0"/>
            <a:r>
              <a:rPr lang="en-US" sz="7200" dirty="0" smtClean="0">
                <a:latin typeface="Footlight MT Light" pitchFamily="18" charset="0"/>
              </a:rPr>
              <a:t>an extraordinary event manifesting divine intervention in human affairs</a:t>
            </a:r>
          </a:p>
          <a:p>
            <a:endParaRPr lang="en-US" sz="4500"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9" name="Content Placeholder 8"/>
          <p:cNvSpPr>
            <a:spLocks noGrp="1"/>
          </p:cNvSpPr>
          <p:nvPr>
            <p:ph sz="half" idx="4294967295"/>
          </p:nvPr>
        </p:nvSpPr>
        <p:spPr>
          <a:xfrm>
            <a:off x="5334000" y="1600200"/>
            <a:ext cx="3810000" cy="4876800"/>
          </a:xfrm>
        </p:spPr>
        <p:txBody>
          <a:bodyPr>
            <a:normAutofit/>
          </a:bodyPr>
          <a:lstStyle/>
          <a:p>
            <a:pPr>
              <a:buNone/>
            </a:pPr>
            <a:r>
              <a:rPr lang="en-US" b="1" dirty="0" smtClean="0">
                <a:latin typeface="Footlight MT Light" pitchFamily="18" charset="0"/>
              </a:rPr>
              <a:t>     	</a:t>
            </a:r>
            <a:endParaRPr lang="en-US" sz="4300" dirty="0">
              <a:latin typeface="Footlight MT Light" pitchFamily="18" charset="0"/>
            </a:endParaRPr>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3"/>
          </a:lnRef>
          <a:fillRef idx="3">
            <a:schemeClr val="accent3"/>
          </a:fillRef>
          <a:effectRef idx="3">
            <a:schemeClr val="accent3"/>
          </a:effectRef>
          <a:fontRef idx="minor">
            <a:schemeClr val="lt1"/>
          </a:fontRef>
        </p:style>
        <p:txBody>
          <a:bodyPr>
            <a:normAutofit fontScale="90000"/>
          </a:bodyPr>
          <a:lstStyle/>
          <a:p>
            <a:r>
              <a:rPr lang="en-US" b="1" u="sng" dirty="0" smtClean="0">
                <a:latin typeface="Footlight MT Light" pitchFamily="18" charset="0"/>
              </a:rPr>
              <a:t/>
            </a:r>
            <a:br>
              <a:rPr lang="en-US" b="1" u="sng" dirty="0" smtClean="0">
                <a:latin typeface="Footlight MT Light" pitchFamily="18" charset="0"/>
              </a:rPr>
            </a:br>
            <a:r>
              <a:rPr lang="en-US" b="1" u="sng" dirty="0" smtClean="0">
                <a:latin typeface="Footlight MT Light" pitchFamily="18" charset="0"/>
              </a:rPr>
              <a:t>Analogy of a Miracle</a:t>
            </a:r>
            <a:r>
              <a:rPr lang="en-US" dirty="0" smtClean="0">
                <a:latin typeface="Footlight MT Light" pitchFamily="18" charset="0"/>
              </a:rPr>
              <a:t/>
            </a:r>
            <a:br>
              <a:rPr lang="en-US" dirty="0" smtClean="0">
                <a:latin typeface="Footlight MT Light" pitchFamily="18" charset="0"/>
              </a:rPr>
            </a:br>
            <a:endParaRPr lang="en-US" dirty="0">
              <a:latin typeface="Footlight MT Light" pitchFamily="18" charset="0"/>
            </a:endParaRP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32500" lnSpcReduction="20000"/>
          </a:bodyPr>
          <a:lstStyle/>
          <a:p>
            <a:pPr algn="just"/>
            <a:endParaRPr lang="en-US" sz="4800" dirty="0" smtClean="0">
              <a:latin typeface="Footlight MT Light" pitchFamily="18" charset="0"/>
            </a:endParaRPr>
          </a:p>
          <a:p>
            <a:pPr algn="just"/>
            <a:endParaRPr lang="en-US" sz="4800" dirty="0">
              <a:latin typeface="Footlight MT Light" pitchFamily="18" charset="0"/>
            </a:endParaRPr>
          </a:p>
          <a:p>
            <a:pPr algn="just"/>
            <a:r>
              <a:rPr lang="en-US" sz="4800" dirty="0" smtClean="0">
                <a:latin typeface="Footlight MT Light" pitchFamily="18" charset="0"/>
              </a:rPr>
              <a:t>If one is certified “dead” by medical practitioners but if a man comes along and wakes the dead up now that is a “miracle”. Likewise, if one is death and kept in a mortuary for days and a man comes and wakes him up now that is a greater MIRACLE. </a:t>
            </a:r>
          </a:p>
          <a:p>
            <a:pPr algn="just">
              <a:buNone/>
            </a:pPr>
            <a:endParaRPr lang="en-US" sz="4800" dirty="0" smtClean="0">
              <a:latin typeface="Footlight MT Light" pitchFamily="18" charset="0"/>
            </a:endParaRPr>
          </a:p>
          <a:p>
            <a:pPr lvl="0" algn="ctr">
              <a:buNone/>
            </a:pPr>
            <a:r>
              <a:rPr lang="en-US" sz="4800" dirty="0" smtClean="0">
                <a:latin typeface="Footlight MT Light" pitchFamily="18" charset="0"/>
              </a:rPr>
              <a:t>Greater The IMPOSSIBILITY, Greater the MIRACLE </a:t>
            </a:r>
          </a:p>
          <a:p>
            <a:pPr lvl="0" algn="just"/>
            <a:endParaRPr lang="en-US" sz="4800" dirty="0" smtClean="0">
              <a:latin typeface="Footlight MT Light" pitchFamily="18" charset="0"/>
            </a:endParaRPr>
          </a:p>
          <a:p>
            <a:pPr algn="just"/>
            <a:r>
              <a:rPr lang="en-US" sz="4800" dirty="0" smtClean="0">
                <a:latin typeface="Footlight MT Light" pitchFamily="18" charset="0"/>
              </a:rPr>
              <a:t>At the age of </a:t>
            </a:r>
            <a:r>
              <a:rPr lang="en-US" sz="4800" dirty="0" err="1" smtClean="0">
                <a:latin typeface="Footlight MT Light" pitchFamily="18" charset="0"/>
              </a:rPr>
              <a:t>Qur’anic</a:t>
            </a:r>
            <a:r>
              <a:rPr lang="en-US" sz="4800" dirty="0" smtClean="0">
                <a:latin typeface="Footlight MT Light" pitchFamily="18" charset="0"/>
              </a:rPr>
              <a:t> revelation Arabs excelled in POETRY, PHILOLOGY and PROSE, so Muhammad’s main miracle (Qur’an) challenged them by its eloquence. </a:t>
            </a:r>
          </a:p>
          <a:p>
            <a:pPr algn="just">
              <a:buNone/>
            </a:pPr>
            <a:endParaRPr lang="en-US" sz="4800" dirty="0" smtClean="0">
              <a:latin typeface="Footlight MT Light" pitchFamily="18" charset="0"/>
            </a:endParaRPr>
          </a:p>
          <a:p>
            <a:pPr algn="just"/>
            <a:r>
              <a:rPr lang="en-US" sz="4800" dirty="0" smtClean="0">
                <a:latin typeface="Footlight MT Light" pitchFamily="18" charset="0"/>
              </a:rPr>
              <a:t>So that just as it offered convincing proof to people of the past, it may do the same to people of today &amp; for the people of the future.</a:t>
            </a:r>
          </a:p>
          <a:p>
            <a:pPr algn="just">
              <a:buNone/>
            </a:pPr>
            <a:r>
              <a:rPr lang="en-US" sz="4800" dirty="0" smtClean="0">
                <a:latin typeface="Footlight MT Light" pitchFamily="18" charset="0"/>
              </a:rPr>
              <a:t> </a:t>
            </a:r>
          </a:p>
          <a:p>
            <a:pPr algn="just"/>
            <a:r>
              <a:rPr lang="en-US" sz="4800" dirty="0" smtClean="0">
                <a:latin typeface="Footlight MT Light" pitchFamily="18" charset="0"/>
              </a:rPr>
              <a:t>The miraculous features of the Qur’an are not confined to its linguistic inimitability. One of the miraculous features of the Qur’an lies in the ever-expending nature of the meanings contained in its verses &amp; their inexhaustible capacity to accommodate even the most recent scientific discoveries.  </a:t>
            </a:r>
          </a:p>
          <a:p>
            <a:pPr algn="just">
              <a:buNone/>
            </a:pPr>
            <a:endParaRPr lang="en-US" dirty="0"/>
          </a:p>
        </p:txBody>
      </p:sp>
    </p:spTree>
  </p:cSld>
  <p:clrMapOvr>
    <a:masterClrMapping/>
  </p:clrMapOvr>
  <p:transition>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rgbClr r="0" g="0" b="0"/>
          </a:lnRef>
          <a:fillRef idx="1003">
            <a:schemeClr val="lt2"/>
          </a:fillRef>
          <a:effectRef idx="0">
            <a:scrgbClr r="0" g="0" b="0"/>
          </a:effectRef>
          <a:fontRef idx="major"/>
        </p:style>
        <p:txBody>
          <a:bodyPr>
            <a:normAutofit fontScale="90000"/>
          </a:bodyPr>
          <a:lstStyle/>
          <a:p>
            <a:r>
              <a:rPr lang="en-US" sz="6000" dirty="0" smtClean="0">
                <a:latin typeface="Footlight MT Light" pitchFamily="18" charset="0"/>
              </a:rPr>
              <a:t>Historical Miracle</a:t>
            </a:r>
            <a:endParaRPr lang="en-US" sz="6000" dirty="0">
              <a:latin typeface="Footlight MT Light" pitchFamily="18" charset="0"/>
            </a:endParaRPr>
          </a:p>
        </p:txBody>
      </p:sp>
      <p:sp>
        <p:nvSpPr>
          <p:cNvPr id="5" name="Content Placeholder 4"/>
          <p:cNvSpPr>
            <a:spLocks noGrp="1"/>
          </p:cNvSpPr>
          <p:nvPr>
            <p:ph idx="1"/>
          </p:nvPr>
        </p:nvSpPr>
        <p:spPr>
          <a:xfrm>
            <a:off x="228600" y="1600200"/>
            <a:ext cx="8458200" cy="4876800"/>
          </a:xfrm>
          <a:solidFill>
            <a:schemeClr val="bg2">
              <a:lumMod val="90000"/>
            </a:schemeClr>
          </a:solidFill>
        </p:spPr>
        <p:txBody>
          <a:bodyPr>
            <a:normAutofit lnSpcReduction="10000"/>
          </a:bodyPr>
          <a:lstStyle/>
          <a:p>
            <a:pPr algn="just">
              <a:buNone/>
            </a:pPr>
            <a:r>
              <a:rPr lang="ar-SA" dirty="0">
                <a:latin typeface="Footlight MT Light" pitchFamily="18" charset="0"/>
              </a:rPr>
              <a:t> </a:t>
            </a:r>
            <a:r>
              <a:rPr lang="en-US" dirty="0">
                <a:latin typeface="Footlight MT Light" pitchFamily="18" charset="0"/>
              </a:rPr>
              <a:t>Pharaoh said: "O Haman! Build me a lofty palace, that I may attain the ways and means-</a:t>
            </a:r>
          </a:p>
          <a:p>
            <a:pPr algn="just">
              <a:buNone/>
            </a:pPr>
            <a:r>
              <a:rPr lang="en-US" dirty="0" smtClean="0">
                <a:latin typeface="Footlight MT Light" pitchFamily="18" charset="0"/>
              </a:rPr>
              <a:t>  "</a:t>
            </a:r>
            <a:r>
              <a:rPr lang="en-US" dirty="0">
                <a:latin typeface="Footlight MT Light" pitchFamily="18" charset="0"/>
              </a:rPr>
              <a:t>The ways and means of (reaching) the heavens, and that I may mount up to the god of Moses: But as far as I am concerned, I think (Moses) is a liar!" Thus was made alluring, in Pharaoh's eyes, the evil of his deeds, and he was hindered from the Path; and the plot of Pharaoh led to nothing but perdition (for him).          </a:t>
            </a:r>
            <a:endParaRPr lang="en-US" dirty="0" smtClean="0">
              <a:latin typeface="Footlight MT Light" pitchFamily="18" charset="0"/>
            </a:endParaRPr>
          </a:p>
          <a:p>
            <a:pPr algn="r">
              <a:buNone/>
            </a:pPr>
            <a:r>
              <a:rPr lang="en-US" b="1" dirty="0" smtClean="0">
                <a:solidFill>
                  <a:srgbClr val="C00000"/>
                </a:solidFill>
                <a:latin typeface="Footlight MT Light" pitchFamily="18" charset="0"/>
              </a:rPr>
              <a:t> </a:t>
            </a:r>
            <a:r>
              <a:rPr lang="en-US" b="1" dirty="0">
                <a:solidFill>
                  <a:srgbClr val="C00000"/>
                </a:solidFill>
                <a:latin typeface="Footlight MT Light" pitchFamily="18" charset="0"/>
              </a:rPr>
              <a:t>Noble Qur’an Ch. 40 V.36-37</a:t>
            </a:r>
          </a:p>
          <a:p>
            <a:pPr>
              <a:buNone/>
            </a:pPr>
            <a:endParaRPr lang="en-US" dirty="0"/>
          </a:p>
          <a:p>
            <a:pPr>
              <a:buNone/>
            </a:pPr>
            <a:endParaRPr lang="en-US" dirty="0"/>
          </a:p>
        </p:txBody>
      </p:sp>
      <p:sp>
        <p:nvSpPr>
          <p:cNvPr id="12" name="Text Placeholder 11"/>
          <p:cNvSpPr>
            <a:spLocks noGrp="1"/>
          </p:cNvSpPr>
          <p:nvPr>
            <p:ph type="body" idx="4294967295"/>
          </p:nvPr>
        </p:nvSpPr>
        <p:spPr>
          <a:xfrm>
            <a:off x="0" y="1535113"/>
            <a:ext cx="4040188" cy="639762"/>
          </a:xfrm>
        </p:spPr>
        <p:txBody>
          <a:bodyPr/>
          <a:lstStyle/>
          <a:p>
            <a:endParaRPr lang="en-US" dirty="0"/>
          </a:p>
          <a:p>
            <a:endParaRPr lang="en-US" dirty="0"/>
          </a:p>
          <a:p>
            <a:endParaRPr lang="en-US" dirty="0"/>
          </a:p>
          <a:p>
            <a:endParaRPr lang="en-US" dirty="0"/>
          </a:p>
        </p:txBody>
      </p:sp>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Footlight MT Light" pitchFamily="18" charset="0"/>
              </a:rPr>
              <a:t/>
            </a:r>
            <a:br>
              <a:rPr lang="en-US" b="1"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Footlight MT Light" pitchFamily="18" charset="0"/>
              </a:rPr>
            </a:br>
            <a:r>
              <a:rPr lang="en-US" b="1"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Footlight MT Light" pitchFamily="18" charset="0"/>
              </a:rPr>
              <a:t>Criticisms </a:t>
            </a:r>
            <a:r>
              <a:rPr lang="en-US" b="1"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Footlight MT Light" pitchFamily="18" charset="0"/>
              </a:rPr>
              <a:t>by Western Scholars</a:t>
            </a:r>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Footlight MT Light" pitchFamily="18" charset="0"/>
              </a:rPr>
              <a:t/>
            </a:r>
            <a:b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Footlight MT Light" pitchFamily="18" charset="0"/>
              </a:rPr>
            </a:b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Footlight MT Light" pitchFamily="18" charset="0"/>
            </a:endParaRPr>
          </a:p>
        </p:txBody>
      </p:sp>
      <p:sp>
        <p:nvSpPr>
          <p:cNvPr id="3" name="Content Placeholder 2"/>
          <p:cNvSpPr>
            <a:spLocks noGrp="1"/>
          </p:cNvSpPr>
          <p:nvPr>
            <p:ph idx="1"/>
          </p:nvPr>
        </p:nvSpPr>
        <p:spPr/>
        <p:style>
          <a:lnRef idx="0">
            <a:scrgbClr r="0" g="0" b="0"/>
          </a:lnRef>
          <a:fillRef idx="1003">
            <a:schemeClr val="lt1"/>
          </a:fillRef>
          <a:effectRef idx="0">
            <a:scrgbClr r="0" g="0" b="0"/>
          </a:effectRef>
          <a:fontRef idx="major"/>
        </p:style>
        <p:txBody>
          <a:bodyPr>
            <a:normAutofit fontScale="62500" lnSpcReduction="20000"/>
          </a:bodyPr>
          <a:lstStyle/>
          <a:p>
            <a:pPr algn="just"/>
            <a:endParaRPr lang="en-US" dirty="0" smtClean="0">
              <a:latin typeface="Footlight MT Light" pitchFamily="18" charset="0"/>
            </a:endParaRPr>
          </a:p>
          <a:p>
            <a:pPr algn="just"/>
            <a:r>
              <a:rPr lang="en-US" dirty="0" err="1" smtClean="0">
                <a:solidFill>
                  <a:schemeClr val="accent2">
                    <a:lumMod val="75000"/>
                  </a:schemeClr>
                </a:solidFill>
                <a:latin typeface="Footlight MT Light" pitchFamily="18" charset="0"/>
              </a:rPr>
              <a:t>Mahumet</a:t>
            </a:r>
            <a:r>
              <a:rPr lang="en-US" dirty="0" smtClean="0">
                <a:solidFill>
                  <a:schemeClr val="accent2">
                    <a:lumMod val="75000"/>
                  </a:schemeClr>
                </a:solidFill>
                <a:latin typeface="Footlight MT Light" pitchFamily="18" charset="0"/>
              </a:rPr>
              <a:t> </a:t>
            </a:r>
            <a:r>
              <a:rPr lang="en-US" dirty="0">
                <a:solidFill>
                  <a:schemeClr val="accent2">
                    <a:lumMod val="75000"/>
                  </a:schemeClr>
                </a:solidFill>
                <a:latin typeface="Footlight MT Light" pitchFamily="18" charset="0"/>
              </a:rPr>
              <a:t>has mixed up sacred stories. He took Haman as the adviser of Pharaoh whereas in reality he was an adviser of </a:t>
            </a:r>
            <a:r>
              <a:rPr lang="en-US" dirty="0" err="1">
                <a:solidFill>
                  <a:schemeClr val="accent2">
                    <a:lumMod val="75000"/>
                  </a:schemeClr>
                </a:solidFill>
                <a:latin typeface="Footlight MT Light" pitchFamily="18" charset="0"/>
              </a:rPr>
              <a:t>Ahaseures</a:t>
            </a:r>
            <a:r>
              <a:rPr lang="en-US" dirty="0">
                <a:solidFill>
                  <a:schemeClr val="accent2">
                    <a:lumMod val="75000"/>
                  </a:schemeClr>
                </a:solidFill>
                <a:latin typeface="Footlight MT Light" pitchFamily="18" charset="0"/>
              </a:rPr>
              <a:t>, King of Persia. He also thought that the Pharaoh ordered construction for him of a lofty tower from the story of the Tower of Babel. It is certain that in the Sacred Scriptures there is no such story of the Pharaoh. Be that as it may, he [</a:t>
            </a:r>
            <a:r>
              <a:rPr lang="en-US" dirty="0" err="1">
                <a:solidFill>
                  <a:schemeClr val="accent2">
                    <a:lumMod val="75000"/>
                  </a:schemeClr>
                </a:solidFill>
                <a:latin typeface="Footlight MT Light" pitchFamily="18" charset="0"/>
              </a:rPr>
              <a:t>Mahumet</a:t>
            </a:r>
            <a:r>
              <a:rPr lang="en-US" dirty="0">
                <a:solidFill>
                  <a:schemeClr val="accent2">
                    <a:lumMod val="75000"/>
                  </a:schemeClr>
                </a:solidFill>
                <a:latin typeface="Footlight MT Light" pitchFamily="18" charset="0"/>
              </a:rPr>
              <a:t>] has related a most incredible story</a:t>
            </a:r>
            <a:r>
              <a:rPr lang="en-US" dirty="0" smtClean="0">
                <a:solidFill>
                  <a:schemeClr val="accent2">
                    <a:lumMod val="75000"/>
                  </a:schemeClr>
                </a:solidFill>
                <a:latin typeface="Footlight MT Light" pitchFamily="18" charset="0"/>
              </a:rPr>
              <a:t>.</a:t>
            </a:r>
          </a:p>
          <a:p>
            <a:pPr algn="just">
              <a:buNone/>
            </a:pPr>
            <a:endParaRPr lang="en-US" dirty="0">
              <a:solidFill>
                <a:schemeClr val="accent2">
                  <a:lumMod val="75000"/>
                </a:schemeClr>
              </a:solidFill>
              <a:latin typeface="Footlight MT Light" pitchFamily="18" charset="0"/>
            </a:endParaRPr>
          </a:p>
          <a:p>
            <a:pPr algn="ctr">
              <a:buNone/>
            </a:pPr>
            <a:r>
              <a:rPr lang="en-US" dirty="0" smtClean="0">
                <a:solidFill>
                  <a:schemeClr val="accent2">
                    <a:lumMod val="75000"/>
                  </a:schemeClr>
                </a:solidFill>
                <a:latin typeface="Footlight MT Light" pitchFamily="18" charset="0"/>
              </a:rPr>
              <a:t>	George </a:t>
            </a:r>
            <a:r>
              <a:rPr lang="en-US" dirty="0">
                <a:solidFill>
                  <a:schemeClr val="accent2">
                    <a:lumMod val="75000"/>
                  </a:schemeClr>
                </a:solidFill>
                <a:latin typeface="Footlight MT Light" pitchFamily="18" charset="0"/>
              </a:rPr>
              <a:t>Sale in his translation of the Qur'an said</a:t>
            </a:r>
            <a:r>
              <a:rPr lang="en-US" dirty="0" smtClean="0">
                <a:solidFill>
                  <a:schemeClr val="accent2">
                    <a:lumMod val="75000"/>
                  </a:schemeClr>
                </a:solidFill>
                <a:latin typeface="Footlight MT Light" pitchFamily="18" charset="0"/>
              </a:rPr>
              <a:t>:</a:t>
            </a:r>
          </a:p>
          <a:p>
            <a:pPr algn="just">
              <a:buNone/>
            </a:pPr>
            <a:endParaRPr lang="en-US" dirty="0">
              <a:solidFill>
                <a:schemeClr val="accent2">
                  <a:lumMod val="75000"/>
                </a:schemeClr>
              </a:solidFill>
              <a:latin typeface="Footlight MT Light" pitchFamily="18" charset="0"/>
            </a:endParaRPr>
          </a:p>
          <a:p>
            <a:pPr algn="just"/>
            <a:r>
              <a:rPr lang="en-US" dirty="0">
                <a:solidFill>
                  <a:schemeClr val="accent2">
                    <a:lumMod val="75000"/>
                  </a:schemeClr>
                </a:solidFill>
                <a:latin typeface="Footlight MT Light" pitchFamily="18" charset="0"/>
              </a:rPr>
              <a:t>This name is given to Pharaoh's Chief Minister, from which it is generally inferred that Muhammad has here made Haman, the </a:t>
            </a:r>
            <a:r>
              <a:rPr lang="en-US" dirty="0" err="1">
                <a:solidFill>
                  <a:schemeClr val="accent2">
                    <a:lumMod val="75000"/>
                  </a:schemeClr>
                </a:solidFill>
                <a:latin typeface="Footlight MT Light" pitchFamily="18" charset="0"/>
              </a:rPr>
              <a:t>favourite</a:t>
            </a:r>
            <a:r>
              <a:rPr lang="en-US" dirty="0">
                <a:solidFill>
                  <a:schemeClr val="accent2">
                    <a:lumMod val="75000"/>
                  </a:schemeClr>
                </a:solidFill>
                <a:latin typeface="Footlight MT Light" pitchFamily="18" charset="0"/>
              </a:rPr>
              <a:t> of </a:t>
            </a:r>
            <a:r>
              <a:rPr lang="en-US" dirty="0" err="1">
                <a:solidFill>
                  <a:schemeClr val="accent2">
                    <a:lumMod val="75000"/>
                  </a:schemeClr>
                </a:solidFill>
                <a:latin typeface="Footlight MT Light" pitchFamily="18" charset="0"/>
              </a:rPr>
              <a:t>Ahasueres</a:t>
            </a:r>
            <a:r>
              <a:rPr lang="en-US" dirty="0">
                <a:solidFill>
                  <a:schemeClr val="accent2">
                    <a:lumMod val="75000"/>
                  </a:schemeClr>
                </a:solidFill>
                <a:latin typeface="Footlight MT Light" pitchFamily="18" charset="0"/>
              </a:rPr>
              <a:t>, King of Persia, and who indisputably lived many ages after Moses, to be that Prophet's contemporary. But how-probable-so-ever this mistake may seem to us, it will be hard, if not impossible to convince a </a:t>
            </a:r>
            <a:r>
              <a:rPr lang="en-US" dirty="0" err="1">
                <a:solidFill>
                  <a:schemeClr val="accent2">
                    <a:lumMod val="75000"/>
                  </a:schemeClr>
                </a:solidFill>
                <a:latin typeface="Footlight MT Light" pitchFamily="18" charset="0"/>
              </a:rPr>
              <a:t>Muhammadan</a:t>
            </a:r>
            <a:r>
              <a:rPr lang="en-US" dirty="0">
                <a:solidFill>
                  <a:schemeClr val="accent2">
                    <a:lumMod val="75000"/>
                  </a:schemeClr>
                </a:solidFill>
                <a:latin typeface="Footlight MT Light" pitchFamily="18" charset="0"/>
              </a:rPr>
              <a:t> of it.</a:t>
            </a:r>
          </a:p>
          <a:p>
            <a:pPr algn="just"/>
            <a:endParaRPr lang="en-US" dirty="0">
              <a:latin typeface="Footlight MT Light" pitchFamily="18" charset="0"/>
            </a:endParaRPr>
          </a:p>
        </p:txBody>
      </p: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3200" b="1" u="sng"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ootlight MT Light" pitchFamily="18" charset="0"/>
              </a:rPr>
              <a:t>Criticisms by Western Scholars</a:t>
            </a:r>
            <a:endParaRPr lang="en-US" sz="3200" b="1"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1" name="Content Placeholder 10"/>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a:bodyPr>
          <a:lstStyle/>
          <a:p>
            <a:pPr>
              <a:buNone/>
            </a:pPr>
            <a:r>
              <a:rPr lang="en-US" sz="2400" dirty="0" smtClean="0">
                <a:latin typeface="Footlight MT Light" pitchFamily="18" charset="0"/>
              </a:rPr>
              <a:t>	In what has been hailed as a "classic" article by Theodor </a:t>
            </a:r>
            <a:r>
              <a:rPr lang="en-US" sz="2400" dirty="0" err="1" smtClean="0">
                <a:latin typeface="Footlight MT Light" pitchFamily="18" charset="0"/>
              </a:rPr>
              <a:t>Nöldeke</a:t>
            </a:r>
            <a:r>
              <a:rPr lang="en-US" sz="2400" dirty="0" smtClean="0">
                <a:latin typeface="Footlight MT Light" pitchFamily="18" charset="0"/>
              </a:rPr>
              <a:t> that was published in </a:t>
            </a:r>
            <a:r>
              <a:rPr lang="en-US" sz="2400" i="1" dirty="0" err="1" smtClean="0">
                <a:latin typeface="Footlight MT Light" pitchFamily="18" charset="0"/>
              </a:rPr>
              <a:t>Encyclopædia</a:t>
            </a:r>
            <a:r>
              <a:rPr lang="en-US" sz="2400" i="1" dirty="0" smtClean="0">
                <a:latin typeface="Footlight MT Light" pitchFamily="18" charset="0"/>
              </a:rPr>
              <a:t> Britannica</a:t>
            </a:r>
            <a:r>
              <a:rPr lang="en-US" sz="2400" dirty="0" smtClean="0">
                <a:latin typeface="Footlight MT Light" pitchFamily="18" charset="0"/>
              </a:rPr>
              <a:t> in 1891 CE and reprinted several times since, the author says:</a:t>
            </a:r>
          </a:p>
          <a:p>
            <a:pPr algn="ctr">
              <a:buNone/>
            </a:pPr>
            <a:r>
              <a:rPr lang="en-US" sz="2400" dirty="0" smtClean="0">
                <a:latin typeface="Footlight MT Light" pitchFamily="18" charset="0"/>
              </a:rPr>
              <a:t>	</a:t>
            </a:r>
          </a:p>
          <a:p>
            <a:pPr algn="ctr">
              <a:buNone/>
            </a:pPr>
            <a:r>
              <a:rPr lang="en-US" sz="2400" dirty="0" smtClean="0">
                <a:latin typeface="Footlight MT Light" pitchFamily="18" charset="0"/>
              </a:rPr>
              <a:t>The most ignorant Jew could never have mistaken Haman (the minister of </a:t>
            </a:r>
            <a:r>
              <a:rPr lang="en-US" sz="2400" dirty="0" err="1" smtClean="0">
                <a:latin typeface="Footlight MT Light" pitchFamily="18" charset="0"/>
              </a:rPr>
              <a:t>Ahasuerus</a:t>
            </a:r>
            <a:r>
              <a:rPr lang="en-US" sz="2400" dirty="0" smtClean="0">
                <a:latin typeface="Footlight MT Light" pitchFamily="18" charset="0"/>
              </a:rPr>
              <a:t>) for the minister of the Pharaoh...</a:t>
            </a:r>
          </a:p>
          <a:p>
            <a:pPr>
              <a:buNone/>
            </a:pPr>
            <a:endParaRPr lang="en-US" sz="2400" dirty="0" smtClean="0">
              <a:latin typeface="Footlight MT Light" pitchFamily="18" charset="0"/>
            </a:endParaRPr>
          </a:p>
          <a:p>
            <a:r>
              <a:rPr lang="en-US" sz="2400" dirty="0" smtClean="0">
                <a:latin typeface="Footlight MT Light" pitchFamily="18" charset="0"/>
              </a:rPr>
              <a:t>Haman is mentioned six times in the Qur'an: </a:t>
            </a:r>
            <a:r>
              <a:rPr lang="en-US" sz="2400" i="1" dirty="0" smtClean="0">
                <a:latin typeface="Footlight MT Light" pitchFamily="18" charset="0"/>
              </a:rPr>
              <a:t>Chapter</a:t>
            </a:r>
            <a:r>
              <a:rPr lang="en-US" sz="2400" dirty="0" smtClean="0">
                <a:latin typeface="Footlight MT Light" pitchFamily="18" charset="0"/>
              </a:rPr>
              <a:t> 28, verses 6, 8 and 38; </a:t>
            </a:r>
            <a:r>
              <a:rPr lang="en-US" sz="2400" i="1" dirty="0" smtClean="0">
                <a:latin typeface="Footlight MT Light" pitchFamily="18" charset="0"/>
              </a:rPr>
              <a:t>Chapter</a:t>
            </a:r>
            <a:r>
              <a:rPr lang="en-US" sz="2400" dirty="0" smtClean="0">
                <a:latin typeface="Footlight MT Light" pitchFamily="18" charset="0"/>
              </a:rPr>
              <a:t> 29, verse 39; and </a:t>
            </a:r>
            <a:r>
              <a:rPr lang="en-US" sz="2400" i="1" dirty="0" smtClean="0">
                <a:latin typeface="Footlight MT Light" pitchFamily="18" charset="0"/>
              </a:rPr>
              <a:t>Chapter </a:t>
            </a:r>
            <a:r>
              <a:rPr lang="en-US" sz="2400" dirty="0" smtClean="0">
                <a:latin typeface="Footlight MT Light" pitchFamily="18" charset="0"/>
              </a:rPr>
              <a:t> 40, verses 24 and 36. The above </a:t>
            </a:r>
            <a:r>
              <a:rPr lang="en-US" sz="2400" i="1" dirty="0" smtClean="0">
                <a:latin typeface="Footlight MT Light" pitchFamily="18" charset="0"/>
              </a:rPr>
              <a:t>verses</a:t>
            </a:r>
            <a:r>
              <a:rPr lang="en-US" sz="2400" dirty="0" smtClean="0">
                <a:latin typeface="Footlight MT Light" pitchFamily="18" charset="0"/>
              </a:rPr>
              <a:t> portray Haman as someone close to Pharaoh, who was also in charge of building projects; otherwise the Pharaoh would have directed someone else. So, who is Haman?</a:t>
            </a:r>
          </a:p>
          <a:p>
            <a:endParaRPr lang="en-US" sz="2400" dirty="0">
              <a:latin typeface="Footlight MT Light" pitchFamily="18" charset="0"/>
            </a:endParaRPr>
          </a:p>
        </p:txBody>
      </p:sp>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3">
            <a:schemeClr val="accent5"/>
          </a:fillRef>
          <a:effectRef idx="2">
            <a:schemeClr val="accent5"/>
          </a:effectRef>
          <a:fontRef idx="minor">
            <a:schemeClr val="lt1"/>
          </a:fontRef>
        </p:style>
        <p:txBody>
          <a:bodyPr>
            <a:normAutofit fontScale="90000"/>
          </a:bodyPr>
          <a:lstStyle/>
          <a:p>
            <a:pPr algn="ctr"/>
            <a:r>
              <a:rPr lang="en-US" sz="4400" u="sng" dirty="0" smtClean="0">
                <a:latin typeface="Footlight MT Light" pitchFamily="18" charset="0"/>
              </a:rPr>
              <a:t>Solving the puzzle</a:t>
            </a:r>
            <a:r>
              <a:rPr lang="en-US" dirty="0" smtClean="0"/>
              <a:t/>
            </a:r>
            <a:br>
              <a:rPr lang="en-US" dirty="0" smtClean="0"/>
            </a:br>
            <a:endParaRPr lang="en-US" dirty="0"/>
          </a:p>
        </p:txBody>
      </p:sp>
      <p:sp>
        <p:nvSpPr>
          <p:cNvPr id="3" name="Content Placeholder 2"/>
          <p:cNvSpPr>
            <a:spLocks noGrp="1"/>
          </p:cNvSpPr>
          <p:nvPr>
            <p:ph sz="half" idx="1"/>
          </p:nvPr>
        </p:nvSpPr>
        <p:spPr/>
        <p:txBody>
          <a:bodyPr>
            <a:normAutofit/>
          </a:bodyPr>
          <a:lstStyle/>
          <a:p>
            <a:endParaRPr lang="en-US" sz="1800" dirty="0" smtClean="0">
              <a:latin typeface="Footlight MT Light" pitchFamily="18" charset="0"/>
            </a:endParaRPr>
          </a:p>
          <a:p>
            <a:endParaRPr lang="en-US" sz="1800" dirty="0">
              <a:latin typeface="Footlight MT Light" pitchFamily="18" charset="0"/>
            </a:endParaRPr>
          </a:p>
        </p:txBody>
      </p:sp>
      <p:pic>
        <p:nvPicPr>
          <p:cNvPr id="5" name="Content Placeholder 4" descr="egypt-hieroglyph-seamless-wallpaper[1].jpg"/>
          <p:cNvPicPr>
            <a:picLocks noGrp="1" noChangeAspect="1"/>
          </p:cNvPicPr>
          <p:nvPr>
            <p:ph sz="half" idx="2"/>
          </p:nvPr>
        </p:nvPicPr>
        <p:blipFill>
          <a:blip r:embed="rId2"/>
          <a:stretch>
            <a:fillRect/>
          </a:stretch>
        </p:blipFill>
        <p:spPr>
          <a:xfrm>
            <a:off x="4648200" y="1790700"/>
            <a:ext cx="4343400" cy="4343400"/>
          </a:xfrm>
          <a:prstGeom prst="rect">
            <a:avLst/>
          </a:prstGeom>
          <a:ln>
            <a:noFill/>
          </a:ln>
          <a:effectLst>
            <a:softEdge rad="112500"/>
          </a:effectLst>
        </p:spPr>
      </p:pic>
      <p:pic>
        <p:nvPicPr>
          <p:cNvPr id="6" name="Picture 5" descr="658728_hieroglyphs[1].jpg"/>
          <p:cNvPicPr>
            <a:picLocks noChangeAspect="1"/>
          </p:cNvPicPr>
          <p:nvPr/>
        </p:nvPicPr>
        <p:blipFill>
          <a:blip r:embed="rId3"/>
          <a:stretch>
            <a:fillRect/>
          </a:stretch>
        </p:blipFill>
        <p:spPr>
          <a:xfrm>
            <a:off x="609600" y="2362200"/>
            <a:ext cx="3865217" cy="2667000"/>
          </a:xfrm>
          <a:prstGeom prst="rect">
            <a:avLst/>
          </a:prstGeom>
        </p:spPr>
      </p:pic>
    </p:spTree>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2">
            <a:schemeClr val="dk1"/>
          </a:fillRef>
          <a:effectRef idx="1">
            <a:schemeClr val="dk1"/>
          </a:effectRef>
          <a:fontRef idx="minor">
            <a:schemeClr val="dk1"/>
          </a:fontRef>
        </p:style>
        <p:txBody>
          <a:bodyPr/>
          <a:lstStyle/>
          <a:p>
            <a:pPr algn="ctr"/>
            <a:r>
              <a:rPr lang="en-US" dirty="0" smtClean="0"/>
              <a:t>Valley of ants</a:t>
            </a:r>
            <a:endParaRPr lang="en-US" dirty="0"/>
          </a:p>
        </p:txBody>
      </p:sp>
      <p:sp>
        <p:nvSpPr>
          <p:cNvPr id="3" name="Content Placeholder 2"/>
          <p:cNvSpPr>
            <a:spLocks noGrp="1"/>
          </p:cNvSpPr>
          <p:nvPr>
            <p:ph sz="half" idx="1"/>
          </p:nvPr>
        </p:nvSpPr>
        <p:spPr>
          <a:xfrm>
            <a:off x="304800" y="1600200"/>
            <a:ext cx="4191000" cy="5105400"/>
          </a:xfrm>
        </p:spPr>
        <p:txBody>
          <a:bodyPr>
            <a:normAutofit fontScale="92500" lnSpcReduction="20000"/>
          </a:bodyPr>
          <a:lstStyle/>
          <a:p>
            <a:pPr>
              <a:buNone/>
            </a:pPr>
            <a:r>
              <a:rPr lang="en-US" sz="2000" b="1" i="1" dirty="0" smtClean="0">
                <a:latin typeface="Footlight MT Light" pitchFamily="18" charset="0"/>
              </a:rPr>
              <a:t>	National Geographic</a:t>
            </a:r>
            <a:r>
              <a:rPr lang="en-US" sz="2000" b="1" dirty="0" smtClean="0">
                <a:latin typeface="Footlight MT Light" pitchFamily="18" charset="0"/>
              </a:rPr>
              <a:t> reports that: </a:t>
            </a:r>
          </a:p>
          <a:p>
            <a:endParaRPr lang="en-US" sz="2000" dirty="0" smtClean="0">
              <a:latin typeface="Footlight MT Light" pitchFamily="18" charset="0"/>
            </a:endParaRPr>
          </a:p>
          <a:p>
            <a:pPr algn="just"/>
            <a:r>
              <a:rPr lang="en-US" sz="1700" dirty="0" smtClean="0">
                <a:latin typeface="Footlight MT Light" pitchFamily="18" charset="0"/>
              </a:rPr>
              <a:t>The brain contains half a million nerve cells; eyes are compound; antennae act as nose and fingertips. Projections below the mouth sense taste; hairs respond to touch</a:t>
            </a:r>
          </a:p>
          <a:p>
            <a:pPr algn="just"/>
            <a:endParaRPr lang="en-US" sz="1700" dirty="0" smtClean="0">
              <a:latin typeface="Footlight MT Light" pitchFamily="18" charset="0"/>
            </a:endParaRPr>
          </a:p>
          <a:p>
            <a:pPr algn="just"/>
            <a:r>
              <a:rPr lang="en-US" sz="1700" dirty="0" smtClean="0">
                <a:latin typeface="Footlight MT Light" pitchFamily="18" charset="0"/>
              </a:rPr>
              <a:t>Ants use a variety of methods to communicate; they use these organs at all times, from finding prey to following one another, and from building their nests to waging war.</a:t>
            </a:r>
          </a:p>
          <a:p>
            <a:pPr algn="just"/>
            <a:endParaRPr lang="en-US" sz="1700" dirty="0" smtClean="0">
              <a:latin typeface="Footlight MT Light" pitchFamily="18" charset="0"/>
            </a:endParaRPr>
          </a:p>
          <a:p>
            <a:pPr algn="just"/>
            <a:r>
              <a:rPr lang="en-US" sz="1700" dirty="0" smtClean="0">
                <a:latin typeface="Footlight MT Light" pitchFamily="18" charset="0"/>
              </a:rPr>
              <a:t>Ants sometimes exhibit more flawless communication in areas that human beings often cannot resolve through speech. </a:t>
            </a:r>
          </a:p>
          <a:p>
            <a:pPr algn="just"/>
            <a:endParaRPr lang="en-US" sz="1700" dirty="0" smtClean="0">
              <a:latin typeface="Footlight MT Light" pitchFamily="18" charset="0"/>
            </a:endParaRPr>
          </a:p>
          <a:p>
            <a:pPr algn="just"/>
            <a:r>
              <a:rPr lang="en-US" sz="1700" dirty="0" smtClean="0">
                <a:latin typeface="Footlight MT Light" pitchFamily="18" charset="0"/>
              </a:rPr>
              <a:t>These </a:t>
            </a:r>
            <a:r>
              <a:rPr lang="en-US" sz="1700" dirty="0" err="1" smtClean="0">
                <a:latin typeface="Footlight MT Light" pitchFamily="18" charset="0"/>
              </a:rPr>
              <a:t>semiochemicals</a:t>
            </a:r>
            <a:r>
              <a:rPr lang="en-US" sz="1700" dirty="0" smtClean="0">
                <a:latin typeface="Footlight MT Light" pitchFamily="18" charset="0"/>
              </a:rPr>
              <a:t>, known as pheromones, are chemical compounds that are perceived by smell and secreted by internal glands.</a:t>
            </a:r>
          </a:p>
          <a:p>
            <a:pPr algn="just"/>
            <a:endParaRPr lang="en-US" sz="1600" dirty="0" smtClean="0">
              <a:latin typeface="Footlight MT Light" pitchFamily="18" charset="0"/>
            </a:endParaRPr>
          </a:p>
          <a:p>
            <a:pPr algn="just"/>
            <a:endParaRPr lang="en-US" sz="1600" dirty="0" smtClean="0">
              <a:latin typeface="Footlight MT Light" pitchFamily="18" charset="0"/>
            </a:endParaRPr>
          </a:p>
          <a:p>
            <a:pPr algn="just"/>
            <a:endParaRPr lang="en-US" sz="1600" dirty="0">
              <a:latin typeface="Footlight MT Light" pitchFamily="18" charset="0"/>
            </a:endParaRPr>
          </a:p>
        </p:txBody>
      </p:sp>
      <p:pic>
        <p:nvPicPr>
          <p:cNvPr id="34818" name="Picture 2" descr="C:\Users\EndUser\Desktop\antdiagram[1].jpg"/>
          <p:cNvPicPr>
            <a:picLocks noGrp="1" noChangeAspect="1" noChangeArrowheads="1"/>
          </p:cNvPicPr>
          <p:nvPr>
            <p:ph sz="half" idx="2"/>
          </p:nvPr>
        </p:nvPicPr>
        <p:blipFill>
          <a:blip r:embed="rId2"/>
          <a:srcRect/>
          <a:stretch>
            <a:fillRect/>
          </a:stretch>
        </p:blipFill>
        <p:spPr bwMode="auto">
          <a:xfrm>
            <a:off x="4648200" y="2409031"/>
            <a:ext cx="4343400" cy="3106738"/>
          </a:xfrm>
          <a:prstGeom prst="rect">
            <a:avLst/>
          </a:prstGeom>
          <a:solidFill>
            <a:schemeClr val="bg2">
              <a:lumMod val="90000"/>
            </a:schemeClr>
          </a:solidFill>
        </p:spPr>
      </p:pic>
    </p:spTree>
  </p:cSld>
  <p:clrMapOvr>
    <a:masterClrMapping/>
  </p:clrMapOvr>
  <p:transition>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614</TotalTime>
  <Words>824</Words>
  <Application>Microsoft Office PowerPoint</Application>
  <PresentationFormat>On-screen Show (4:3)</PresentationFormat>
  <Paragraphs>134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Trek</vt:lpstr>
      <vt:lpstr>Miracle of Al-Qur’an Elementary Course on Islam 2011</vt:lpstr>
      <vt:lpstr>Ungrudging Tributes - Past &amp; Present </vt:lpstr>
      <vt:lpstr>What is a Miracle? </vt:lpstr>
      <vt:lpstr> Analogy of a Miracle </vt:lpstr>
      <vt:lpstr>Historical Miracle</vt:lpstr>
      <vt:lpstr> Criticisms by Western Scholars </vt:lpstr>
      <vt:lpstr>Criticisms by Western Scholars</vt:lpstr>
      <vt:lpstr>Solving the puzzle </vt:lpstr>
      <vt:lpstr>Valley of ants</vt:lpstr>
      <vt:lpstr>The study of microorganisms is called microbiology, a subject that began with Anton van Leeuwenhoek's discovery of microorganisms in 1675, using a microscope of his own design.</vt:lpstr>
      <vt:lpstr>Qur’an &amp; modern science</vt:lpstr>
      <vt:lpstr>Qur’an &amp; modern science</vt:lpstr>
      <vt:lpstr>Solar system</vt:lpstr>
      <vt:lpstr>Conflict or Conciliation </vt:lpstr>
      <vt:lpstr>Fingerprints</vt:lpstr>
      <vt:lpstr>Conclusion  </vt:lpstr>
      <vt:lpstr>Conclusion</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Miracle of Al-Qur’an Elementary Course on Islam 2011</dc:title>
  <dc:creator>My Office</dc:creator>
  <cp:lastModifiedBy>My Office</cp:lastModifiedBy>
  <cp:revision>84</cp:revision>
  <dcterms:created xsi:type="dcterms:W3CDTF">2011-11-11T08:05:15Z</dcterms:created>
  <dcterms:modified xsi:type="dcterms:W3CDTF">2011-11-17T01:31:06Z</dcterms:modified>
</cp:coreProperties>
</file>