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311" r:id="rId3"/>
    <p:sldId id="310" r:id="rId4"/>
    <p:sldId id="294" r:id="rId5"/>
    <p:sldId id="290" r:id="rId6"/>
    <p:sldId id="269" r:id="rId7"/>
    <p:sldId id="271" r:id="rId8"/>
    <p:sldId id="272" r:id="rId9"/>
    <p:sldId id="274" r:id="rId10"/>
    <p:sldId id="302" r:id="rId11"/>
    <p:sldId id="300" r:id="rId12"/>
    <p:sldId id="309" r:id="rId13"/>
    <p:sldId id="308" r:id="rId14"/>
    <p:sldId id="301" r:id="rId15"/>
    <p:sldId id="303" r:id="rId16"/>
    <p:sldId id="304" r:id="rId17"/>
    <p:sldId id="305" r:id="rId18"/>
    <p:sldId id="306" r:id="rId19"/>
    <p:sldId id="307" r:id="rId20"/>
    <p:sldId id="276" r:id="rId21"/>
    <p:sldId id="277" r:id="rId22"/>
    <p:sldId id="278" r:id="rId23"/>
    <p:sldId id="295" r:id="rId24"/>
    <p:sldId id="296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2" r:id="rId36"/>
    <p:sldId id="312" r:id="rId37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86537-6DED-4F98-AE11-24D744091114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61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EB947-3F1F-447D-A1ED-05189B065A8E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4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764FC-3089-4A2D-9477-EF693FCBF148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29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0D9995B-4E38-40B6-99EC-0900E71F3D8F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0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95058-E004-4145-AAA2-FB43CB968416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28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91E8A-645E-4B0C-BA82-C89762B78F8C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75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736E5-CFA2-4762-90EB-530076E2807D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58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AB5B9-80A4-4AA3-8BD0-EE894928C701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67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D2E0E-D5EB-40B2-A452-A4762671B942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4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85398-6945-43E6-A98E-926F5BF957C8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5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3BF90-54FB-4BCA-8D38-5061F618ED84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0E985-BC93-4EE4-82FC-FA8B07EB053C}" type="slidenum">
              <a:rPr lang="tr-TR" altLang="zh-HK">
                <a:solidFill>
                  <a:srgbClr val="000000"/>
                </a:solidFill>
              </a:rPr>
              <a:pPr/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98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zh-HK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zh-HK" smtClean="0"/>
              <a:t>Asıl metin stillerini düzenlemek için tıklatın</a:t>
            </a:r>
          </a:p>
          <a:p>
            <a:pPr lvl="1"/>
            <a:r>
              <a:rPr lang="tr-TR" altLang="zh-HK" smtClean="0"/>
              <a:t>İkinci düzey</a:t>
            </a:r>
          </a:p>
          <a:p>
            <a:pPr lvl="2"/>
            <a:r>
              <a:rPr lang="tr-TR" altLang="zh-HK" smtClean="0"/>
              <a:t>Üçüncü düzey</a:t>
            </a:r>
          </a:p>
          <a:p>
            <a:pPr lvl="3"/>
            <a:r>
              <a:rPr lang="tr-TR" altLang="zh-HK" smtClean="0"/>
              <a:t>Dördüncü düzey</a:t>
            </a:r>
          </a:p>
          <a:p>
            <a:pPr lvl="4"/>
            <a:r>
              <a:rPr lang="tr-TR" altLang="zh-HK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zh-HK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84DB27-5584-4F4B-92F1-05730E91976C}" type="slidenum">
              <a:rPr lang="tr-TR" altLang="zh-HK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zh-H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30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83568" y="1124744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HK" altLang="en-US" sz="11000" dirty="0">
                <a:latin typeface="華康龍門石碑" pitchFamily="65" charset="-120"/>
                <a:ea typeface="華康龍門石碑" pitchFamily="65" charset="-120"/>
              </a:rPr>
              <a:t>未</a:t>
            </a:r>
            <a:r>
              <a:rPr lang="zh-HK" altLang="en-US" sz="11000" dirty="0" smtClean="0">
                <a:latin typeface="華康龍門石碑" pitchFamily="65" charset="-120"/>
                <a:ea typeface="華康龍門石碑" pitchFamily="65" charset="-120"/>
              </a:rPr>
              <a:t>見</a:t>
            </a:r>
            <a:endParaRPr lang="en-US" altLang="zh-HK" sz="11000" dirty="0" smtClean="0">
              <a:latin typeface="華康龍門石碑" pitchFamily="65" charset="-120"/>
              <a:ea typeface="華康龍門石碑" pitchFamily="65" charset="-120"/>
            </a:endParaRPr>
          </a:p>
          <a:p>
            <a:pPr algn="ctr"/>
            <a:r>
              <a:rPr lang="zh-HK" altLang="en-US" sz="6000" dirty="0" smtClean="0">
                <a:latin typeface="華康龍門石碑" pitchFamily="65" charset="-120"/>
                <a:ea typeface="華康龍門石碑" pitchFamily="65" charset="-120"/>
              </a:rPr>
              <a:t>的</a:t>
            </a:r>
            <a:endParaRPr lang="en-US" altLang="zh-HK" sz="6000" dirty="0" smtClean="0">
              <a:latin typeface="華康龍門石碑" pitchFamily="65" charset="-120"/>
              <a:ea typeface="華康龍門石碑" pitchFamily="65" charset="-120"/>
            </a:endParaRPr>
          </a:p>
          <a:p>
            <a:pPr algn="ctr"/>
            <a:r>
              <a:rPr lang="zh-HK" altLang="en-US" sz="11000" dirty="0" smtClean="0">
                <a:latin typeface="華康龍門石碑" pitchFamily="65" charset="-120"/>
                <a:ea typeface="華康龍門石碑" pitchFamily="65" charset="-120"/>
              </a:rPr>
              <a:t>世界</a:t>
            </a:r>
            <a:endParaRPr lang="zh-HK" altLang="en-US" sz="11000" dirty="0">
              <a:latin typeface="華康龍門石碑" pitchFamily="65" charset="-120"/>
              <a:ea typeface="華康龍門石碑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4898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安拉為什麼創造精靈 </a:t>
            </a:r>
            <a:r>
              <a:rPr lang="en-US" altLang="zh-TW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?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899592" y="1916832"/>
            <a:ext cx="756084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44500" indent="-444500">
              <a:lnSpc>
                <a:spcPct val="150000"/>
              </a:lnSpc>
              <a:buFontTx/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「我創造精靈和人類，只為要他們崇拜我。我不望他們的供給，我也不望他們的奉養。 」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5796136" y="4494311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51:56-57)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321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精靈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是非物質的未見之物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，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安拉用“烈火”造化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的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精靈像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人類一樣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，被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真主賦予選擇善與惡的意志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安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拉至知精靈被造化的原因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；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依人看來，他們的作用就是用於考驗人類，因為天使激勵人向善，而不信道的精靈則鼓動人作惡。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精靈的性質</a:t>
            </a:r>
          </a:p>
        </p:txBody>
      </p:sp>
    </p:spTree>
    <p:extLst>
      <p:ext uri="{BB962C8B-B14F-4D97-AF65-F5344CB8AC3E}">
        <p14:creationId xmlns:p14="http://schemas.microsoft.com/office/powerpoint/2010/main" val="1247800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>
              <a:spcAft>
                <a:spcPts val="1200"/>
              </a:spcAft>
            </a:pP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「撒旦」（</a:t>
            </a:r>
            <a:r>
              <a:rPr lang="en-US" altLang="zh-TW" sz="3200" dirty="0" err="1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Shaytan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）是指「反叛者」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精靈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的首領易卜厲斯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(</a:t>
            </a:r>
            <a:r>
              <a:rPr lang="en-US" altLang="zh-TW" sz="3200" dirty="0" err="1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Iblis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)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違抗安拉，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拒絕向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人祖阿丹行鞠躬之禮，因而他就成了撒旦（反叛者）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撒旦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及其精靈中不信道的追隨者們，試圖誘惑人類墮落為不信道者和為惡者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撒旦</a:t>
            </a:r>
            <a:endParaRPr lang="zh-TW" altLang="en-US" sz="5400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8474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16832"/>
            <a:ext cx="7560840" cy="1944216"/>
          </a:xfrm>
        </p:spPr>
        <p:txBody>
          <a:bodyPr/>
          <a:lstStyle/>
          <a:p>
            <a:pPr marL="444500" lvl="0" indent="-444500">
              <a:lnSpc>
                <a:spcPct val="150000"/>
              </a:lnSpc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「絕不要讓惡魔考驗你們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……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他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和他的部下，的確能看見你們；而你們卻不能看見他們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…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en-US" sz="36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精靈能見</a:t>
            </a:r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人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739914" y="4603091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7:27)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1283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「素萊曼的大軍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——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由精靈、人類、鳥類組成的，被召集到他面前，他們是部署整齊的。 」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順從的精靈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288361" y="2951834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27:17)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323528" y="3712395"/>
            <a:ext cx="8280920" cy="18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44500" indent="-444500">
              <a:buFontTx/>
              <a:buNone/>
            </a:pP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「當時，我曾使一夥精靈，走到你面前，來靜聽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古蘭經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。當他們來到了他面前的時候，他們說：「大家靜聽吧！」誦讀既畢，他們就回去警告他們的宗族，」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6096010" y="574806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46:29)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7206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4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88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  <p:bldP spid="8" grpId="0" build="p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「我如此以人類和精靈中的惡魔做每位先知的敵人，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他們</a:t>
            </a:r>
            <a:r>
              <a:rPr lang="en-US" altLang="zh-TW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(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惡魔</a:t>
            </a:r>
            <a:r>
              <a:rPr lang="en-US" altLang="zh-TW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)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互相</a:t>
            </a: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教唆以花言巧語欺騙。假如你的主意欲，他們絕不敢這樣做，所以，你不要理睬他們及他們所捏造的。」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叛逆的精靈 </a:t>
            </a:r>
            <a:r>
              <a:rPr lang="en-US" altLang="zh-TW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--- </a:t>
            </a:r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魔鬼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012160" y="3212976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6:112)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323528" y="3917831"/>
            <a:ext cx="8421963" cy="18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55600" indent="-355600">
              <a:buFontTx/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「當時我對眾天使說：「你們應當向阿丹叩頭。」他們都叩了頭，但易卜劣廝除外。他本是精靈，所以違背他的主的命令。他和他的子孫，是你們的仇敵，你們卻捨我而以他們為保護者嗎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？</a:t>
            </a:r>
            <a:r>
              <a:rPr lang="en-US" altLang="zh-TW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…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en-US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940152" y="5748063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18:50)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42727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2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44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  <p:bldP spid="8" grpId="0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「但惡魔教唆他倆，以致為他倆顯出他倆的被遮蓋的陰部。他說：「你倆的主禁你們倆吃這棵樹的果實，只為不願你倆變成天神，或永生不滅。」 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魔鬼的誘惑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012160" y="3212976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7:20)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323528" y="3917831"/>
            <a:ext cx="8421963" cy="18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55600" indent="-355600">
              <a:buFontTx/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「關於罪惡的密談，只是由於惡魔的誘惑，他欲使信道者憂愁，不得真主的許可，他絕不能傷害他們一絲毫；教信士們只信託真主吧。」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6012160" y="515719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58:10)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7083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44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  <p:bldP spid="8" grpId="0" build="p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「眾人啊！你們可以吃大地上所有合法而且佳美的食物，你們不要隨從惡魔的步伐，他確是你們的明敵。 」 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魔鬼是人類的明敵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014137" y="2751311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2:168)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323528" y="3917831"/>
            <a:ext cx="8421963" cy="18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55600" indent="-355600">
              <a:buFontTx/>
              <a:buNone/>
            </a:pP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「信道的人們啊！你們當全體入在和平教中，不要跟隨惡魔的步伐，他確是你們的明敵。 」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6012160" y="515719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2:208)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8299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2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4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  <p:bldP spid="8" grpId="0" build="p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「他說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：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『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由於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你使我迷誤，我必定在你的正路上伺候他們。然後，我必定從他們的前後左右進攻他們。你不致於發現他們大半是感謝的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』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  </a:t>
            </a:r>
            <a:endParaRPr lang="zh-TW" altLang="en-US" sz="32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魔鬼的自述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012160" y="422108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7:16-17)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339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6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1354" y="1820901"/>
            <a:ext cx="8568952" cy="1361765"/>
          </a:xfrm>
        </p:spPr>
        <p:txBody>
          <a:bodyPr/>
          <a:lstStyle/>
          <a:p>
            <a:pPr marL="355600" lvl="0" indent="-355600">
              <a:buNone/>
            </a:pP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「當事情已被判決的時候，惡魔說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：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 『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真主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確已真實地應許你們，我也曾應許你們，但我對你們爽約了。我對你們本來沒有甚麼權力，不過是我召喚你們，而你們響應我的號召。所以你們不要責備我，應當責備自己，我不能援救你們，你們也不能援救我。我不承認以前你們曾把我配主，不義者必受痛苦的刑罰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r>
              <a:rPr lang="en-US" altLang="zh-TW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 』</a:t>
            </a:r>
            <a:r>
              <a:rPr lang="zh-TW" altLang="en-US" sz="32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 </a:t>
            </a:r>
            <a:r>
              <a:rPr lang="zh-TW" altLang="en-US" sz="32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  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魔鬼的自述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5868144" y="566124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14:22)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49004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6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77534" y="1772816"/>
            <a:ext cx="8460940" cy="4941168"/>
          </a:xfrm>
        </p:spPr>
        <p:txBody>
          <a:bodyPr/>
          <a:lstStyle/>
          <a:p>
            <a:pPr marL="0" lvl="0" indent="0">
              <a:spcAft>
                <a:spcPts val="0"/>
              </a:spcAft>
              <a:buNone/>
            </a:pPr>
            <a:r>
              <a:rPr lang="en-US" altLang="zh-TW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中用“未見”（</a:t>
            </a:r>
            <a:r>
              <a:rPr lang="en-US" altLang="zh-TW" i="1" dirty="0" err="1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Ghayb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）來形容看不見的世界，即超越我們能知曉</a:t>
            </a: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的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知識。這種未見世界的知識有三大類</a:t>
            </a: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：</a:t>
            </a:r>
            <a:endParaRPr lang="en-US" altLang="zh-TW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關於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過去的知識，因我們末有身臨其境，只</a:t>
            </a: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可讀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到當時的人們所寫的敘述。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在地球上居住以前的知識。例如，在人類定居地球之前的情形只能通過推理去猜測</a:t>
            </a: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zh-TW" altLang="en-US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zh-TW" altLang="en-US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我們</a:t>
            </a:r>
            <a:r>
              <a:rPr lang="zh-TW" altLang="en-US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不可能知道的知識。例如，關於死後和未來發生的事情等等。安拉通過啟示把這種知識授予我們。因為這是一種只有安拉才擁有的知識。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未見的知識</a:t>
            </a:r>
          </a:p>
        </p:txBody>
      </p:sp>
    </p:spTree>
    <p:extLst>
      <p:ext uri="{BB962C8B-B14F-4D97-AF65-F5344CB8AC3E}">
        <p14:creationId xmlns:p14="http://schemas.microsoft.com/office/powerpoint/2010/main" val="17004264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marL="0" lvl="0" indent="0">
              <a:buNone/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要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確保在個人、團體和社會的層次上戰勝邪惡，就要求穆斯林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做到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﹕</a:t>
            </a:r>
            <a:endParaRPr lang="en-US" altLang="zh-TW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600"/>
              </a:spcAft>
            </a:pPr>
            <a:r>
              <a:rPr lang="zh-TW" altLang="en-US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認識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到撒旦</a:t>
            </a:r>
            <a:r>
              <a:rPr lang="zh-TW" altLang="en-US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是公敵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。因此要遵守</a:t>
            </a:r>
            <a:r>
              <a:rPr lang="en-US" altLang="zh-TW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關於不把他視為朋友的訓示</a:t>
            </a:r>
            <a:r>
              <a:rPr lang="en-US" altLang="zh-TW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:</a:t>
            </a:r>
            <a:r>
              <a:rPr lang="zh-TW" altLang="en-US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服從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撒旦而不遵循安拉的命令，就等於是崇拜撒旦</a:t>
            </a:r>
            <a:r>
              <a:rPr lang="zh-TW" altLang="en-US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zh-TW" altLang="en-US" sz="30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600"/>
              </a:spcAft>
            </a:pPr>
            <a:r>
              <a:rPr lang="zh-TW" altLang="en-US" sz="30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要</a:t>
            </a:r>
            <a:r>
              <a:rPr lang="zh-TW" altLang="en-US" sz="30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時刻保持警惕，因為撒旦通過騙人的手法，把自己打扮成有吸引力的東西，來誘使人們犯罪。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36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信道者怎樣才能抵制撒旦的誘惑</a:t>
            </a:r>
          </a:p>
        </p:txBody>
      </p:sp>
    </p:spTree>
    <p:extLst>
      <p:ext uri="{BB962C8B-B14F-4D97-AF65-F5344CB8AC3E}">
        <p14:creationId xmlns:p14="http://schemas.microsoft.com/office/powerpoint/2010/main" val="1798527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>
              <a:spcAft>
                <a:spcPts val="1200"/>
              </a:spcAft>
            </a:pP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撒旦只對那些容易被施以影響的人有力量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每一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個人都被賦予了在善（安拉的指引）與惡（撒旦的支配）之間選擇的本能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任何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一個暫時屈從於邪惡誘惑的穆斯林，都可以遵照阿丹與夏娃的榜樣，向安拉作真誠的懺悔，那他就能得到寬恕。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撒旦的力量</a:t>
            </a:r>
          </a:p>
        </p:txBody>
      </p:sp>
    </p:spTree>
    <p:extLst>
      <p:ext uri="{BB962C8B-B14F-4D97-AF65-F5344CB8AC3E}">
        <p14:creationId xmlns:p14="http://schemas.microsoft.com/office/powerpoint/2010/main" val="1244002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相信主的存在；對於主的恩典不抱感激之情並做可恥的姿態。</a:t>
            </a: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服從安拉， 並向安拉的權威挑戰。</a:t>
            </a:r>
          </a:p>
          <a:p>
            <a:pPr lvl="0">
              <a:spcAft>
                <a:spcPts val="1200"/>
              </a:spcAft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忘卻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安拉，沒有遵循他的道路。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如果，一個人被誘惑行惡，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建議，我們應當說： 「我祈求安拉庇護我免遭可咒的撒旦的侵擾。」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撒旦</a:t>
            </a:r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有機可乘的</a:t>
            </a:r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情形</a:t>
            </a:r>
          </a:p>
        </p:txBody>
      </p:sp>
    </p:spTree>
    <p:extLst>
      <p:ext uri="{BB962C8B-B14F-4D97-AF65-F5344CB8AC3E}">
        <p14:creationId xmlns:p14="http://schemas.microsoft.com/office/powerpoint/2010/main" val="1801033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16832"/>
            <a:ext cx="7560840" cy="2664296"/>
          </a:xfrm>
        </p:spPr>
        <p:txBody>
          <a:bodyPr/>
          <a:lstStyle/>
          <a:p>
            <a:pPr marL="444500" lvl="0" indent="-444500">
              <a:spcBef>
                <a:spcPts val="1500"/>
              </a:spcBef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「你說</a:t>
            </a:r>
            <a:r>
              <a:rPr lang="en-US" altLang="zh-TW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: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我求庇于曙光的主 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,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免遭他所創造者的毒害 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;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免遭黑夜籠罩時的毒害 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;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免遭吹破堅決的主意者的毒害 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;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免遭嫉妒時的毒害。 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en-US" sz="36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求</a:t>
            </a:r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主護</a:t>
            </a:r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祐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877026" y="443711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113:1-5)</a:t>
            </a:r>
            <a:endParaRPr lang="zh-HK" altLang="en-US" sz="2400" b="1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76546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16832"/>
            <a:ext cx="7560840" cy="3600400"/>
          </a:xfrm>
        </p:spPr>
        <p:txBody>
          <a:bodyPr/>
          <a:lstStyle/>
          <a:p>
            <a:pPr marL="444500" lvl="0" indent="-444500">
              <a:spcBef>
                <a:spcPts val="1200"/>
              </a:spcBef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你說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：“我求人類的主，人類的掌權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者</a:t>
            </a:r>
            <a:r>
              <a:rPr lang="en-US" altLang="zh-TW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(</a:t>
            </a:r>
            <a:r>
              <a:rPr lang="zh-HK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安</a:t>
            </a:r>
            <a:r>
              <a:rPr lang="zh-HK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拉</a:t>
            </a:r>
            <a:r>
              <a:rPr lang="en-US" altLang="zh-HK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) </a:t>
            </a:r>
            <a:r>
              <a:rPr lang="zh-HK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，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人類應崇拜的主保護，免遭潛伏的教唆者的傷害，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他在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人類的心中教唆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，他</a:t>
            </a:r>
            <a:r>
              <a:rPr lang="zh-TW" altLang="en-US" sz="36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來自精靈和人類。</a:t>
            </a: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”」</a:t>
            </a:r>
            <a:endParaRPr lang="zh-TW" altLang="en-US" sz="36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求</a:t>
            </a:r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主護</a:t>
            </a:r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祐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868144" y="494116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b="1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114:1-6)</a:t>
            </a:r>
            <a:endParaRPr lang="zh-HK" altLang="en-US" sz="2400" b="1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686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8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2376264"/>
          </a:xfrm>
        </p:spPr>
        <p:txBody>
          <a:bodyPr/>
          <a:lstStyle/>
          <a:p>
            <a:pPr lvl="0"/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信仰後世是伊斯蘭信仰基礎之一。</a:t>
            </a:r>
          </a:p>
          <a:p>
            <a:pPr lvl="0"/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信仰後世的核心是信仰靈魂的存在。</a:t>
            </a:r>
          </a:p>
          <a:p>
            <a:pPr lvl="0"/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從物質而言，人與其他動物無異。但真主造人成萬物之靈，因為人是靈魂的貯藏之所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827584" y="4393075"/>
            <a:ext cx="76328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266700"/>
            <a:r>
              <a:rPr lang="zh-TW" altLang="zh-HK" sz="2800" dirty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「然後使他健全，並將他的</a:t>
            </a:r>
            <a:r>
              <a:rPr lang="zh-TW" altLang="zh-HK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精神</a:t>
            </a:r>
            <a:r>
              <a:rPr lang="en-US" altLang="zh-TW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(</a:t>
            </a:r>
            <a:r>
              <a:rPr lang="ar-AE" altLang="zh-HK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</a:t>
            </a:r>
            <a:r>
              <a:rPr lang="ar-AE" altLang="zh-HK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ُّوحِ</a:t>
            </a:r>
            <a:r>
              <a:rPr lang="ar-AE" altLang="zh-HK" sz="3600" dirty="0" smtClean="0">
                <a:solidFill>
                  <a:srgbClr val="000000"/>
                </a:solidFill>
              </a:rPr>
              <a:t>ِ</a:t>
            </a:r>
            <a:r>
              <a:rPr lang="zh-HK" altLang="en-US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靈</a:t>
            </a:r>
            <a:r>
              <a:rPr lang="en-US" altLang="zh-TW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)</a:t>
            </a:r>
            <a:r>
              <a:rPr lang="zh-TW" altLang="zh-HK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吹</a:t>
            </a:r>
            <a:r>
              <a:rPr lang="zh-TW" altLang="zh-HK" sz="2800" dirty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在他的身體中，又為你們創造耳目心靈。你們很少感謝。」</a:t>
            </a:r>
          </a:p>
          <a:p>
            <a:endParaRPr lang="zh-HK" altLang="en-US" dirty="0">
              <a:solidFill>
                <a:srgbClr val="000000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155699" y="5624181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（古蘭經</a:t>
            </a:r>
            <a:r>
              <a:rPr lang="en-US" altLang="zh-TW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 </a:t>
            </a:r>
            <a:r>
              <a:rPr lang="en-US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32:9</a:t>
            </a:r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）</a:t>
            </a:r>
            <a:endParaRPr lang="zh-HK" altLang="en-US" dirty="0">
              <a:solidFill>
                <a:srgbClr val="000000"/>
              </a:solidFill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zh-HK" sz="540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28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752528"/>
          </a:xfrm>
        </p:spPr>
        <p:txBody>
          <a:bodyPr/>
          <a:lstStyle/>
          <a:p>
            <a:pPr lvl="0">
              <a:lnSpc>
                <a:spcPct val="120000"/>
              </a:lnSpc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靈魂使人區別於其他生命，因為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它賦予</a:t>
            </a:r>
            <a:r>
              <a:rPr lang="zh-TW" altLang="zh-HK" sz="28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人以理性、智慧和精神力量</a:t>
            </a: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28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它</a:t>
            </a:r>
            <a:r>
              <a:rPr lang="zh-TW" altLang="zh-HK" sz="28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把人與造物主聯繫起來</a:t>
            </a: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28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它</a:t>
            </a:r>
            <a:r>
              <a:rPr lang="zh-TW" altLang="zh-HK" sz="28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使人有善惡的意識</a:t>
            </a: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28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</a:t>
            </a:r>
            <a:r>
              <a:rPr lang="zh-TW" altLang="zh-HK" sz="28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由於具有善惡之間選擇的能力，這就使死後復生很有必要</a:t>
            </a:r>
            <a:r>
              <a:rPr lang="zh-TW" altLang="zh-HK" sz="28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>
              <a:buFont typeface="Wingdings" pitchFamily="2" charset="2"/>
              <a:buChar char="l"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8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zh-HK" sz="540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037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3888432"/>
          </a:xfrm>
        </p:spPr>
        <p:txBody>
          <a:bodyPr/>
          <a:lstStyle/>
          <a:p>
            <a:pPr lvl="0">
              <a:lnSpc>
                <a:spcPct val="120000"/>
              </a:lnSpc>
            </a:pP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靈魂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是非物質性的。</a:t>
            </a:r>
          </a:p>
          <a:p>
            <a:pPr lvl="0">
              <a:lnSpc>
                <a:spcPct val="120000"/>
              </a:lnSpc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因此，局限於物質法則的知識或研究，不能提供太多的說明。</a:t>
            </a:r>
          </a:p>
          <a:p>
            <a:pPr lvl="0">
              <a:lnSpc>
                <a:spcPct val="120000"/>
              </a:lnSpc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真主的啟示是唯一說明這「未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見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 </a:t>
            </a:r>
            <a:r>
              <a:rPr lang="ar-AE" altLang="zh-HK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غَيۡب</a:t>
            </a:r>
            <a:r>
              <a:rPr lang="ar-AE" altLang="zh-HK" sz="3200" dirty="0"/>
              <a:t>ِ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領域的權威。</a:t>
            </a:r>
          </a:p>
          <a:p>
            <a:pPr marL="57150" indent="0"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zh-HK" sz="540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696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720080"/>
          </a:xfrm>
        </p:spPr>
        <p:txBody>
          <a:bodyPr/>
          <a:lstStyle/>
          <a:p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但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《古蘭經》有關靈魂的說明也很有限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829545" y="2492896"/>
            <a:ext cx="76328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zh-TW" altLang="zh-HK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「</a:t>
            </a:r>
            <a:r>
              <a:rPr lang="zh-TW" altLang="zh-HK" sz="28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他們問你『靈魂』是什麼。你說：『靈魂唯我的主知道，你們只受賜了很少的知識。』</a:t>
            </a:r>
            <a:r>
              <a:rPr lang="zh-TW" altLang="zh-HK" sz="2800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zh-HK" sz="2800" dirty="0">
              <a:solidFill>
                <a:srgbClr val="333399">
                  <a:lumMod val="75000"/>
                </a:srgbClr>
              </a:solidFill>
              <a:latin typeface="華康新特圓體" pitchFamily="49" charset="-120"/>
              <a:ea typeface="華康新特圓體" pitchFamily="49" charset="-120"/>
            </a:endParaRPr>
          </a:p>
          <a:p>
            <a:endParaRPr lang="zh-HK" altLang="en-US" dirty="0">
              <a:solidFill>
                <a:srgbClr val="000000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300192" y="342900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（古蘭經</a:t>
            </a:r>
            <a:r>
              <a:rPr lang="en-US" altLang="zh-TW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 </a:t>
            </a:r>
            <a:r>
              <a:rPr lang="en-US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17:85</a:t>
            </a:r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）</a:t>
            </a:r>
            <a:endParaRPr lang="zh-HK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577980" y="3933056"/>
            <a:ext cx="804025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41325" indent="-441325"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根據聖訓，在懷孕第五個月，真主派遣靈魂進入胚胎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441325" indent="-441325">
              <a:spcAft>
                <a:spcPts val="1200"/>
              </a:spcAft>
            </a:pP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自此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，人就成為既有生物性，又有精神性的人。</a:t>
            </a:r>
          </a:p>
        </p:txBody>
      </p:sp>
      <p:pic>
        <p:nvPicPr>
          <p:cNvPr id="8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zh-HK" sz="540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95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  <p:bldP spid="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3888432"/>
          </a:xfrm>
        </p:spPr>
        <p:txBody>
          <a:bodyPr/>
          <a:lstStyle/>
          <a:p>
            <a:pPr marL="444500" lvl="0" indent="-444500">
              <a:lnSpc>
                <a:spcPct val="120000"/>
              </a:lnSpc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由於靈魂出自真主，故它不會像身體一樣會毀滅。</a:t>
            </a:r>
          </a:p>
          <a:p>
            <a:pPr marL="441325" lvl="0" indent="-441325">
              <a:lnSpc>
                <a:spcPct val="120000"/>
              </a:lnSpc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但它仍根據人生時行為的善惡而接受真主的賞罰。</a:t>
            </a:r>
          </a:p>
          <a:p>
            <a:pPr marL="57150" indent="0"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zh-HK" sz="540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714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安拉造化不僅僅局限於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我們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有限的感官所能感知的物質世界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還有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一個我們自身無法探索、甚至連科學手段也觸及不到的未見世界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﹔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有關這個未見世界的知識，只有通過更高層次的信息源</a:t>
            </a:r>
            <a:r>
              <a:rPr lang="zh-TW" altLang="en-US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新特圓體" pitchFamily="49" charset="-120"/>
                <a:ea typeface="華康新特圓體" pitchFamily="49" charset="-120"/>
              </a:rPr>
              <a:t>─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神聖的啟示。 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是真主對人類的最後啟示，我們只能透過它來了解這些未見之事物的概略。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0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未見的</a:t>
            </a:r>
            <a:r>
              <a:rPr lang="zh-TW" altLang="en-US" sz="50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知識</a:t>
            </a:r>
            <a:r>
              <a:rPr lang="zh-TW" altLang="en-US" sz="50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根源</a:t>
            </a:r>
            <a:endParaRPr lang="tr-TR" altLang="zh-HK" sz="50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193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3888432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穆斯林並不認為 「死亡」是禁忌的話題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因為 「死」與 「生」一樣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皆為普遍性的現實。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《古蘭經》說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每個人都會嘗到死亡的滋味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不管他採取什麼樣的措施來逃避它。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既然肉身死亡之後靈魂仍永生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死亡就被看作是從一種生存狀態轉向另一種生存狀態。</a:t>
            </a:r>
          </a:p>
          <a:p>
            <a:pPr marL="5715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死亡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653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176464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穆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斯林對死亡本身並不擔憂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他所擔憂的只是他的一生是否都行善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這將決定他在後世的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遭遇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>
              <a:spcAft>
                <a:spcPts val="600"/>
              </a:spcAft>
            </a:pP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伊斯蘭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主張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應對發病或垂死的人同情、關懷、憐憫。</a:t>
            </a:r>
          </a:p>
          <a:p>
            <a:pPr lvl="0">
              <a:spcAft>
                <a:spcPts val="6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伊斯蘭認為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生病是一個淨化的過程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生病的人正為其犯錯進行抵償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這樣就可能免去後世再受長期的懲罰。</a:t>
            </a:r>
          </a:p>
          <a:p>
            <a:pPr lvl="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" indent="0"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死亡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30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2736304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要關心垂死者物質和精神的需要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提醒病人懺悔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祈求得到真主的恕饒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力爭向主靠近。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人死後應盡快舉行送別儀式及埋葬。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宜節哀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免使亡靈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不安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" indent="0"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/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死亡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761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176464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《古蘭經》說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人在臨終時都希望能有短暫的延遲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以便能做更多的好事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以此保証在審判日能得真主的喜悅。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人死時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掌管死亡的天使會把靈魂帶走。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虔誠並行善者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靈魂飛出肉體也極輕鬆。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邪惡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者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靈魂則是被迫離開肉體</a:t>
            </a:r>
            <a:r>
              <a:rPr lang="en-US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因為它知道等待他的將是懲罰。</a:t>
            </a:r>
          </a:p>
          <a:p>
            <a:pPr marL="5715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>
              <a:spcBef>
                <a:spcPts val="1200"/>
              </a:spcBef>
              <a:spcAft>
                <a:spcPts val="600"/>
              </a:spcAft>
            </a:pPr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死亡的經歷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94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176464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埋葬後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亡靈即被帶到墓穴受天使審問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: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「誰是你的主宰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?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」、「誰是使者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?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」等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對於信仰者來說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這些問題很容易回答。 回答後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人就知道他將在樂園還是火獄了。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SzPts val="1200"/>
              <a:buFont typeface="Wingdings"/>
              <a:buChar char=""/>
            </a:pP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靈魂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知曉塵世上所發生的事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, 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  <a:cs typeface="Arial"/>
              </a:rPr>
              <a:t>但他不能與活人溝通。</a:t>
            </a:r>
          </a:p>
          <a:p>
            <a:pPr marL="5715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571500" indent="-514350">
              <a:spcBef>
                <a:spcPts val="1200"/>
              </a:spcBef>
              <a:spcAft>
                <a:spcPts val="600"/>
              </a:spcAft>
            </a:pPr>
            <a:endParaRPr lang="zh-TW" altLang="zh-HK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死亡的經歷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24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占卜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91580" y="2132856"/>
            <a:ext cx="76328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zh-TW" altLang="zh-HK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</a:t>
            </a:r>
            <a:r>
              <a:rPr lang="zh-TW" altLang="en-US" sz="28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阿伊莎傳述：我聽使者說：“當天使們降至雲端相互談論著主所命定的一切事件時，魔鬼們就借此偷聽機密，且下來將其暗示於占卦者，占卦者借此又編造出百倍的謊言。”</a:t>
            </a:r>
            <a:r>
              <a:rPr lang="zh-TW" altLang="zh-HK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zh-HK" sz="28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endParaRPr lang="zh-HK" altLang="en-US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6005260" y="435450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b="1" dirty="0" smtClean="0">
                <a:solidFill>
                  <a:srgbClr val="002060"/>
                </a:solidFill>
              </a:rPr>
              <a:t>(</a:t>
            </a:r>
            <a:r>
              <a:rPr lang="zh-HK" altLang="en-US" b="1" dirty="0">
                <a:solidFill>
                  <a:srgbClr val="002060"/>
                </a:solidFill>
              </a:rPr>
              <a:t>布哈里聖訓</a:t>
            </a:r>
            <a:r>
              <a:rPr lang="zh-HK" altLang="en-US" b="1" dirty="0" smtClean="0">
                <a:solidFill>
                  <a:srgbClr val="002060"/>
                </a:solidFill>
              </a:rPr>
              <a:t>集 </a:t>
            </a:r>
            <a:r>
              <a:rPr lang="en-US" altLang="zh-HK" b="1" dirty="0" smtClean="0">
                <a:solidFill>
                  <a:srgbClr val="002060"/>
                </a:solidFill>
              </a:rPr>
              <a:t>3210)</a:t>
            </a:r>
            <a:endParaRPr lang="zh-HK" alt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7962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待續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971600" y="2708920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HK" altLang="en-US" sz="36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至於：後世、審判日、天園、地獄等，留待日後探討</a:t>
            </a:r>
            <a:endParaRPr lang="en-US" altLang="zh-TW" sz="36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r>
              <a:rPr lang="ar-AE" altLang="zh-HK" dirty="0">
                <a:solidFill>
                  <a:srgbClr val="000000"/>
                </a:solidFill>
              </a:rPr>
              <a:t>ِ</a:t>
            </a:r>
            <a:endParaRPr lang="zh-HK" altLang="en-US" dirty="0">
              <a:solidFill>
                <a:srgbClr val="000000"/>
              </a:solidFill>
            </a:endParaRPr>
          </a:p>
          <a:p>
            <a:endParaRPr lang="zh-HK" altLang="en-US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40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敬畏者</a:t>
            </a:r>
            <a:r>
              <a:rPr lang="zh-TW" altLang="en-US" sz="40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信</a:t>
            </a:r>
            <a:r>
              <a:rPr lang="zh-TW" altLang="en-US" sz="40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未</a:t>
            </a:r>
            <a:r>
              <a:rPr lang="zh-TW" altLang="en-US" sz="40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見</a:t>
            </a:r>
            <a:endParaRPr lang="zh-TW" altLang="en-US" sz="4000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827584" y="2276872"/>
            <a:ext cx="76328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zh-TW" altLang="zh-HK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</a:t>
            </a:r>
            <a:r>
              <a:rPr lang="zh-TW" altLang="en-US" sz="28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這部經，其中毫無可疑，是敬畏者的嚮導。他們確信</a:t>
            </a:r>
            <a:r>
              <a:rPr lang="zh-TW" altLang="en-US" sz="2800" dirty="0">
                <a:solidFill>
                  <a:srgbClr val="FF0000"/>
                </a:solidFill>
                <a:latin typeface="華康新特圓體" pitchFamily="49" charset="-120"/>
                <a:ea typeface="華康新特圓體" pitchFamily="49" charset="-120"/>
              </a:rPr>
              <a:t>幽</a:t>
            </a:r>
            <a:r>
              <a:rPr lang="zh-TW" altLang="en-US" sz="2800" dirty="0" smtClean="0">
                <a:solidFill>
                  <a:srgbClr val="FF0000"/>
                </a:solidFill>
                <a:latin typeface="華康新特圓體" pitchFamily="49" charset="-120"/>
                <a:ea typeface="華康新特圓體" pitchFamily="49" charset="-120"/>
              </a:rPr>
              <a:t>玄</a:t>
            </a:r>
            <a:r>
              <a:rPr lang="zh-TW" altLang="en-US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，</a:t>
            </a:r>
            <a:r>
              <a:rPr lang="zh-TW" altLang="en-US" sz="2800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謹守拜功，並分捨我所給與他們的</a:t>
            </a:r>
            <a:r>
              <a:rPr lang="zh-TW" altLang="en-US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r>
              <a:rPr lang="zh-TW" altLang="zh-HK" sz="28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zh-TW" altLang="zh-HK" sz="28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958898" y="3477201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（古蘭經</a:t>
            </a:r>
            <a:r>
              <a:rPr lang="en-US" altLang="zh-TW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 2</a:t>
            </a:r>
            <a:r>
              <a:rPr lang="en-US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:2-3</a:t>
            </a:r>
            <a:r>
              <a:rPr lang="zh-TW" altLang="zh-HK" dirty="0" smtClean="0">
                <a:solidFill>
                  <a:srgbClr val="333399">
                    <a:lumMod val="75000"/>
                  </a:srgbClr>
                </a:solidFill>
                <a:latin typeface="華康新特圓體" pitchFamily="49" charset="-120"/>
                <a:ea typeface="華康新特圓體" pitchFamily="49" charset="-120"/>
              </a:rPr>
              <a:t>）</a:t>
            </a:r>
            <a:endParaRPr lang="zh-HK" altLang="en-US" dirty="0">
              <a:solidFill>
                <a:srgbClr val="000000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395536" y="4797152"/>
            <a:ext cx="806489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幽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玄 </a:t>
            </a:r>
            <a:r>
              <a:rPr lang="en-US" altLang="zh-TW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( </a:t>
            </a:r>
            <a:r>
              <a:rPr lang="en-US" altLang="zh-TW" dirty="0" err="1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Ghayb</a:t>
            </a:r>
            <a:r>
              <a:rPr lang="en-US" altLang="zh-TW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 </a:t>
            </a:r>
            <a:r>
              <a:rPr lang="ar-AE" altLang="zh-HK" sz="3200" dirty="0" smtClean="0">
                <a:solidFill>
                  <a:srgbClr val="000000"/>
                </a:solidFill>
                <a:latin typeface="Microsoft Uighur" pitchFamily="2" charset="-78"/>
                <a:cs typeface="Microsoft Uighur" pitchFamily="2" charset="-78"/>
              </a:rPr>
              <a:t>ۡغيۡب</a:t>
            </a:r>
            <a:r>
              <a:rPr lang="en-US" altLang="zh-TW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) </a:t>
            </a:r>
            <a:r>
              <a:rPr lang="zh-TW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：或譯作「未見」、「目不能見</a:t>
            </a:r>
            <a:r>
              <a:rPr lang="zh-TW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」</a:t>
            </a:r>
            <a:endParaRPr lang="en-US" altLang="zh-TW" dirty="0" smtClean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marL="2601913"/>
            <a:r>
              <a:rPr lang="zh-HK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指天使、精靈、靈魂、後世</a:t>
            </a:r>
            <a:r>
              <a:rPr lang="zh-HK" altLang="en-US" dirty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、審判日、天園、</a:t>
            </a:r>
            <a:r>
              <a:rPr lang="zh-HK" altLang="en-US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地獄等</a:t>
            </a:r>
            <a:endParaRPr lang="en-US" altLang="zh-TW" dirty="0" smtClean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r>
              <a:rPr lang="ar-AE" altLang="zh-HK" dirty="0" smtClean="0">
                <a:solidFill>
                  <a:srgbClr val="000000"/>
                </a:solidFill>
              </a:rPr>
              <a:t>ِ</a:t>
            </a:r>
            <a:endParaRPr lang="zh-HK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0278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marL="0" lvl="0" indent="0">
              <a:spcAft>
                <a:spcPts val="2000"/>
              </a:spcAft>
              <a:buNone/>
            </a:pPr>
            <a:r>
              <a:rPr lang="zh-TW" altLang="en-US" sz="36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真主所創造的東西可以按照下面來劃分</a:t>
            </a:r>
            <a:r>
              <a:rPr lang="en-US" altLang="zh-TW" sz="36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﹕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可見物（人類和其他物）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﹔ 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未見物（天使和精靈）；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人類可選擇順從或叛逆真主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﹔</a:t>
            </a:r>
            <a:endParaRPr lang="en-US" altLang="zh-TW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精靈也可選擇順從或叛逆真主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﹔</a:t>
            </a:r>
            <a:endParaRPr lang="zh-TW" altLang="en-US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信仰未</a:t>
            </a:r>
            <a:r>
              <a:rPr lang="zh-TW" altLang="en-US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見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44699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2376264"/>
          </a:xfrm>
        </p:spPr>
        <p:txBody>
          <a:bodyPr/>
          <a:lstStyle/>
          <a:p>
            <a:pPr lvl="0"/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信仰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天使</a:t>
            </a:r>
            <a:r>
              <a:rPr lang="zh-TW" altLang="zh-HK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是</a:t>
            </a:r>
            <a:r>
              <a:rPr lang="zh-TW" altLang="zh-HK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伊斯蘭信仰基礎之一。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就像信仰真主獨一和先知預言一樣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，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對於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伊斯蘭信條核心內容的論述，可以在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和 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聖訓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中找到。</a:t>
            </a:r>
          </a:p>
          <a:p>
            <a:pPr lvl="0"/>
            <a:endParaRPr lang="zh-TW" altLang="en-US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475656" y="548680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54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信仰天使的基礎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4871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/>
            <a:r>
              <a:rPr lang="zh-HK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據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古蘭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和</a:t>
            </a:r>
            <a:r>
              <a:rPr lang="en-US" altLang="zh-TW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《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聖訓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》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：天使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並非物質構成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人由土造，精靈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（</a:t>
            </a:r>
            <a:r>
              <a:rPr lang="en-US" altLang="zh-TW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Jinn</a:t>
            </a:r>
            <a:r>
              <a:rPr lang="zh-HK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鎮尼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）由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火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造，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而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天使由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光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造。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由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光造成的含義是指他們是純潔無罪的；他們的能力遠遠在我們人類之上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。</a:t>
            </a:r>
            <a:endParaRPr lang="en-US" altLang="zh-TW" sz="3200" dirty="0" smtClean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儘管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天使是完美的，但在安拉看來，他們並不比人高明。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因天使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本身就是良善的，而人卻要面對邪惡與欲望的誘惑並作決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擇。</a:t>
            </a:r>
            <a:endParaRPr lang="zh-TW" altLang="en-US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天使的性質、特點和形式</a:t>
            </a:r>
            <a:endParaRPr lang="tr-TR" altLang="zh-HK" dirty="0">
              <a:solidFill>
                <a:srgbClr val="FFFFCC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2433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zh-TW" altLang="zh-HK" sz="5400" dirty="0" smtClean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靈魂</a:t>
            </a:r>
            <a:endParaRPr lang="tr-TR" altLang="zh-HK" sz="5400" dirty="0">
              <a:solidFill>
                <a:srgbClr val="FFFFCC"/>
              </a:solidFill>
              <a:latin typeface="Century Gothic" pitchFamily="34" charset="0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31540" y="1916832"/>
            <a:ext cx="8460940" cy="4941168"/>
          </a:xfrm>
        </p:spPr>
        <p:txBody>
          <a:bodyPr/>
          <a:lstStyle/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不停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地崇拜及及安</a:t>
            </a:r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拉。 </a:t>
            </a:r>
            <a:endParaRPr lang="zh-TW" altLang="en-US" sz="3200" dirty="0">
              <a:solidFill>
                <a:srgbClr val="800000"/>
              </a:solidFill>
              <a:latin typeface="華康新特圓體" pitchFamily="49" charset="-120"/>
              <a:ea typeface="華康新特圓體" pitchFamily="49" charset="-120"/>
            </a:endParaRP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扮演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把啟示授予使者們的中介角色。 </a:t>
            </a: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伴隨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著人類，並記錄他們的行為。</a:t>
            </a: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激勵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人行善及避免邪惡的誘惑。</a:t>
            </a:r>
          </a:p>
          <a:p>
            <a:pPr lvl="0"/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親近虔敬之人。</a:t>
            </a: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在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信仰者感到心理壓抑時向他們提供幫助。</a:t>
            </a:r>
          </a:p>
          <a:p>
            <a:pPr lvl="0"/>
            <a:r>
              <a:rPr lang="zh-TW" altLang="en-US" sz="3200" dirty="0" smtClean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為</a:t>
            </a:r>
            <a:r>
              <a:rPr lang="zh-TW" altLang="en-US" sz="3200" dirty="0">
                <a:solidFill>
                  <a:srgbClr val="800000"/>
                </a:solidFill>
                <a:latin typeface="華康新特圓體" pitchFamily="49" charset="-120"/>
                <a:ea typeface="華康新特圓體" pitchFamily="49" charset="-120"/>
              </a:rPr>
              <a:t>寬恕信仰者而祈禱。</a:t>
            </a:r>
          </a:p>
        </p:txBody>
      </p:sp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sz="4000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天使的作用及與人類的關係</a:t>
            </a:r>
          </a:p>
        </p:txBody>
      </p:sp>
    </p:spTree>
    <p:extLst>
      <p:ext uri="{BB962C8B-B14F-4D97-AF65-F5344CB8AC3E}">
        <p14:creationId xmlns:p14="http://schemas.microsoft.com/office/powerpoint/2010/main" val="3040571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inceb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1187624" y="548680"/>
            <a:ext cx="68407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zh-TW" altLang="en-US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精靈哪裡來 </a:t>
            </a:r>
            <a:r>
              <a:rPr lang="en-US" altLang="zh-TW" dirty="0">
                <a:solidFill>
                  <a:srgbClr val="FFFF99"/>
                </a:solidFill>
                <a:latin typeface="華康海報體W12" pitchFamily="81" charset="-120"/>
                <a:ea typeface="華康海報體W12" pitchFamily="81" charset="-120"/>
              </a:rPr>
              <a:t>?</a:t>
            </a:r>
            <a:endParaRPr lang="zh-TW" altLang="en-US" dirty="0">
              <a:solidFill>
                <a:srgbClr val="FFFF99"/>
              </a:solidFill>
              <a:latin typeface="華康海報體W12" pitchFamily="81" charset="-120"/>
              <a:ea typeface="華康海報體W12" pitchFamily="81" charset="-120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899592" y="1916832"/>
            <a:ext cx="756084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44500" indent="-444500">
              <a:lnSpc>
                <a:spcPct val="150000"/>
              </a:lnSpc>
              <a:buFontTx/>
              <a:buNone/>
            </a:pPr>
            <a:r>
              <a:rPr lang="zh-TW" altLang="en-US" sz="3600" dirty="0" smtClean="0">
                <a:solidFill>
                  <a:srgbClr val="002060"/>
                </a:solidFill>
                <a:latin typeface="華康新特圓體" pitchFamily="49" charset="-120"/>
                <a:ea typeface="華康新特圓體" pitchFamily="49" charset="-120"/>
              </a:rPr>
              <a:t>「以前，我曾用烈火創造了精靈。 」</a:t>
            </a:r>
            <a:endParaRPr lang="zh-TW" altLang="en-US" sz="3600" dirty="0">
              <a:solidFill>
                <a:srgbClr val="002060"/>
              </a:solidFill>
              <a:latin typeface="華康新特圓體" pitchFamily="49" charset="-120"/>
              <a:ea typeface="華康新特圓體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739914" y="299695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(</a:t>
            </a:r>
            <a:r>
              <a:rPr lang="zh-HK" altLang="en-US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古蘭經 </a:t>
            </a:r>
            <a:r>
              <a:rPr lang="en-US" altLang="zh-HK" sz="2400" dirty="0" smtClean="0">
                <a:solidFill>
                  <a:srgbClr val="002060"/>
                </a:solidFill>
                <a:latin typeface="華康儷特圓" pitchFamily="49" charset="-120"/>
                <a:ea typeface="華康儷特圓" pitchFamily="49" charset="-120"/>
              </a:rPr>
              <a:t>15:27)</a:t>
            </a:r>
            <a:endParaRPr lang="zh-HK" altLang="en-US" sz="2400" dirty="0">
              <a:solidFill>
                <a:srgbClr val="002060"/>
              </a:solidFill>
              <a:latin typeface="華康儷特圓" pitchFamily="49" charset="-120"/>
              <a:ea typeface="華康儷特圓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56966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2514</Words>
  <Application>Microsoft Office PowerPoint</Application>
  <PresentationFormat>如螢幕大小 (4:3)</PresentationFormat>
  <Paragraphs>179</Paragraphs>
  <Slides>36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36</vt:i4>
      </vt:variant>
    </vt:vector>
  </HeadingPairs>
  <TitlesOfParts>
    <vt:vector size="37" baseType="lpstr">
      <vt:lpstr>Varsayılan Tasarım</vt:lpstr>
      <vt:lpstr>PowerPoint 簡報</vt:lpstr>
      <vt:lpstr>靈魂</vt:lpstr>
      <vt:lpstr>靈魂</vt:lpstr>
      <vt:lpstr>PowerPoint 簡報</vt:lpstr>
      <vt:lpstr>靈魂</vt:lpstr>
      <vt:lpstr>靈魂</vt:lpstr>
      <vt:lpstr>靈魂</vt:lpstr>
      <vt:lpstr>靈魂</vt:lpstr>
      <vt:lpstr>PowerPoint 簡報</vt:lpstr>
      <vt:lpstr>PowerPoint 簡報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靈魂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SONUÇLAR</dc:title>
  <dc:creator>yy</dc:creator>
  <cp:lastModifiedBy>yy</cp:lastModifiedBy>
  <cp:revision>75</cp:revision>
  <dcterms:created xsi:type="dcterms:W3CDTF">2012-11-17T07:36:51Z</dcterms:created>
  <dcterms:modified xsi:type="dcterms:W3CDTF">2012-11-29T22:19:30Z</dcterms:modified>
</cp:coreProperties>
</file>