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4" r:id="rId5"/>
    <p:sldId id="263" r:id="rId6"/>
    <p:sldId id="265" r:id="rId7"/>
    <p:sldId id="266" r:id="rId8"/>
    <p:sldId id="267" r:id="rId9"/>
    <p:sldId id="268" r:id="rId10"/>
    <p:sldId id="272" r:id="rId11"/>
    <p:sldId id="273" r:id="rId12"/>
    <p:sldId id="269" r:id="rId13"/>
    <p:sldId id="270" r:id="rId14"/>
    <p:sldId id="271"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59" r:id="rId41"/>
    <p:sldId id="299"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FF9BEA6-2141-4E94-9010-859E13EAF1AD}" type="datetimeFigureOut">
              <a:rPr lang="en-US" smtClean="0"/>
              <a:pPr/>
              <a:t>11/5/2012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AD2361E-A71C-486B-8FF3-1BC70CC0ACB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FF9BEA6-2141-4E94-9010-859E13EAF1AD}" type="datetimeFigureOut">
              <a:rPr lang="en-US" smtClean="0"/>
              <a:pPr/>
              <a:t>11/5/2012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AD2361E-A71C-486B-8FF3-1BC70CC0AC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FF9BEA6-2141-4E94-9010-859E13EAF1AD}" type="datetimeFigureOut">
              <a:rPr lang="en-US" smtClean="0"/>
              <a:pPr/>
              <a:t>11/5/2012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AD2361E-A71C-486B-8FF3-1BC70CC0AC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FF9BEA6-2141-4E94-9010-859E13EAF1AD}" type="datetimeFigureOut">
              <a:rPr lang="en-US" smtClean="0"/>
              <a:pPr/>
              <a:t>11/5/2012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AD2361E-A71C-486B-8FF3-1BC70CC0ACB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FF9BEA6-2141-4E94-9010-859E13EAF1AD}" type="datetimeFigureOut">
              <a:rPr lang="en-US" smtClean="0"/>
              <a:pPr/>
              <a:t>11/5/2012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AD2361E-A71C-486B-8FF3-1BC70CC0ACB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FF9BEA6-2141-4E94-9010-859E13EAF1AD}" type="datetimeFigureOut">
              <a:rPr lang="en-US" smtClean="0"/>
              <a:pPr/>
              <a:t>11/5/2012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AD2361E-A71C-486B-8FF3-1BC70CC0ACB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FF9BEA6-2141-4E94-9010-859E13EAF1AD}" type="datetimeFigureOut">
              <a:rPr lang="en-US" smtClean="0"/>
              <a:pPr/>
              <a:t>11/5/2012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AD2361E-A71C-486B-8FF3-1BC70CC0ACB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FF9BEA6-2141-4E94-9010-859E13EAF1AD}" type="datetimeFigureOut">
              <a:rPr lang="en-US" smtClean="0"/>
              <a:pPr/>
              <a:t>11/5/2012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AD2361E-A71C-486B-8FF3-1BC70CC0ACB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FF9BEA6-2141-4E94-9010-859E13EAF1AD}" type="datetimeFigureOut">
              <a:rPr lang="en-US" smtClean="0"/>
              <a:pPr/>
              <a:t>11/5/2012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AD2361E-A71C-486B-8FF3-1BC70CC0AC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FF9BEA6-2141-4E94-9010-859E13EAF1AD}" type="datetimeFigureOut">
              <a:rPr lang="en-US" smtClean="0"/>
              <a:pPr/>
              <a:t>11/5/2012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AD2361E-A71C-486B-8FF3-1BC70CC0ACB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FF9BEA6-2141-4E94-9010-859E13EAF1AD}" type="datetimeFigureOut">
              <a:rPr lang="en-US" smtClean="0"/>
              <a:pPr/>
              <a:t>11/5/2012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AD2361E-A71C-486B-8FF3-1BC70CC0ACB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FF9BEA6-2141-4E94-9010-859E13EAF1AD}" type="datetimeFigureOut">
              <a:rPr lang="en-US" smtClean="0"/>
              <a:pPr/>
              <a:t>11/5/2012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AD2361E-A71C-486B-8FF3-1BC70CC0AC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smtClean="0"/>
              <a:t>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CONTRIBUTIONS OF ISLAM TO CIVILIZATION</a:t>
            </a:r>
            <a:br>
              <a:rPr lang="en-US" dirty="0" smtClean="0"/>
            </a:br>
            <a:r>
              <a:rPr lang="en-US" dirty="0"/>
              <a:t/>
            </a:r>
            <a:br>
              <a:rPr lang="en-US" dirty="0"/>
            </a:br>
            <a:r>
              <a:rPr lang="en-US" dirty="0" smtClean="0"/>
              <a:t/>
            </a:r>
            <a:br>
              <a:rPr lang="en-US" dirty="0" smtClean="0"/>
            </a:br>
            <a:r>
              <a:rPr lang="en-US" dirty="0"/>
              <a:t/>
            </a:r>
            <a:br>
              <a:rPr lang="en-US" dirty="0"/>
            </a:br>
            <a:r>
              <a:rPr lang="en-US" dirty="0" err="1" smtClean="0"/>
              <a:t>Sadaqat</a:t>
            </a:r>
            <a:r>
              <a:rPr lang="en-US" dirty="0" smtClean="0"/>
              <a:t> Khan</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smtClean="0"/>
              <a:t>MUSLIMS CONTRIBUTION TO THE WORLD CIVILIZATION</a:t>
            </a:r>
            <a:r>
              <a:rPr lang="en-US" dirty="0"/>
              <a:t/>
            </a:r>
            <a:br>
              <a:rPr lang="en-US" dirty="0"/>
            </a:br>
            <a:endParaRPr lang="en-US" dirty="0"/>
          </a:p>
        </p:txBody>
      </p:sp>
      <p:sp>
        <p:nvSpPr>
          <p:cNvPr id="3" name="Subtitle 2"/>
          <p:cNvSpPr>
            <a:spLocks noGrp="1"/>
          </p:cNvSpPr>
          <p:nvPr>
            <p:ph type="subTitle" idx="1"/>
          </p:nvPr>
        </p:nvSpPr>
        <p:spPr/>
        <p:txBody>
          <a:bodyPr>
            <a:normAutofit fontScale="25000" lnSpcReduction="20000"/>
          </a:bodyPr>
          <a:lstStyle/>
          <a:p>
            <a:pPr algn="ctr"/>
            <a:endParaRPr lang="en-US" dirty="0" smtClean="0"/>
          </a:p>
          <a:p>
            <a:pPr algn="ctr"/>
            <a:endParaRPr lang="en-US" dirty="0" smtClean="0"/>
          </a:p>
          <a:p>
            <a:pPr algn="ctr"/>
            <a:endParaRPr lang="en-US" dirty="0" smtClean="0"/>
          </a:p>
          <a:p>
            <a:pPr algn="ctr"/>
            <a:r>
              <a:rPr lang="en-US" sz="7400" dirty="0" smtClean="0"/>
              <a:t>                                        SADAQAT KHAN</a:t>
            </a:r>
          </a:p>
          <a:p>
            <a:pPr algn="ctr"/>
            <a:r>
              <a:rPr lang="en-US" sz="7400" dirty="0" smtClean="0"/>
              <a:t> </a:t>
            </a:r>
            <a:r>
              <a:rPr lang="en-US" sz="7400" dirty="0" smtClean="0"/>
              <a:t>                              </a:t>
            </a:r>
            <a:r>
              <a:rPr lang="en-US" sz="7400" dirty="0" smtClean="0"/>
              <a:t>   KOWLOON </a:t>
            </a:r>
            <a:r>
              <a:rPr lang="en-US" sz="7400" dirty="0" smtClean="0"/>
              <a:t>M</a:t>
            </a:r>
            <a:r>
              <a:rPr lang="en-US" sz="7400" dirty="0" smtClean="0"/>
              <a:t>ASJID AND IISLAMIC CENTRE </a:t>
            </a:r>
            <a:endParaRPr lang="en-US" sz="7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
            </a:r>
            <a:br>
              <a:rPr lang="en-US" dirty="0" smtClean="0"/>
            </a:br>
            <a:endParaRPr lang="en-US" dirty="0"/>
          </a:p>
        </p:txBody>
      </p:sp>
      <p:sp>
        <p:nvSpPr>
          <p:cNvPr id="4" name="Rectangle 3"/>
          <p:cNvSpPr/>
          <p:nvPr/>
        </p:nvSpPr>
        <p:spPr>
          <a:xfrm>
            <a:off x="3810000" y="3810000"/>
            <a:ext cx="4572000" cy="461665"/>
          </a:xfrm>
          <a:prstGeom prst="rect">
            <a:avLst/>
          </a:prstGeom>
        </p:spPr>
        <p:txBody>
          <a:bodyPr>
            <a:spAutoFit/>
          </a:bodyPr>
          <a:lstStyle/>
          <a:p>
            <a:pPr lvl="0">
              <a:defRPr/>
            </a:pPr>
            <a:endParaRPr lang="en-US" sz="2400" b="1" dirty="0">
              <a:latin typeface="Calibri" pitchFamily="34" charset="0"/>
            </a:endParaRPr>
          </a:p>
        </p:txBody>
      </p:sp>
      <p:grpSp>
        <p:nvGrpSpPr>
          <p:cNvPr id="5" name="Group 4"/>
          <p:cNvGrpSpPr/>
          <p:nvPr/>
        </p:nvGrpSpPr>
        <p:grpSpPr>
          <a:xfrm>
            <a:off x="2667000" y="1925580"/>
            <a:ext cx="3162591" cy="2038170"/>
            <a:chOff x="0" y="1581549"/>
            <a:chExt cx="3162591" cy="2038170"/>
          </a:xfrm>
          <a:scene3d>
            <a:camera prst="orthographicFront">
              <a:rot lat="0" lon="0" rev="0"/>
            </a:camera>
            <a:lightRig rig="contrasting" dir="t">
              <a:rot lat="0" lon="0" rev="1200000"/>
            </a:lightRig>
          </a:scene3d>
        </p:grpSpPr>
        <p:sp>
          <p:nvSpPr>
            <p:cNvPr id="6" name="Rounded Rectangle 5"/>
            <p:cNvSpPr/>
            <p:nvPr/>
          </p:nvSpPr>
          <p:spPr>
            <a:xfrm>
              <a:off x="0" y="1637169"/>
              <a:ext cx="3162591" cy="1982550"/>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sp>
        <p:sp>
          <p:nvSpPr>
            <p:cNvPr id="7" name="Rounded Rectangle 4"/>
            <p:cNvSpPr/>
            <p:nvPr/>
          </p:nvSpPr>
          <p:spPr>
            <a:xfrm>
              <a:off x="96780" y="1581549"/>
              <a:ext cx="2969031" cy="178899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Marquis of </a:t>
              </a:r>
              <a:r>
                <a:rPr lang="en-US" sz="2700" kern="1200" dirty="0" err="1" smtClean="0"/>
                <a:t>Dufferin</a:t>
              </a:r>
              <a:r>
                <a:rPr lang="en-US" sz="2700" kern="1200" dirty="0" smtClean="0"/>
                <a:t> and Ava, Speeches Delivered in India, p.24</a:t>
              </a:r>
              <a:endParaRPr lang="en-US" sz="2700" kern="1200" dirty="0"/>
            </a:p>
          </p:txBody>
        </p:sp>
      </p:grpSp>
      <p:grpSp>
        <p:nvGrpSpPr>
          <p:cNvPr id="8" name="Group 7"/>
          <p:cNvGrpSpPr/>
          <p:nvPr/>
        </p:nvGrpSpPr>
        <p:grpSpPr>
          <a:xfrm>
            <a:off x="1371600" y="4038600"/>
            <a:ext cx="6096000" cy="2438400"/>
            <a:chOff x="3162591" y="1700793"/>
            <a:chExt cx="5622384" cy="1550616"/>
          </a:xfrm>
          <a:scene3d>
            <a:camera prst="orthographicFront">
              <a:rot lat="0" lon="0" rev="0"/>
            </a:camera>
            <a:lightRig rig="contrasting" dir="t">
              <a:rot lat="0" lon="0" rev="1200000"/>
            </a:lightRig>
          </a:scene3d>
        </p:grpSpPr>
        <p:sp>
          <p:nvSpPr>
            <p:cNvPr id="9" name="Round Same Side Corner Rectangle 8"/>
            <p:cNvSpPr/>
            <p:nvPr/>
          </p:nvSpPr>
          <p:spPr>
            <a:xfrm rot="5400000">
              <a:off x="5198475" y="-335091"/>
              <a:ext cx="1550616" cy="5622384"/>
            </a:xfrm>
            <a:prstGeom prst="round2SameRect">
              <a:avLst/>
            </a:prstGeom>
            <a:sp3d contourW="19050" prstMaterial="metal">
              <a:bevelT w="88900" h="203200"/>
              <a:bevelB w="165100" h="254000"/>
            </a:sp3d>
          </p:spPr>
          <p:style>
            <a:lnRef idx="0">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0" name="Round Same Side Corner Rectangle 4"/>
            <p:cNvSpPr/>
            <p:nvPr/>
          </p:nvSpPr>
          <p:spPr>
            <a:xfrm>
              <a:off x="3162592" y="1776487"/>
              <a:ext cx="5546689" cy="139922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US" sz="2400" b="1" kern="1200" dirty="0" smtClean="0">
                  <a:solidFill>
                    <a:schemeClr val="tx1"/>
                  </a:solidFill>
                  <a:latin typeface="Calibri" pitchFamily="34" charset="0"/>
                </a:rPr>
                <a:t>The Europe is indebted to the Muslims </a:t>
              </a:r>
              <a:r>
                <a:rPr lang="en-US" sz="2400" b="1" kern="1200" dirty="0" smtClean="0">
                  <a:solidFill>
                    <a:schemeClr val="tx1"/>
                  </a:solidFill>
                  <a:latin typeface="Calibri" pitchFamily="34" charset="0"/>
                </a:rPr>
                <a:t>   </a:t>
              </a:r>
            </a:p>
            <a:p>
              <a:pPr marL="0" marR="0" lvl="1" indent="0" algn="l" defTabSz="914400" eaLnBrk="1" fontAlgn="auto" latinLnBrk="0" hangingPunct="1">
                <a:lnSpc>
                  <a:spcPct val="100000"/>
                </a:lnSpc>
                <a:spcBef>
                  <a:spcPct val="0"/>
                </a:spcBef>
                <a:spcAft>
                  <a:spcPts val="0"/>
                </a:spcAft>
                <a:buClrTx/>
                <a:buSzTx/>
                <a:tabLst/>
                <a:defRPr/>
              </a:pPr>
              <a:r>
                <a:rPr lang="en-US" sz="2400" b="1" dirty="0" smtClean="0">
                  <a:solidFill>
                    <a:schemeClr val="tx1"/>
                  </a:solidFill>
                  <a:latin typeface="Calibri" pitchFamily="34" charset="0"/>
                </a:rPr>
                <a:t>   </a:t>
              </a:r>
              <a:r>
                <a:rPr lang="en-US" sz="2400" b="1" kern="1200" dirty="0" smtClean="0">
                  <a:solidFill>
                    <a:schemeClr val="tx1"/>
                  </a:solidFill>
                  <a:latin typeface="Calibri" pitchFamily="34" charset="0"/>
                </a:rPr>
                <a:t>Science</a:t>
              </a:r>
              <a:r>
                <a:rPr lang="en-US" sz="2400" b="1" kern="1200" dirty="0" smtClean="0">
                  <a:solidFill>
                    <a:schemeClr val="tx1"/>
                  </a:solidFill>
                  <a:latin typeface="Calibri" pitchFamily="34" charset="0"/>
                </a:rPr>
                <a:t>, Muslims Art and Muslims </a:t>
              </a:r>
              <a:r>
                <a:rPr lang="en-US" sz="2400" b="1" kern="1200" dirty="0" smtClean="0">
                  <a:solidFill>
                    <a:schemeClr val="tx1"/>
                  </a:solidFill>
                  <a:latin typeface="Calibri" pitchFamily="34" charset="0"/>
                </a:rPr>
                <a:t>  </a:t>
              </a:r>
            </a:p>
            <a:p>
              <a:pPr marL="0" marR="0" lvl="1" indent="0" algn="l" defTabSz="914400" eaLnBrk="1" fontAlgn="auto" latinLnBrk="0" hangingPunct="1">
                <a:lnSpc>
                  <a:spcPct val="100000"/>
                </a:lnSpc>
                <a:spcBef>
                  <a:spcPct val="0"/>
                </a:spcBef>
                <a:spcAft>
                  <a:spcPts val="0"/>
                </a:spcAft>
                <a:buClrTx/>
                <a:buSzTx/>
                <a:tabLst/>
                <a:defRPr/>
              </a:pPr>
              <a:r>
                <a:rPr lang="en-US" sz="2400" b="1" dirty="0" smtClean="0">
                  <a:solidFill>
                    <a:schemeClr val="tx1"/>
                  </a:solidFill>
                  <a:latin typeface="Calibri" pitchFamily="34" charset="0"/>
                </a:rPr>
                <a:t> </a:t>
              </a:r>
              <a:r>
                <a:rPr lang="en-US" sz="2400" b="1" dirty="0" smtClean="0">
                  <a:solidFill>
                    <a:schemeClr val="tx1"/>
                  </a:solidFill>
                  <a:latin typeface="Calibri" pitchFamily="34" charset="0"/>
                </a:rPr>
                <a:t>  </a:t>
              </a:r>
              <a:r>
                <a:rPr lang="en-US" sz="2400" b="1" kern="1200" dirty="0" smtClean="0">
                  <a:solidFill>
                    <a:schemeClr val="tx1"/>
                  </a:solidFill>
                  <a:latin typeface="Calibri" pitchFamily="34" charset="0"/>
                </a:rPr>
                <a:t>Literature </a:t>
              </a:r>
              <a:r>
                <a:rPr lang="en-US" sz="2400" b="1" kern="1200" dirty="0" smtClean="0">
                  <a:solidFill>
                    <a:schemeClr val="tx1"/>
                  </a:solidFill>
                  <a:latin typeface="Calibri" pitchFamily="34" charset="0"/>
                </a:rPr>
                <a:t>for taking them out from the </a:t>
              </a:r>
              <a:r>
                <a:rPr lang="en-US" sz="2400" b="1" kern="1200" dirty="0" smtClean="0">
                  <a:solidFill>
                    <a:schemeClr val="tx1"/>
                  </a:solidFill>
                  <a:latin typeface="Calibri" pitchFamily="34" charset="0"/>
                </a:rPr>
                <a:t>  </a:t>
              </a:r>
            </a:p>
            <a:p>
              <a:pPr marL="0" marR="0" lvl="1" indent="0" algn="l" defTabSz="914400" eaLnBrk="1" fontAlgn="auto" latinLnBrk="0" hangingPunct="1">
                <a:lnSpc>
                  <a:spcPct val="100000"/>
                </a:lnSpc>
                <a:spcBef>
                  <a:spcPct val="0"/>
                </a:spcBef>
                <a:spcAft>
                  <a:spcPts val="0"/>
                </a:spcAft>
                <a:buClrTx/>
                <a:buSzTx/>
                <a:tabLst/>
                <a:defRPr/>
              </a:pPr>
              <a:r>
                <a:rPr lang="en-US" sz="2400" b="1" dirty="0" smtClean="0">
                  <a:solidFill>
                    <a:schemeClr val="tx1"/>
                  </a:solidFill>
                  <a:latin typeface="Calibri" pitchFamily="34" charset="0"/>
                </a:rPr>
                <a:t> </a:t>
              </a:r>
              <a:r>
                <a:rPr lang="en-US" sz="2400" b="1" dirty="0" smtClean="0">
                  <a:solidFill>
                    <a:schemeClr val="tx1"/>
                  </a:solidFill>
                  <a:latin typeface="Calibri" pitchFamily="34" charset="0"/>
                </a:rPr>
                <a:t>  </a:t>
              </a:r>
              <a:r>
                <a:rPr lang="en-US" sz="2400" b="1" kern="1200" dirty="0" smtClean="0">
                  <a:solidFill>
                    <a:schemeClr val="tx1"/>
                  </a:solidFill>
                  <a:latin typeface="Calibri" pitchFamily="34" charset="0"/>
                </a:rPr>
                <a:t>Darkness </a:t>
              </a:r>
              <a:r>
                <a:rPr lang="en-US" sz="2400" b="1" kern="1200" dirty="0" smtClean="0">
                  <a:solidFill>
                    <a:schemeClr val="tx1"/>
                  </a:solidFill>
                  <a:latin typeface="Calibri" pitchFamily="34" charset="0"/>
                </a:rPr>
                <a:t>of the Middle Ages.</a:t>
              </a:r>
            </a:p>
            <a:p>
              <a:pPr marL="57150" lvl="1" indent="0" algn="l" defTabSz="222250">
                <a:lnSpc>
                  <a:spcPct val="90000"/>
                </a:lnSpc>
                <a:spcBef>
                  <a:spcPct val="0"/>
                </a:spcBef>
                <a:spcAft>
                  <a:spcPct val="15000"/>
                </a:spcAft>
                <a:buChar char="••"/>
              </a:pPr>
              <a:endParaRPr lang="en-US" sz="500" kern="1200" dirty="0"/>
            </a:p>
          </p:txBody>
        </p:sp>
      </p:grpSp>
      <p:grpSp>
        <p:nvGrpSpPr>
          <p:cNvPr id="11" name="Group 10"/>
          <p:cNvGrpSpPr/>
          <p:nvPr/>
        </p:nvGrpSpPr>
        <p:grpSpPr>
          <a:xfrm>
            <a:off x="152400" y="457200"/>
            <a:ext cx="8730238" cy="1346963"/>
            <a:chOff x="0" y="0"/>
            <a:chExt cx="8730238" cy="1346963"/>
          </a:xfrm>
          <a:scene3d>
            <a:camera prst="orthographicFront">
              <a:rot lat="0" lon="0" rev="0"/>
            </a:camera>
            <a:lightRig rig="contrasting" dir="t">
              <a:rot lat="0" lon="0" rev="1200000"/>
            </a:lightRig>
          </a:scene3d>
        </p:grpSpPr>
        <p:sp>
          <p:nvSpPr>
            <p:cNvPr id="12" name="Rounded Rectangle 11"/>
            <p:cNvSpPr/>
            <p:nvPr/>
          </p:nvSpPr>
          <p:spPr>
            <a:xfrm>
              <a:off x="0" y="0"/>
              <a:ext cx="8730238" cy="1346963"/>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3" name="Rounded Rectangle 4"/>
            <p:cNvSpPr/>
            <p:nvPr/>
          </p:nvSpPr>
          <p:spPr>
            <a:xfrm>
              <a:off x="65753" y="65753"/>
              <a:ext cx="8598732" cy="121545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OPINIONS OF THE WESTERN SCHOLARS ABOUT MUSLIMS CONTRIBUTIONS TO CIVILIZATION</a:t>
              </a:r>
              <a:endParaRPr lang="en-US" sz="2700" kern="1200" dirty="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52400"/>
            <a:ext cx="3162591" cy="3232423"/>
            <a:chOff x="0" y="3625564"/>
            <a:chExt cx="3162591" cy="3232423"/>
          </a:xfrm>
          <a:scene3d>
            <a:camera prst="orthographicFront">
              <a:rot lat="0" lon="0" rev="0"/>
            </a:camera>
            <a:lightRig rig="contrasting" dir="t">
              <a:rot lat="0" lon="0" rev="1200000"/>
            </a:lightRig>
          </a:scene3d>
        </p:grpSpPr>
        <p:sp>
          <p:nvSpPr>
            <p:cNvPr id="3" name="Rounded Rectangle 2"/>
            <p:cNvSpPr/>
            <p:nvPr/>
          </p:nvSpPr>
          <p:spPr>
            <a:xfrm>
              <a:off x="0" y="3625564"/>
              <a:ext cx="3162591" cy="3232423"/>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4" name="Rounded Rectangle 4"/>
            <p:cNvSpPr/>
            <p:nvPr/>
          </p:nvSpPr>
          <p:spPr>
            <a:xfrm>
              <a:off x="154385" y="3779949"/>
              <a:ext cx="2853821" cy="292365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Victor Robinson, The Story of Medicine , p.174 </a:t>
              </a:r>
              <a:endParaRPr lang="en-US" sz="2700" kern="1200" dirty="0"/>
            </a:p>
          </p:txBody>
        </p:sp>
      </p:grpSp>
      <p:grpSp>
        <p:nvGrpSpPr>
          <p:cNvPr id="5" name="Group 4"/>
          <p:cNvGrpSpPr/>
          <p:nvPr/>
        </p:nvGrpSpPr>
        <p:grpSpPr>
          <a:xfrm>
            <a:off x="3352800" y="2438400"/>
            <a:ext cx="5610858" cy="2742290"/>
            <a:chOff x="3096335" y="3789033"/>
            <a:chExt cx="5610858" cy="2742290"/>
          </a:xfrm>
          <a:scene3d>
            <a:camera prst="orthographicFront">
              <a:rot lat="0" lon="0" rev="0"/>
            </a:camera>
            <a:lightRig rig="contrasting" dir="t">
              <a:rot lat="0" lon="0" rev="1200000"/>
            </a:lightRig>
          </a:scene3d>
        </p:grpSpPr>
        <p:sp>
          <p:nvSpPr>
            <p:cNvPr id="6" name="Round Same Side Corner Rectangle 5"/>
            <p:cNvSpPr/>
            <p:nvPr/>
          </p:nvSpPr>
          <p:spPr>
            <a:xfrm rot="5400000">
              <a:off x="4530619" y="2354749"/>
              <a:ext cx="2742290" cy="5610858"/>
            </a:xfrm>
            <a:prstGeom prst="round2SameRect">
              <a:avLst/>
            </a:prstGeom>
            <a:sp3d contourW="19050" prstMaterial="metal">
              <a:bevelT w="88900" h="203200"/>
              <a:bevelB w="165100" h="254000"/>
            </a:sp3d>
          </p:spPr>
          <p:style>
            <a:lnRef idx="0">
              <a:schemeClr val="accent5">
                <a:tint val="40000"/>
                <a:alpha val="90000"/>
                <a:hueOff val="-10740482"/>
                <a:satOff val="48253"/>
                <a:lumOff val="3317"/>
                <a:alphaOff val="0"/>
              </a:schemeClr>
            </a:lnRef>
            <a:fillRef idx="1">
              <a:schemeClr val="accent5">
                <a:tint val="40000"/>
                <a:alpha val="90000"/>
                <a:hueOff val="-10740482"/>
                <a:satOff val="48253"/>
                <a:lumOff val="3317"/>
                <a:alphaOff val="0"/>
              </a:schemeClr>
            </a:fillRef>
            <a:effectRef idx="0">
              <a:schemeClr val="accent5">
                <a:tint val="40000"/>
                <a:alpha val="90000"/>
                <a:hueOff val="-10740482"/>
                <a:satOff val="48253"/>
                <a:lumOff val="3317"/>
                <a:alphaOff val="0"/>
              </a:schemeClr>
            </a:effectRef>
            <a:fontRef idx="minor">
              <a:schemeClr val="dk1">
                <a:hueOff val="0"/>
                <a:satOff val="0"/>
                <a:lumOff val="0"/>
                <a:alphaOff val="0"/>
              </a:schemeClr>
            </a:fontRef>
          </p:style>
        </p:sp>
        <p:sp>
          <p:nvSpPr>
            <p:cNvPr id="7" name="Round Same Side Corner Rectangle 4"/>
            <p:cNvSpPr/>
            <p:nvPr/>
          </p:nvSpPr>
          <p:spPr>
            <a:xfrm>
              <a:off x="3096335" y="3922901"/>
              <a:ext cx="5476990" cy="2474554"/>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smtClean="0">
                  <a:latin typeface="Calibri" pitchFamily="34" charset="0"/>
                </a:rPr>
                <a:t>Europe was darkened at sunset, Cordova was shining with public lamps; </a:t>
              </a:r>
              <a:endParaRPr lang="en-US" sz="500" kern="1200" dirty="0"/>
            </a:p>
            <a:p>
              <a:pPr marL="171450" lvl="1" indent="-171450" algn="l" defTabSz="755650">
                <a:lnSpc>
                  <a:spcPct val="90000"/>
                </a:lnSpc>
                <a:spcBef>
                  <a:spcPct val="0"/>
                </a:spcBef>
                <a:spcAft>
                  <a:spcPct val="15000"/>
                </a:spcAft>
                <a:buChar char="••"/>
              </a:pPr>
              <a:r>
                <a:rPr lang="en-US" sz="1700" b="1" kern="1200" dirty="0" smtClean="0">
                  <a:latin typeface="Calibri" pitchFamily="34" charset="0"/>
                </a:rPr>
                <a:t>Europe was dirty, Cordova built thousands of baths,</a:t>
              </a:r>
              <a:endParaRPr lang="en-US" sz="1700" b="1" kern="1200" dirty="0">
                <a:latin typeface="Calibri" pitchFamily="34" charset="0"/>
              </a:endParaRPr>
            </a:p>
            <a:p>
              <a:pPr marL="171450" lvl="1" indent="-171450" algn="l" defTabSz="755650">
                <a:lnSpc>
                  <a:spcPct val="90000"/>
                </a:lnSpc>
                <a:spcBef>
                  <a:spcPct val="0"/>
                </a:spcBef>
                <a:spcAft>
                  <a:spcPct val="15000"/>
                </a:spcAft>
                <a:buChar char="••"/>
              </a:pPr>
              <a:r>
                <a:rPr lang="en-US" sz="1700" b="1" kern="1200" dirty="0" smtClean="0">
                  <a:latin typeface="Calibri" pitchFamily="34" charset="0"/>
                </a:rPr>
                <a:t>Europe was lying in Mud, Cordova’s street were paved,</a:t>
              </a:r>
              <a:endParaRPr lang="en-US" sz="1700" b="1" kern="1200" dirty="0">
                <a:latin typeface="Calibri" pitchFamily="34" charset="0"/>
              </a:endParaRPr>
            </a:p>
            <a:p>
              <a:pPr marL="171450" lvl="1" indent="-171450" algn="l" defTabSz="755650">
                <a:lnSpc>
                  <a:spcPct val="90000"/>
                </a:lnSpc>
                <a:spcBef>
                  <a:spcPct val="0"/>
                </a:spcBef>
                <a:spcAft>
                  <a:spcPct val="15000"/>
                </a:spcAft>
                <a:buChar char="••"/>
              </a:pPr>
              <a:r>
                <a:rPr lang="en-US" sz="1700" b="1" kern="1200" dirty="0" smtClean="0">
                  <a:latin typeface="Calibri" pitchFamily="34" charset="0"/>
                </a:rPr>
                <a:t>Europe nobilities could not sign there name, Cordova’s children went to school, </a:t>
              </a:r>
              <a:endParaRPr lang="en-US" sz="1700" b="1" kern="1200" dirty="0">
                <a:latin typeface="Calibri" pitchFamily="34" charset="0"/>
              </a:endParaRPr>
            </a:p>
            <a:p>
              <a:pPr marL="171450" lvl="1" indent="-171450" algn="l" defTabSz="755650">
                <a:lnSpc>
                  <a:spcPct val="90000"/>
                </a:lnSpc>
                <a:spcBef>
                  <a:spcPct val="0"/>
                </a:spcBef>
                <a:spcAft>
                  <a:spcPct val="15000"/>
                </a:spcAft>
                <a:buChar char="••"/>
              </a:pPr>
              <a:r>
                <a:rPr lang="en-US" sz="1700" b="1" kern="1200" dirty="0" smtClean="0">
                  <a:latin typeface="Calibri" pitchFamily="34" charset="0"/>
                </a:rPr>
                <a:t>Europe Monks could not read their Bible; Cordova’s teachers created the library of Alexandrian.</a:t>
              </a:r>
              <a:endParaRPr lang="en-US" sz="1700" b="1" kern="1200" dirty="0">
                <a:latin typeface="Calibri"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image.slidesharecdn.com/islamscontributiontoworldcivilization-091124011554-phpapp02/95/slide-21-728.jpg?1259047128"/>
          <p:cNvPicPr>
            <a:picLocks noChangeAspect="1" noChangeArrowheads="1"/>
          </p:cNvPicPr>
          <p:nvPr/>
        </p:nvPicPr>
        <p:blipFill>
          <a:blip r:embed="rId2" cstate="print"/>
          <a:srcRect/>
          <a:stretch>
            <a:fillRect/>
          </a:stretch>
        </p:blipFill>
        <p:spPr bwMode="auto">
          <a:xfrm>
            <a:off x="381000" y="228600"/>
            <a:ext cx="8382000" cy="63246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image.slidesharecdn.com/islamscontributiontoworldcivilization-091124011554-phpapp02/95/slide-22-728.jpg?1259047128"/>
          <p:cNvPicPr>
            <a:picLocks noChangeAspect="1" noChangeArrowheads="1"/>
          </p:cNvPicPr>
          <p:nvPr/>
        </p:nvPicPr>
        <p:blipFill>
          <a:blip r:embed="rId2" cstate="print"/>
          <a:srcRect/>
          <a:stretch>
            <a:fillRect/>
          </a:stretch>
        </p:blipFill>
        <p:spPr bwMode="auto">
          <a:xfrm>
            <a:off x="304800" y="152400"/>
            <a:ext cx="8534400" cy="6477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image.slidesharecdn.com/islamscontributiontoworldcivilization-091124011554-phpapp02/95/slide-23-728.jpg?1259047128"/>
          <p:cNvPicPr>
            <a:picLocks noChangeAspect="1" noChangeArrowheads="1"/>
          </p:cNvPicPr>
          <p:nvPr/>
        </p:nvPicPr>
        <p:blipFill>
          <a:blip r:embed="rId2" cstate="print"/>
          <a:srcRect/>
          <a:stretch>
            <a:fillRect/>
          </a:stretch>
        </p:blipFill>
        <p:spPr bwMode="auto">
          <a:xfrm>
            <a:off x="381000" y="152400"/>
            <a:ext cx="8534400" cy="64008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90800" y="228600"/>
            <a:ext cx="3459896" cy="1676400"/>
            <a:chOff x="2592274" y="0"/>
            <a:chExt cx="3459896" cy="1186932"/>
          </a:xfrm>
          <a:scene3d>
            <a:camera prst="orthographicFront"/>
            <a:lightRig rig="threePt" dir="t">
              <a:rot lat="0" lon="0" rev="7500000"/>
            </a:lightRig>
          </a:scene3d>
        </p:grpSpPr>
        <p:sp>
          <p:nvSpPr>
            <p:cNvPr id="3" name="Rounded Rectangle 2"/>
            <p:cNvSpPr/>
            <p:nvPr/>
          </p:nvSpPr>
          <p:spPr>
            <a:xfrm>
              <a:off x="2592274" y="0"/>
              <a:ext cx="3459896" cy="1186932"/>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4" name="Rounded Rectangle 4"/>
            <p:cNvSpPr/>
            <p:nvPr/>
          </p:nvSpPr>
          <p:spPr>
            <a:xfrm>
              <a:off x="2627038" y="34764"/>
              <a:ext cx="3390368" cy="111740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b="1" kern="1200" dirty="0" smtClean="0">
                  <a:latin typeface="Algerian" pitchFamily="82" charset="0"/>
                </a:rPr>
                <a:t>History</a:t>
              </a:r>
              <a:endParaRPr lang="en-US" sz="5400" b="1" kern="1200" dirty="0">
                <a:latin typeface="Algerian" pitchFamily="82" charset="0"/>
              </a:endParaRPr>
            </a:p>
          </p:txBody>
        </p:sp>
      </p:grpSp>
      <p:grpSp>
        <p:nvGrpSpPr>
          <p:cNvPr id="5" name="Group 4"/>
          <p:cNvGrpSpPr/>
          <p:nvPr/>
        </p:nvGrpSpPr>
        <p:grpSpPr>
          <a:xfrm>
            <a:off x="457200" y="1981200"/>
            <a:ext cx="8229600" cy="4429663"/>
            <a:chOff x="864100" y="2207648"/>
            <a:chExt cx="6861236" cy="4201063"/>
          </a:xfrm>
          <a:scene3d>
            <a:camera prst="orthographicFront"/>
            <a:lightRig rig="threePt" dir="t">
              <a:rot lat="0" lon="0" rev="7500000"/>
            </a:lightRig>
          </a:scene3d>
        </p:grpSpPr>
        <p:sp>
          <p:nvSpPr>
            <p:cNvPr id="6" name="Rounded Rectangle 5"/>
            <p:cNvSpPr/>
            <p:nvPr/>
          </p:nvSpPr>
          <p:spPr>
            <a:xfrm>
              <a:off x="864100" y="2207648"/>
              <a:ext cx="6861236" cy="4201063"/>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3">
                <a:hueOff val="11250264"/>
                <a:satOff val="-16880"/>
                <a:lumOff val="-2745"/>
                <a:alphaOff val="0"/>
              </a:schemeClr>
            </a:fillRef>
            <a:effectRef idx="2">
              <a:schemeClr val="accent3">
                <a:hueOff val="11250264"/>
                <a:satOff val="-16880"/>
                <a:lumOff val="-2745"/>
                <a:alphaOff val="0"/>
              </a:schemeClr>
            </a:effectRef>
            <a:fontRef idx="minor">
              <a:schemeClr val="lt1"/>
            </a:fontRef>
          </p:style>
        </p:sp>
        <p:sp>
          <p:nvSpPr>
            <p:cNvPr id="7" name="Rounded Rectangle 4"/>
            <p:cNvSpPr/>
            <p:nvPr/>
          </p:nvSpPr>
          <p:spPr>
            <a:xfrm>
              <a:off x="987145" y="2330693"/>
              <a:ext cx="6615146" cy="395497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The names of the Muslims Reformer will always shine amongst the most illustrious in history. Even today, on the walls of the University  Paris, pride of place is given to the two Muslims physicians.</a:t>
              </a:r>
            </a:p>
            <a:p>
              <a:pPr lvl="0" algn="l" defTabSz="1066800">
                <a:lnSpc>
                  <a:spcPct val="90000"/>
                </a:lnSpc>
                <a:spcBef>
                  <a:spcPct val="0"/>
                </a:spcBef>
                <a:spcAft>
                  <a:spcPct val="35000"/>
                </a:spcAft>
              </a:pPr>
              <a:r>
                <a:rPr lang="en-US" sz="2400" b="1" kern="1200" dirty="0" smtClean="0"/>
                <a:t>1. Al-</a:t>
              </a:r>
              <a:r>
                <a:rPr lang="en-US" sz="2400" b="1" kern="1200" dirty="0" err="1" smtClean="0"/>
                <a:t>Razi</a:t>
              </a:r>
              <a:r>
                <a:rPr lang="en-US" sz="2400" b="1" kern="1200" dirty="0" smtClean="0"/>
                <a:t>  (</a:t>
              </a:r>
              <a:r>
                <a:rPr lang="en-US" sz="2400" b="1" kern="1200" dirty="0" err="1" smtClean="0"/>
                <a:t>latinised</a:t>
              </a:r>
              <a:r>
                <a:rPr lang="en-US" sz="2400" b="1" kern="1200" dirty="0" smtClean="0"/>
                <a:t> as “</a:t>
              </a:r>
              <a:r>
                <a:rPr lang="en-US" sz="2400" b="1" kern="1200" dirty="0" err="1" smtClean="0"/>
                <a:t>Rhazes</a:t>
              </a:r>
              <a:r>
                <a:rPr lang="en-US" sz="2400" b="1" kern="1200" dirty="0" smtClean="0"/>
                <a:t>” )</a:t>
              </a:r>
            </a:p>
            <a:p>
              <a:pPr lvl="0" algn="l" defTabSz="1066800">
                <a:lnSpc>
                  <a:spcPct val="90000"/>
                </a:lnSpc>
                <a:spcBef>
                  <a:spcPct val="0"/>
                </a:spcBef>
                <a:spcAft>
                  <a:spcPct val="35000"/>
                </a:spcAft>
              </a:pPr>
              <a:r>
                <a:rPr lang="en-US" sz="2400" b="1" kern="1200" dirty="0" smtClean="0"/>
                <a:t>2. </a:t>
              </a:r>
              <a:r>
                <a:rPr lang="en-US" sz="2400" b="1" kern="1200" dirty="0" err="1" smtClean="0"/>
                <a:t>Ibn</a:t>
              </a:r>
              <a:r>
                <a:rPr lang="en-US" sz="2400" b="1" kern="1200" dirty="0" smtClean="0"/>
                <a:t> </a:t>
              </a:r>
              <a:r>
                <a:rPr lang="en-US" sz="2400" b="1" kern="1200" dirty="0" err="1" smtClean="0"/>
                <a:t>Sina</a:t>
              </a:r>
              <a:r>
                <a:rPr lang="en-US" sz="2400" b="1" kern="1200" dirty="0" smtClean="0"/>
                <a:t> (</a:t>
              </a:r>
              <a:r>
                <a:rPr lang="en-US" sz="2400" b="1" kern="1200" dirty="0" err="1" smtClean="0"/>
                <a:t>latinised</a:t>
              </a:r>
              <a:r>
                <a:rPr lang="en-US" sz="2400" b="1" kern="1200" dirty="0" smtClean="0"/>
                <a:t> as “Avicenna”)</a:t>
              </a:r>
              <a:endParaRPr lang="en-US" sz="2400" b="1" kern="1200" dirty="0"/>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438400" y="228600"/>
            <a:ext cx="4267200" cy="990600"/>
            <a:chOff x="2772836" y="360031"/>
            <a:chExt cx="2889144" cy="506221"/>
          </a:xfrm>
        </p:grpSpPr>
        <p:sp>
          <p:nvSpPr>
            <p:cNvPr id="3" name="Rounded Rectangle 2"/>
            <p:cNvSpPr/>
            <p:nvPr/>
          </p:nvSpPr>
          <p:spPr>
            <a:xfrm>
              <a:off x="2772836" y="360031"/>
              <a:ext cx="2889144" cy="506221"/>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 name="Rounded Rectangle 4"/>
            <p:cNvSpPr/>
            <p:nvPr/>
          </p:nvSpPr>
          <p:spPr>
            <a:xfrm>
              <a:off x="2787663" y="374858"/>
              <a:ext cx="2859490" cy="4765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latin typeface="Algerian" pitchFamily="82" charset="0"/>
                </a:rPr>
                <a:t>Rhazes</a:t>
              </a:r>
              <a:endParaRPr lang="en-US" sz="2000" kern="1200" dirty="0">
                <a:latin typeface="Algerian" pitchFamily="82" charset="0"/>
              </a:endParaRPr>
            </a:p>
          </p:txBody>
        </p:sp>
      </p:grpSp>
      <p:grpSp>
        <p:nvGrpSpPr>
          <p:cNvPr id="5" name="Group 4"/>
          <p:cNvGrpSpPr/>
          <p:nvPr/>
        </p:nvGrpSpPr>
        <p:grpSpPr>
          <a:xfrm>
            <a:off x="304800" y="1219200"/>
            <a:ext cx="8533438" cy="5410200"/>
            <a:chOff x="0" y="1152129"/>
            <a:chExt cx="8533438" cy="4762718"/>
          </a:xfrm>
        </p:grpSpPr>
        <p:sp>
          <p:nvSpPr>
            <p:cNvPr id="6" name="Rounded Rectangle 5"/>
            <p:cNvSpPr/>
            <p:nvPr/>
          </p:nvSpPr>
          <p:spPr>
            <a:xfrm>
              <a:off x="0" y="1152129"/>
              <a:ext cx="8533438" cy="4762718"/>
            </a:xfrm>
            <a:prstGeom prst="roundRect">
              <a:avLst>
                <a:gd name="adj" fmla="val 10000"/>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7" name="Rounded Rectangle 4"/>
            <p:cNvSpPr/>
            <p:nvPr/>
          </p:nvSpPr>
          <p:spPr>
            <a:xfrm>
              <a:off x="139495" y="1291624"/>
              <a:ext cx="8254448" cy="44837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488950">
                <a:lnSpc>
                  <a:spcPct val="90000"/>
                </a:lnSpc>
                <a:spcBef>
                  <a:spcPct val="0"/>
                </a:spcBef>
                <a:spcAft>
                  <a:spcPct val="35000"/>
                </a:spcAft>
              </a:pPr>
              <a:r>
                <a:rPr lang="en-US" sz="2000" b="1" kern="1200" dirty="0" smtClean="0">
                  <a:latin typeface="Calibri" pitchFamily="34" charset="0"/>
                </a:rPr>
                <a:t>(865-925)  was the Author of one hundred and thirteen major and twenty-eight minor works on medicine, all of which were translated into Latin to be use in the medical schools of Western Europe, </a:t>
              </a:r>
              <a:r>
                <a:rPr lang="en-US" sz="2000" b="1" kern="1200" dirty="0" smtClean="0">
                  <a:solidFill>
                    <a:schemeClr val="bg1"/>
                  </a:solidFill>
                  <a:latin typeface="Calibri" pitchFamily="34" charset="0"/>
                </a:rPr>
                <a:t>Throughout the Europe, Latin in those days was used as a medical Language.</a:t>
              </a:r>
              <a:endParaRPr lang="en-US" sz="2000" b="1" kern="1200" dirty="0" smtClean="0">
                <a:latin typeface="Calibri" pitchFamily="34" charset="0"/>
              </a:endParaRPr>
            </a:p>
            <a:p>
              <a:pPr lvl="0" algn="l" defTabSz="488950">
                <a:lnSpc>
                  <a:spcPct val="90000"/>
                </a:lnSpc>
                <a:spcBef>
                  <a:spcPct val="0"/>
                </a:spcBef>
                <a:spcAft>
                  <a:spcPct val="35000"/>
                </a:spcAft>
              </a:pPr>
              <a:r>
                <a:rPr lang="en-US" sz="2000" b="1" kern="1200" dirty="0" err="1" smtClean="0">
                  <a:latin typeface="Calibri" pitchFamily="34" charset="0"/>
                </a:rPr>
                <a:t>Rhazes</a:t>
              </a:r>
              <a:r>
                <a:rPr lang="en-US" sz="2000" b="1" kern="1200" dirty="0" smtClean="0">
                  <a:latin typeface="Calibri" pitchFamily="34" charset="0"/>
                </a:rPr>
                <a:t> was the first Doctor to write a book on pediatrics, or the special ailments of children. In gynecology he advocated the use of speculum for the examination of patients.</a:t>
              </a:r>
            </a:p>
            <a:p>
              <a:pPr marL="0" marR="0" lvl="0" indent="0" algn="l" defTabSz="914400" eaLnBrk="1" fontAlgn="auto" latinLnBrk="0" hangingPunct="1">
                <a:lnSpc>
                  <a:spcPct val="100000"/>
                </a:lnSpc>
                <a:spcBef>
                  <a:spcPct val="0"/>
                </a:spcBef>
                <a:spcAft>
                  <a:spcPts val="0"/>
                </a:spcAft>
                <a:buClrTx/>
                <a:buSzTx/>
                <a:buFontTx/>
                <a:buNone/>
                <a:tabLst/>
                <a:defRPr/>
              </a:pPr>
              <a:r>
                <a:rPr lang="en-US" sz="2000" b="1" kern="1200" dirty="0" err="1" smtClean="0">
                  <a:latin typeface="Calibri" pitchFamily="34" charset="0"/>
                </a:rPr>
                <a:t>Mr</a:t>
              </a:r>
              <a:r>
                <a:rPr lang="en-US" sz="2000" b="1" kern="1200" dirty="0" smtClean="0">
                  <a:latin typeface="Calibri" pitchFamily="34" charset="0"/>
                </a:rPr>
                <a:t> Max </a:t>
              </a:r>
              <a:r>
                <a:rPr lang="en-US" sz="2000" b="1" kern="1200" dirty="0" err="1" smtClean="0">
                  <a:latin typeface="Calibri" pitchFamily="34" charset="0"/>
                </a:rPr>
                <a:t>Neuburger</a:t>
              </a:r>
              <a:r>
                <a:rPr lang="en-US" sz="2000" b="1" kern="1200" dirty="0" smtClean="0">
                  <a:latin typeface="Calibri" pitchFamily="34" charset="0"/>
                </a:rPr>
                <a:t>, an eminent writer on medical history writes about </a:t>
              </a:r>
              <a:r>
                <a:rPr lang="en-US" sz="2000" b="1" kern="1200" dirty="0" err="1" smtClean="0">
                  <a:latin typeface="Calibri" pitchFamily="34" charset="0"/>
                </a:rPr>
                <a:t>Rhazes</a:t>
              </a:r>
              <a:r>
                <a:rPr lang="en-US" sz="2000" b="1" kern="1200" dirty="0" smtClean="0">
                  <a:latin typeface="Calibri" pitchFamily="34" charset="0"/>
                </a:rPr>
                <a:t> in these words; “</a:t>
              </a:r>
              <a:r>
                <a:rPr lang="en-US" sz="2000" b="1" kern="1200" dirty="0" err="1" smtClean="0">
                  <a:latin typeface="Calibri" pitchFamily="34" charset="0"/>
                </a:rPr>
                <a:t>Rhazes</a:t>
              </a:r>
              <a:r>
                <a:rPr lang="en-US" sz="2000" b="1" kern="1200" dirty="0" smtClean="0">
                  <a:latin typeface="Calibri" pitchFamily="34" charset="0"/>
                </a:rPr>
                <a:t> was a man of rare attainments, a tireless writer of immense productiveness and an inspired teacher”.</a:t>
              </a:r>
            </a:p>
            <a:p>
              <a:pPr marL="0" marR="0" lvl="0" indent="0" algn="l" defTabSz="914400" eaLnBrk="1" fontAlgn="auto" latinLnBrk="0" hangingPunct="1">
                <a:lnSpc>
                  <a:spcPct val="100000"/>
                </a:lnSpc>
                <a:spcBef>
                  <a:spcPct val="0"/>
                </a:spcBef>
                <a:spcAft>
                  <a:spcPts val="0"/>
                </a:spcAft>
                <a:buClrTx/>
                <a:buSzTx/>
                <a:buFontTx/>
                <a:buNone/>
                <a:tabLst/>
                <a:defRPr/>
              </a:pPr>
              <a:r>
                <a:rPr lang="en-US" sz="2000" b="1" kern="1200" dirty="0" smtClean="0">
                  <a:latin typeface="Calibri" pitchFamily="34" charset="0"/>
                </a:rPr>
                <a:t> </a:t>
              </a:r>
              <a:r>
                <a:rPr lang="en-US" sz="2000" b="1" kern="1200" dirty="0" err="1" smtClean="0">
                  <a:latin typeface="Calibri" pitchFamily="34" charset="0"/>
                </a:rPr>
                <a:t>Mr</a:t>
              </a:r>
              <a:r>
                <a:rPr lang="en-US" sz="2000" b="1" kern="1200" dirty="0" smtClean="0">
                  <a:latin typeface="Calibri" pitchFamily="34" charset="0"/>
                </a:rPr>
                <a:t> Friend  says: “</a:t>
              </a:r>
              <a:r>
                <a:rPr lang="en-US" sz="2000" b="1" kern="1200" dirty="0" err="1" smtClean="0">
                  <a:latin typeface="Calibri" pitchFamily="34" charset="0"/>
                </a:rPr>
                <a:t>Rhazes</a:t>
              </a:r>
              <a:r>
                <a:rPr lang="en-US" sz="2000" b="1" kern="1200" dirty="0" smtClean="0">
                  <a:latin typeface="Calibri" pitchFamily="34" charset="0"/>
                </a:rPr>
                <a:t> discovered the cause of smallpox  and many other diseases several centuries before Albert Buck.</a:t>
              </a:r>
            </a:p>
            <a:p>
              <a:pPr lvl="0" algn="l" defTabSz="488950">
                <a:lnSpc>
                  <a:spcPct val="90000"/>
                </a:lnSpc>
                <a:spcBef>
                  <a:spcPct val="0"/>
                </a:spcBef>
                <a:spcAft>
                  <a:spcPct val="35000"/>
                </a:spcAft>
              </a:pPr>
              <a:r>
                <a:rPr lang="en-US" sz="2000" b="1" kern="1200" dirty="0" smtClean="0">
                  <a:latin typeface="Calibri" pitchFamily="34" charset="0"/>
                </a:rPr>
                <a:t>According to Dr. Karl </a:t>
              </a:r>
              <a:r>
                <a:rPr lang="en-US" sz="2000" b="1" kern="1200" dirty="0" err="1" smtClean="0">
                  <a:latin typeface="Calibri" pitchFamily="34" charset="0"/>
                </a:rPr>
                <a:t>Sudhoff</a:t>
              </a:r>
              <a:r>
                <a:rPr lang="en-US" sz="2000" b="1" kern="1200" dirty="0" smtClean="0">
                  <a:latin typeface="Calibri" pitchFamily="34" charset="0"/>
                </a:rPr>
                <a:t>, </a:t>
              </a:r>
              <a:r>
                <a:rPr lang="en-US" sz="2000" b="1" kern="1200" dirty="0" err="1" smtClean="0">
                  <a:latin typeface="Calibri" pitchFamily="34" charset="0"/>
                </a:rPr>
                <a:t>Rhazes</a:t>
              </a:r>
              <a:r>
                <a:rPr lang="en-US" sz="2000" b="1" kern="1200" dirty="0" smtClean="0">
                  <a:latin typeface="Calibri" pitchFamily="34" charset="0"/>
                </a:rPr>
                <a:t> was the greatest physician of all time.</a:t>
              </a:r>
            </a:p>
            <a:p>
              <a:pPr lvl="0" algn="l" defTabSz="488950">
                <a:lnSpc>
                  <a:spcPct val="90000"/>
                </a:lnSpc>
                <a:spcBef>
                  <a:spcPct val="0"/>
                </a:spcBef>
                <a:spcAft>
                  <a:spcPct val="35000"/>
                </a:spcAft>
              </a:pPr>
              <a:endParaRPr lang="en-US" sz="1100" kern="1200" dirty="0" smtClean="0"/>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image.slidesharecdn.com/islamscontributiontoworldcivilization-091124011554-phpapp02/95/slide-36-728.jpg?1259047128"/>
          <p:cNvPicPr>
            <a:picLocks noChangeAspect="1" noChangeArrowheads="1"/>
          </p:cNvPicPr>
          <p:nvPr/>
        </p:nvPicPr>
        <p:blipFill>
          <a:blip r:embed="rId2" cstate="print"/>
          <a:srcRect/>
          <a:stretch>
            <a:fillRect/>
          </a:stretch>
        </p:blipFill>
        <p:spPr bwMode="auto">
          <a:xfrm>
            <a:off x="304800" y="228600"/>
            <a:ext cx="8458200" cy="64008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image.slidesharecdn.com/islamscontributiontoworldcivilization-091124011554-phpapp02/95/slide-37-728.jpg?1259047128"/>
          <p:cNvPicPr>
            <a:picLocks noChangeAspect="1" noChangeArrowheads="1"/>
          </p:cNvPicPr>
          <p:nvPr/>
        </p:nvPicPr>
        <p:blipFill>
          <a:blip r:embed="rId2" cstate="print"/>
          <a:srcRect/>
          <a:stretch>
            <a:fillRect/>
          </a:stretch>
        </p:blipFill>
        <p:spPr bwMode="auto">
          <a:xfrm>
            <a:off x="304800" y="228600"/>
            <a:ext cx="8534400" cy="66294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8600" y="152400"/>
            <a:ext cx="2899306" cy="2050517"/>
            <a:chOff x="504067" y="7"/>
            <a:chExt cx="2899306" cy="2050517"/>
          </a:xfrm>
          <a:scene3d>
            <a:camera prst="orthographicFront"/>
            <a:lightRig rig="threePt" dir="t">
              <a:rot lat="0" lon="0" rev="7500000"/>
            </a:lightRig>
          </a:scene3d>
        </p:grpSpPr>
        <p:sp>
          <p:nvSpPr>
            <p:cNvPr id="3" name="Rounded Rectangle 2"/>
            <p:cNvSpPr/>
            <p:nvPr/>
          </p:nvSpPr>
          <p:spPr>
            <a:xfrm>
              <a:off x="504067" y="7"/>
              <a:ext cx="2899306" cy="2050517"/>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4" name="Rounded Rectangle 4"/>
            <p:cNvSpPr/>
            <p:nvPr/>
          </p:nvSpPr>
          <p:spPr>
            <a:xfrm>
              <a:off x="564125" y="60065"/>
              <a:ext cx="2779190" cy="193040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defTabSz="711200">
                <a:lnSpc>
                  <a:spcPct val="90000"/>
                </a:lnSpc>
                <a:spcBef>
                  <a:spcPct val="0"/>
                </a:spcBef>
                <a:spcAft>
                  <a:spcPct val="35000"/>
                </a:spcAft>
              </a:pPr>
              <a:r>
                <a:rPr lang="en-US" sz="3600" kern="1200" dirty="0" err="1" smtClean="0">
                  <a:latin typeface="Algerian" pitchFamily="82" charset="0"/>
                </a:rPr>
                <a:t>avicenna</a:t>
              </a:r>
              <a:endParaRPr lang="en-US" sz="3600" kern="1200" dirty="0"/>
            </a:p>
          </p:txBody>
        </p:sp>
      </p:grpSp>
      <p:grpSp>
        <p:nvGrpSpPr>
          <p:cNvPr id="5" name="Group 4"/>
          <p:cNvGrpSpPr/>
          <p:nvPr/>
        </p:nvGrpSpPr>
        <p:grpSpPr>
          <a:xfrm>
            <a:off x="228600" y="2514600"/>
            <a:ext cx="2899306" cy="1739583"/>
            <a:chOff x="576057" y="2520282"/>
            <a:chExt cx="2899306" cy="1739583"/>
          </a:xfrm>
          <a:scene3d>
            <a:camera prst="orthographicFront"/>
            <a:lightRig rig="threePt" dir="t">
              <a:rot lat="0" lon="0" rev="7500000"/>
            </a:lightRig>
          </a:scene3d>
        </p:grpSpPr>
        <p:sp>
          <p:nvSpPr>
            <p:cNvPr id="6" name="Rounded Rectangle 5"/>
            <p:cNvSpPr/>
            <p:nvPr/>
          </p:nvSpPr>
          <p:spPr>
            <a:xfrm>
              <a:off x="576057" y="2520282"/>
              <a:ext cx="2899306" cy="1739583"/>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5">
                <a:hueOff val="-1986775"/>
                <a:satOff val="7962"/>
                <a:lumOff val="1726"/>
                <a:alphaOff val="0"/>
              </a:schemeClr>
            </a:fillRef>
            <a:effectRef idx="2">
              <a:schemeClr val="accent5">
                <a:hueOff val="-1986775"/>
                <a:satOff val="7962"/>
                <a:lumOff val="1726"/>
                <a:alphaOff val="0"/>
              </a:schemeClr>
            </a:effectRef>
            <a:fontRef idx="minor">
              <a:schemeClr val="lt1"/>
            </a:fontRef>
          </p:style>
        </p:sp>
        <p:sp>
          <p:nvSpPr>
            <p:cNvPr id="7" name="Rounded Rectangle 4"/>
            <p:cNvSpPr/>
            <p:nvPr/>
          </p:nvSpPr>
          <p:spPr>
            <a:xfrm>
              <a:off x="627008" y="2571233"/>
              <a:ext cx="2797404" cy="163768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400" b="1" kern="1200" dirty="0" smtClean="0">
                  <a:solidFill>
                    <a:schemeClr val="tx1"/>
                  </a:solidFill>
                  <a:latin typeface="Calibri" pitchFamily="34" charset="0"/>
                </a:rPr>
                <a:t>Born in Bokhara (Circa 980)</a:t>
              </a:r>
            </a:p>
            <a:p>
              <a:pPr lvl="0" algn="ctr">
                <a:spcBef>
                  <a:spcPct val="0"/>
                </a:spcBef>
              </a:pPr>
              <a:endParaRPr lang="en-US" sz="2000" b="1" kern="1200" dirty="0" smtClean="0">
                <a:latin typeface="Calibri" pitchFamily="34" charset="0"/>
              </a:endParaRPr>
            </a:p>
          </p:txBody>
        </p:sp>
      </p:grpSp>
      <p:grpSp>
        <p:nvGrpSpPr>
          <p:cNvPr id="8" name="Group 7"/>
          <p:cNvGrpSpPr/>
          <p:nvPr/>
        </p:nvGrpSpPr>
        <p:grpSpPr>
          <a:xfrm>
            <a:off x="228600" y="4546751"/>
            <a:ext cx="2899306" cy="1993432"/>
            <a:chOff x="542077" y="4715461"/>
            <a:chExt cx="2899306" cy="1993432"/>
          </a:xfrm>
          <a:scene3d>
            <a:camera prst="orthographicFront"/>
            <a:lightRig rig="threePt" dir="t">
              <a:rot lat="0" lon="0" rev="7500000"/>
            </a:lightRig>
          </a:scene3d>
        </p:grpSpPr>
        <p:sp>
          <p:nvSpPr>
            <p:cNvPr id="9" name="Rounded Rectangle 8"/>
            <p:cNvSpPr/>
            <p:nvPr/>
          </p:nvSpPr>
          <p:spPr>
            <a:xfrm>
              <a:off x="542077" y="4816910"/>
              <a:ext cx="2899306" cy="1891983"/>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5">
                <a:hueOff val="-3973551"/>
                <a:satOff val="15924"/>
                <a:lumOff val="3451"/>
                <a:alphaOff val="0"/>
              </a:schemeClr>
            </a:fillRef>
            <a:effectRef idx="2">
              <a:schemeClr val="accent5">
                <a:hueOff val="-3973551"/>
                <a:satOff val="15924"/>
                <a:lumOff val="3451"/>
                <a:alphaOff val="0"/>
              </a:schemeClr>
            </a:effectRef>
            <a:fontRef idx="minor">
              <a:schemeClr val="lt1"/>
            </a:fontRef>
          </p:style>
        </p:sp>
        <p:sp>
          <p:nvSpPr>
            <p:cNvPr id="10" name="Rounded Rectangle 4"/>
            <p:cNvSpPr/>
            <p:nvPr/>
          </p:nvSpPr>
          <p:spPr>
            <a:xfrm>
              <a:off x="593028" y="4715461"/>
              <a:ext cx="2797404" cy="163768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400" b="1" kern="1200" dirty="0" smtClean="0">
                  <a:solidFill>
                    <a:schemeClr val="tx1"/>
                  </a:solidFill>
                  <a:latin typeface="Calibri" pitchFamily="34" charset="0"/>
                </a:rPr>
                <a:t>He was known as the Prince of philosophers. </a:t>
              </a:r>
            </a:p>
            <a:p>
              <a:pPr lvl="0" algn="ctr" defTabSz="622300">
                <a:lnSpc>
                  <a:spcPct val="90000"/>
                </a:lnSpc>
                <a:spcBef>
                  <a:spcPct val="0"/>
                </a:spcBef>
                <a:spcAft>
                  <a:spcPct val="35000"/>
                </a:spcAft>
              </a:pPr>
              <a:endParaRPr lang="en-US" sz="1100" kern="1200" dirty="0"/>
            </a:p>
          </p:txBody>
        </p:sp>
      </p:grpSp>
      <p:grpSp>
        <p:nvGrpSpPr>
          <p:cNvPr id="11" name="Group 10"/>
          <p:cNvGrpSpPr/>
          <p:nvPr/>
        </p:nvGrpSpPr>
        <p:grpSpPr>
          <a:xfrm>
            <a:off x="3733800" y="228600"/>
            <a:ext cx="5105400" cy="1739583"/>
            <a:chOff x="4536509" y="4669128"/>
            <a:chExt cx="4448318" cy="1739583"/>
          </a:xfrm>
          <a:scene3d>
            <a:camera prst="orthographicFront"/>
            <a:lightRig rig="threePt" dir="t">
              <a:rot lat="0" lon="0" rev="7500000"/>
            </a:lightRig>
          </a:scene3d>
        </p:grpSpPr>
        <p:sp>
          <p:nvSpPr>
            <p:cNvPr id="12" name="Rounded Rectangle 11"/>
            <p:cNvSpPr/>
            <p:nvPr/>
          </p:nvSpPr>
          <p:spPr>
            <a:xfrm>
              <a:off x="4536509" y="4669128"/>
              <a:ext cx="4448318" cy="1739583"/>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5">
                <a:hueOff val="-5960326"/>
                <a:satOff val="23887"/>
                <a:lumOff val="5177"/>
                <a:alphaOff val="0"/>
              </a:schemeClr>
            </a:fillRef>
            <a:effectRef idx="2">
              <a:schemeClr val="accent5">
                <a:hueOff val="-5960326"/>
                <a:satOff val="23887"/>
                <a:lumOff val="5177"/>
                <a:alphaOff val="0"/>
              </a:schemeClr>
            </a:effectRef>
            <a:fontRef idx="minor">
              <a:schemeClr val="lt1"/>
            </a:fontRef>
          </p:style>
        </p:sp>
        <p:sp>
          <p:nvSpPr>
            <p:cNvPr id="13" name="Rounded Rectangle 4"/>
            <p:cNvSpPr/>
            <p:nvPr/>
          </p:nvSpPr>
          <p:spPr>
            <a:xfrm>
              <a:off x="4587460" y="4720079"/>
              <a:ext cx="4346416" cy="163768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400" b="1" kern="1200" dirty="0" smtClean="0">
                  <a:solidFill>
                    <a:schemeClr val="tx1"/>
                  </a:solidFill>
                  <a:latin typeface="Calibri" pitchFamily="34" charset="0"/>
                </a:rPr>
                <a:t>He excelled in many branches of learning, however in medicine he exerted the most. </a:t>
              </a:r>
            </a:p>
            <a:p>
              <a:pPr lvl="0" algn="ctr" defTabSz="755650">
                <a:lnSpc>
                  <a:spcPct val="90000"/>
                </a:lnSpc>
                <a:spcBef>
                  <a:spcPct val="0"/>
                </a:spcBef>
                <a:spcAft>
                  <a:spcPct val="35000"/>
                </a:spcAft>
              </a:pPr>
              <a:endParaRPr lang="en-US" sz="1100" kern="1200" dirty="0"/>
            </a:p>
          </p:txBody>
        </p:sp>
      </p:grpSp>
      <p:grpSp>
        <p:nvGrpSpPr>
          <p:cNvPr id="14" name="Group 13"/>
          <p:cNvGrpSpPr/>
          <p:nvPr/>
        </p:nvGrpSpPr>
        <p:grpSpPr>
          <a:xfrm>
            <a:off x="3733800" y="2286000"/>
            <a:ext cx="5105400" cy="2297068"/>
            <a:chOff x="4469129" y="1932546"/>
            <a:chExt cx="4494881" cy="2297068"/>
          </a:xfrm>
          <a:scene3d>
            <a:camera prst="orthographicFront"/>
            <a:lightRig rig="threePt" dir="t">
              <a:rot lat="0" lon="0" rev="7500000"/>
            </a:lightRig>
          </a:scene3d>
        </p:grpSpPr>
        <p:sp>
          <p:nvSpPr>
            <p:cNvPr id="15" name="Rounded Rectangle 14"/>
            <p:cNvSpPr/>
            <p:nvPr/>
          </p:nvSpPr>
          <p:spPr>
            <a:xfrm>
              <a:off x="4469129" y="1932546"/>
              <a:ext cx="4494881" cy="2297068"/>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5">
                <a:hueOff val="-7947101"/>
                <a:satOff val="31849"/>
                <a:lumOff val="6902"/>
                <a:alphaOff val="0"/>
              </a:schemeClr>
            </a:fillRef>
            <a:effectRef idx="2">
              <a:schemeClr val="accent5">
                <a:hueOff val="-7947101"/>
                <a:satOff val="31849"/>
                <a:lumOff val="6902"/>
                <a:alphaOff val="0"/>
              </a:schemeClr>
            </a:effectRef>
            <a:fontRef idx="minor">
              <a:schemeClr val="lt1"/>
            </a:fontRef>
          </p:style>
        </p:sp>
        <p:sp>
          <p:nvSpPr>
            <p:cNvPr id="16" name="Rounded Rectangle 4"/>
            <p:cNvSpPr/>
            <p:nvPr/>
          </p:nvSpPr>
          <p:spPr>
            <a:xfrm>
              <a:off x="4536408" y="1999825"/>
              <a:ext cx="4360323" cy="216251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400" b="1" kern="1200" dirty="0" smtClean="0">
                  <a:solidFill>
                    <a:schemeClr val="tx1"/>
                  </a:solidFill>
                  <a:latin typeface="Calibri" pitchFamily="34" charset="0"/>
                </a:rPr>
                <a:t>One of his outstanding work is a gigantic  medical encyclopedia , which was translated  into Latin by Dr. Gerard of Cremona in 12</a:t>
              </a:r>
              <a:r>
                <a:rPr lang="en-US" sz="2400" b="1" kern="1200" baseline="30000" dirty="0" smtClean="0">
                  <a:solidFill>
                    <a:schemeClr val="tx1"/>
                  </a:solidFill>
                  <a:latin typeface="Calibri" pitchFamily="34" charset="0"/>
                </a:rPr>
                <a:t>th</a:t>
              </a:r>
              <a:r>
                <a:rPr lang="en-US" sz="2400" b="1" kern="1200" dirty="0" smtClean="0">
                  <a:solidFill>
                    <a:schemeClr val="tx1"/>
                  </a:solidFill>
                  <a:latin typeface="Calibri" pitchFamily="34" charset="0"/>
                </a:rPr>
                <a:t> century.</a:t>
              </a:r>
            </a:p>
            <a:p>
              <a:pPr lvl="0" algn="ctr" defTabSz="533400">
                <a:lnSpc>
                  <a:spcPct val="90000"/>
                </a:lnSpc>
                <a:spcBef>
                  <a:spcPct val="0"/>
                </a:spcBef>
                <a:spcAft>
                  <a:spcPct val="35000"/>
                </a:spcAft>
              </a:pPr>
              <a:endParaRPr lang="en-US" sz="1100" kern="1200" dirty="0"/>
            </a:p>
          </p:txBody>
        </p:sp>
      </p:grpSp>
      <p:grpSp>
        <p:nvGrpSpPr>
          <p:cNvPr id="20" name="Group 19"/>
          <p:cNvGrpSpPr/>
          <p:nvPr/>
        </p:nvGrpSpPr>
        <p:grpSpPr>
          <a:xfrm>
            <a:off x="3657600" y="4876800"/>
            <a:ext cx="5257800" cy="1406523"/>
            <a:chOff x="4392501" y="72009"/>
            <a:chExt cx="4636831" cy="1406523"/>
          </a:xfrm>
          <a:scene3d>
            <a:camera prst="orthographicFront"/>
            <a:lightRig rig="threePt" dir="t">
              <a:rot lat="0" lon="0" rev="7500000"/>
            </a:lightRig>
          </a:scene3d>
        </p:grpSpPr>
        <p:sp>
          <p:nvSpPr>
            <p:cNvPr id="21" name="Rounded Rectangle 20"/>
            <p:cNvSpPr/>
            <p:nvPr/>
          </p:nvSpPr>
          <p:spPr>
            <a:xfrm>
              <a:off x="4392501" y="72009"/>
              <a:ext cx="4636831" cy="1406523"/>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22" name="Rounded Rectangle 4"/>
            <p:cNvSpPr/>
            <p:nvPr/>
          </p:nvSpPr>
          <p:spPr>
            <a:xfrm>
              <a:off x="4433697" y="113205"/>
              <a:ext cx="4554439" cy="132413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488950">
                <a:lnSpc>
                  <a:spcPct val="90000"/>
                </a:lnSpc>
                <a:spcBef>
                  <a:spcPct val="0"/>
                </a:spcBef>
                <a:spcAft>
                  <a:spcPct val="35000"/>
                </a:spcAft>
              </a:pPr>
              <a:r>
                <a:rPr lang="en-US" sz="2400" b="1" kern="1200" dirty="0" smtClean="0">
                  <a:latin typeface="Calibri" pitchFamily="34" charset="0"/>
                </a:rPr>
                <a:t>There after it was used as a text book in the universities of Western Europe. </a:t>
              </a:r>
              <a:endParaRPr lang="en-US" sz="2400" kern="1200"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An Advanced state of Intellectual, Culture, and material development in Human Society, marked by progress in the arts, and sciences.</a:t>
            </a:r>
          </a:p>
          <a:p>
            <a:pPr>
              <a:buNone/>
            </a:pPr>
            <a:endParaRPr lang="en-US" dirty="0"/>
          </a:p>
          <a:p>
            <a:pPr>
              <a:buNone/>
            </a:pPr>
            <a:r>
              <a:rPr lang="en-US" dirty="0" smtClean="0"/>
              <a:t>    Technologically advanced.</a:t>
            </a:r>
          </a:p>
          <a:p>
            <a:pPr>
              <a:buNone/>
            </a:pPr>
            <a:endParaRPr lang="en-US" dirty="0" smtClean="0"/>
          </a:p>
          <a:p>
            <a:pPr>
              <a:buNone/>
            </a:pPr>
            <a:r>
              <a:rPr lang="en-US" dirty="0" smtClean="0"/>
              <a:t>                                    </a:t>
            </a:r>
            <a:r>
              <a:rPr lang="en-US" dirty="0" smtClean="0"/>
              <a:t>American </a:t>
            </a:r>
            <a:r>
              <a:rPr lang="en-US" dirty="0" smtClean="0"/>
              <a:t>Heritage </a:t>
            </a:r>
            <a:r>
              <a:rPr lang="en-US" dirty="0" err="1" smtClean="0"/>
              <a:t>d</a:t>
            </a:r>
            <a:r>
              <a:rPr lang="en-US" dirty="0" err="1" smtClean="0"/>
              <a:t>ict</a:t>
            </a:r>
            <a:endParaRPr lang="en-US" dirty="0" smtClean="0"/>
          </a:p>
        </p:txBody>
      </p:sp>
      <p:sp>
        <p:nvSpPr>
          <p:cNvPr id="2" name="Title 1"/>
          <p:cNvSpPr>
            <a:spLocks noGrp="1"/>
          </p:cNvSpPr>
          <p:nvPr>
            <p:ph type="title"/>
          </p:nvPr>
        </p:nvSpPr>
        <p:spPr/>
        <p:txBody>
          <a:bodyPr>
            <a:normAutofit/>
          </a:bodyPr>
          <a:lstStyle/>
          <a:p>
            <a:r>
              <a:rPr lang="en-US" dirty="0" smtClean="0"/>
              <a:t>Civilization </a:t>
            </a:r>
            <a:r>
              <a:rPr lang="en-US" dirty="0" smtClean="0"/>
              <a:t>Definition</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image.slidesharecdn.com/islamscontributiontoworldcivilization-091124011554-phpapp02/95/slide-38-728.jpg?1259047128"/>
          <p:cNvPicPr>
            <a:picLocks noChangeAspect="1" noChangeArrowheads="1"/>
          </p:cNvPicPr>
          <p:nvPr/>
        </p:nvPicPr>
        <p:blipFill>
          <a:blip r:embed="rId2" cstate="print"/>
          <a:srcRect/>
          <a:stretch>
            <a:fillRect/>
          </a:stretch>
        </p:blipFill>
        <p:spPr bwMode="auto">
          <a:xfrm>
            <a:off x="228600" y="304800"/>
            <a:ext cx="8686800" cy="65532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image.slidesharecdn.com/islamscontributiontoworldcivilization-091124011554-phpapp02/95/slide-39-728.jpg?1259047128"/>
          <p:cNvPicPr>
            <a:picLocks noChangeAspect="1" noChangeArrowheads="1"/>
          </p:cNvPicPr>
          <p:nvPr/>
        </p:nvPicPr>
        <p:blipFill>
          <a:blip r:embed="rId2" cstate="print"/>
          <a:srcRect/>
          <a:stretch>
            <a:fillRect/>
          </a:stretch>
        </p:blipFill>
        <p:spPr bwMode="auto">
          <a:xfrm>
            <a:off x="304800" y="152400"/>
            <a:ext cx="8534400" cy="67056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276600" y="152400"/>
            <a:ext cx="2525202" cy="1603503"/>
            <a:chOff x="3198167" y="328286"/>
            <a:chExt cx="2525202" cy="1603503"/>
          </a:xfrm>
          <a:scene3d>
            <a:camera prst="orthographicFront"/>
            <a:lightRig rig="flat" dir="t"/>
          </a:scene3d>
        </p:grpSpPr>
        <p:sp>
          <p:nvSpPr>
            <p:cNvPr id="3" name="Rounded Rectangle 2"/>
            <p:cNvSpPr/>
            <p:nvPr/>
          </p:nvSpPr>
          <p:spPr>
            <a:xfrm>
              <a:off x="3198167" y="328286"/>
              <a:ext cx="2525202" cy="1603503"/>
            </a:xfrm>
            <a:prstGeom prst="roundRect">
              <a:avLst>
                <a:gd name="adj" fmla="val 10000"/>
              </a:avLst>
            </a:prstGeom>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4" name="Rounded Rectangle 4"/>
            <p:cNvSpPr/>
            <p:nvPr/>
          </p:nvSpPr>
          <p:spPr>
            <a:xfrm>
              <a:off x="3245132" y="375251"/>
              <a:ext cx="2431272" cy="1509573"/>
            </a:xfrm>
            <a:prstGeom prst="rect">
              <a:avLst/>
            </a:prstGeom>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hospitals</a:t>
              </a:r>
              <a:endParaRPr lang="en-US" sz="3000" kern="1200" dirty="0"/>
            </a:p>
          </p:txBody>
        </p:sp>
      </p:grpSp>
      <p:sp>
        <p:nvSpPr>
          <p:cNvPr id="5" name="Rectangle 4"/>
          <p:cNvSpPr/>
          <p:nvPr/>
        </p:nvSpPr>
        <p:spPr>
          <a:xfrm>
            <a:off x="152400" y="1905001"/>
            <a:ext cx="8897423" cy="6186309"/>
          </a:xfrm>
          <a:prstGeom prst="rect">
            <a:avLst/>
          </a:prstGeom>
        </p:spPr>
        <p:txBody>
          <a:bodyPr wrap="square">
            <a:spAutoFit/>
          </a:bodyPr>
          <a:lstStyle/>
          <a:p>
            <a:r>
              <a:rPr lang="en-US" sz="3600" dirty="0" smtClean="0"/>
              <a:t>The list of hospitals seems </a:t>
            </a:r>
            <a:r>
              <a:rPr lang="en-US" sz="3600" dirty="0" smtClean="0"/>
              <a:t>endless </a:t>
            </a:r>
          </a:p>
          <a:p>
            <a:r>
              <a:rPr lang="en-US" sz="3600" dirty="0" smtClean="0"/>
              <a:t>In </a:t>
            </a:r>
            <a:r>
              <a:rPr lang="en-US" sz="3600" dirty="0" smtClean="0"/>
              <a:t>Baghdad alone the Jewish traveler</a:t>
            </a:r>
            <a:r>
              <a:rPr lang="en-US" sz="3600" dirty="0" smtClean="0"/>
              <a:t>,</a:t>
            </a:r>
          </a:p>
          <a:p>
            <a:pPr lvl="0"/>
            <a:r>
              <a:rPr lang="en-US" sz="3600" dirty="0" smtClean="0"/>
              <a:t> (Benjamin </a:t>
            </a:r>
            <a:r>
              <a:rPr lang="en-US" sz="3600" dirty="0" smtClean="0"/>
              <a:t>of </a:t>
            </a:r>
            <a:r>
              <a:rPr lang="en-US" sz="3600" dirty="0" smtClean="0"/>
              <a:t>Toledo</a:t>
            </a:r>
            <a:r>
              <a:rPr lang="en-US" sz="3600" dirty="0" smtClean="0"/>
              <a:t>)</a:t>
            </a:r>
            <a:r>
              <a:rPr lang="en-US" sz="3600" dirty="0" smtClean="0"/>
              <a:t> </a:t>
            </a:r>
          </a:p>
          <a:p>
            <a:pPr lvl="0"/>
            <a:r>
              <a:rPr lang="en-US" sz="3600" dirty="0" smtClean="0"/>
              <a:t>Noticed </a:t>
            </a:r>
            <a:r>
              <a:rPr lang="en-US" sz="3600" dirty="0" smtClean="0"/>
              <a:t>sixty hospitals where</a:t>
            </a:r>
            <a:r>
              <a:rPr lang="en-US" sz="3600" dirty="0" smtClean="0"/>
              <a:t>,</a:t>
            </a:r>
          </a:p>
          <a:p>
            <a:r>
              <a:rPr lang="en-US" sz="3600" dirty="0" smtClean="0"/>
              <a:t> </a:t>
            </a:r>
            <a:r>
              <a:rPr lang="en-US" sz="3600" dirty="0" smtClean="0"/>
              <a:t>he was amazed to discover</a:t>
            </a:r>
            <a:r>
              <a:rPr lang="en-US" sz="3600" dirty="0" smtClean="0"/>
              <a:t>,</a:t>
            </a:r>
            <a:r>
              <a:rPr lang="en-US" sz="3600" dirty="0" smtClean="0"/>
              <a:t> All the patient </a:t>
            </a:r>
            <a:r>
              <a:rPr lang="en-US" sz="3600" dirty="0" smtClean="0"/>
              <a:t>were </a:t>
            </a:r>
            <a:r>
              <a:rPr lang="en-US" sz="3600" dirty="0" smtClean="0"/>
              <a:t>fed and treated at government expense.</a:t>
            </a:r>
          </a:p>
          <a:p>
            <a:pPr lvl="0"/>
            <a:endParaRPr lang="en-US" sz="3600" dirty="0" smtClean="0"/>
          </a:p>
          <a:p>
            <a:r>
              <a:rPr lang="en-US" sz="3600" dirty="0" smtClean="0"/>
              <a:t> </a:t>
            </a:r>
          </a:p>
          <a:p>
            <a:r>
              <a:rPr lang="en-US" sz="3600" dirty="0" smtClean="0"/>
              <a:t> </a:t>
            </a:r>
          </a:p>
          <a:p>
            <a:pPr lvl="0"/>
            <a:r>
              <a:rPr lang="en-US" sz="3600" dirty="0" smtClean="0"/>
              <a:t> </a:t>
            </a:r>
            <a:endParaRPr lang="en-US" sz="3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14600" y="152400"/>
            <a:ext cx="3960292" cy="1642286"/>
            <a:chOff x="32918" y="3370"/>
            <a:chExt cx="3960292" cy="1642286"/>
          </a:xfrm>
          <a:scene3d>
            <a:camera prst="orthographicFront"/>
            <a:lightRig rig="threePt" dir="t">
              <a:rot lat="0" lon="0" rev="7500000"/>
            </a:lightRig>
          </a:scene3d>
        </p:grpSpPr>
        <p:sp>
          <p:nvSpPr>
            <p:cNvPr id="3" name="Rectangle 2"/>
            <p:cNvSpPr/>
            <p:nvPr/>
          </p:nvSpPr>
          <p:spPr>
            <a:xfrm>
              <a:off x="32918" y="3370"/>
              <a:ext cx="3960292" cy="1642286"/>
            </a:xfrm>
            <a:prstGeom prst="rect">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 name="Rectangle 3"/>
            <p:cNvSpPr/>
            <p:nvPr/>
          </p:nvSpPr>
          <p:spPr>
            <a:xfrm>
              <a:off x="32918" y="3370"/>
              <a:ext cx="3960292" cy="164228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One of the best Hospital in Islam </a:t>
              </a:r>
              <a:endParaRPr lang="en-US" sz="2800" kern="1200" dirty="0"/>
            </a:p>
          </p:txBody>
        </p:sp>
      </p:grpSp>
      <p:sp>
        <p:nvSpPr>
          <p:cNvPr id="5" name="Rectangle 4"/>
          <p:cNvSpPr/>
          <p:nvPr/>
        </p:nvSpPr>
        <p:spPr>
          <a:xfrm>
            <a:off x="228600" y="1981201"/>
            <a:ext cx="8706166" cy="5632311"/>
          </a:xfrm>
          <a:prstGeom prst="rect">
            <a:avLst/>
          </a:prstGeom>
        </p:spPr>
        <p:txBody>
          <a:bodyPr wrap="square">
            <a:spAutoFit/>
          </a:bodyPr>
          <a:lstStyle/>
          <a:p>
            <a:pPr lvl="0"/>
            <a:r>
              <a:rPr lang="en-US" sz="3600" dirty="0" smtClean="0"/>
              <a:t>Was Built in Morocco in 1200</a:t>
            </a:r>
            <a:r>
              <a:rPr lang="en-US" sz="3600" dirty="0" smtClean="0"/>
              <a:t>.</a:t>
            </a:r>
            <a:r>
              <a:rPr lang="en-US" sz="3600" dirty="0" smtClean="0"/>
              <a:t> It was Built </a:t>
            </a:r>
            <a:r>
              <a:rPr lang="en-US" sz="3600" dirty="0" smtClean="0"/>
              <a:t>by Abdul </a:t>
            </a:r>
            <a:r>
              <a:rPr lang="en-US" sz="3600" dirty="0" smtClean="0"/>
              <a:t>Wahid </a:t>
            </a:r>
            <a:r>
              <a:rPr lang="en-US" sz="3600" dirty="0" err="1" smtClean="0"/>
              <a:t>Almarakeshi</a:t>
            </a:r>
            <a:r>
              <a:rPr lang="en-US" sz="3600" dirty="0" smtClean="0"/>
              <a:t>.</a:t>
            </a:r>
          </a:p>
          <a:p>
            <a:r>
              <a:rPr lang="en-US" sz="3600" dirty="0" smtClean="0"/>
              <a:t> </a:t>
            </a:r>
            <a:r>
              <a:rPr lang="en-US" sz="3600" dirty="0" smtClean="0"/>
              <a:t>Here the poor patients were not only </a:t>
            </a:r>
            <a:r>
              <a:rPr lang="en-US" sz="3600" dirty="0" smtClean="0"/>
              <a:t>treated </a:t>
            </a:r>
            <a:r>
              <a:rPr lang="en-US" sz="3600" dirty="0" smtClean="0"/>
              <a:t>Free</a:t>
            </a:r>
            <a:r>
              <a:rPr lang="en-US" sz="3600" dirty="0" smtClean="0"/>
              <a:t>,</a:t>
            </a:r>
            <a:r>
              <a:rPr lang="en-US" sz="3600" dirty="0" smtClean="0"/>
              <a:t> But , on discharged, they were </a:t>
            </a:r>
            <a:r>
              <a:rPr lang="en-US" sz="3600" dirty="0" smtClean="0"/>
              <a:t>given sufficient money to maintain </a:t>
            </a:r>
            <a:r>
              <a:rPr lang="en-US" sz="3600" dirty="0" smtClean="0"/>
              <a:t>them until </a:t>
            </a:r>
            <a:r>
              <a:rPr lang="en-US" sz="3600" dirty="0" smtClean="0"/>
              <a:t>they were </a:t>
            </a:r>
            <a:r>
              <a:rPr lang="en-US" sz="3600" dirty="0" smtClean="0"/>
              <a:t>able to find the work again.</a:t>
            </a:r>
          </a:p>
          <a:p>
            <a:endParaRPr lang="en-US" sz="3600" dirty="0" smtClean="0"/>
          </a:p>
          <a:p>
            <a:pPr lvl="0"/>
            <a:endParaRPr lang="en-US" sz="3600" dirty="0" smtClean="0"/>
          </a:p>
          <a:p>
            <a:pPr lvl="0"/>
            <a:endParaRPr lang="en-US" sz="3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62200" y="152400"/>
            <a:ext cx="3924948" cy="1377279"/>
            <a:chOff x="1768" y="40230"/>
            <a:chExt cx="3924948" cy="1377279"/>
          </a:xfrm>
          <a:scene3d>
            <a:camera prst="orthographicFront"/>
            <a:lightRig rig="flat" dir="t"/>
          </a:scene3d>
        </p:grpSpPr>
        <p:sp>
          <p:nvSpPr>
            <p:cNvPr id="3" name="Rounded Rectangle 2"/>
            <p:cNvSpPr/>
            <p:nvPr/>
          </p:nvSpPr>
          <p:spPr>
            <a:xfrm>
              <a:off x="1768" y="40230"/>
              <a:ext cx="3924948" cy="1377279"/>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4" name="Rounded Rectangle 4"/>
            <p:cNvSpPr/>
            <p:nvPr/>
          </p:nvSpPr>
          <p:spPr>
            <a:xfrm>
              <a:off x="42107" y="80569"/>
              <a:ext cx="3844270" cy="129660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t>Ibn</a:t>
              </a:r>
              <a:r>
                <a:rPr lang="en-US" sz="2400" kern="1200" dirty="0" smtClean="0"/>
                <a:t> </a:t>
              </a:r>
              <a:r>
                <a:rPr lang="en-US" sz="2400" kern="1200" dirty="0" err="1" smtClean="0"/>
                <a:t>Tulun</a:t>
              </a:r>
              <a:r>
                <a:rPr lang="en-US" sz="2400" kern="1200" dirty="0" smtClean="0"/>
                <a:t>, </a:t>
              </a:r>
              <a:r>
                <a:rPr lang="en-US" sz="2400" kern="1200" dirty="0" smtClean="0"/>
                <a:t>Governor </a:t>
              </a:r>
              <a:r>
                <a:rPr lang="en-US" sz="2400" kern="1200" dirty="0" smtClean="0"/>
                <a:t>of Cairo in 872. built a hospital with an income of three </a:t>
              </a:r>
              <a:r>
                <a:rPr lang="en-US" sz="2400" kern="1200" dirty="0" err="1" smtClean="0"/>
                <a:t>Lakhs</a:t>
              </a:r>
              <a:r>
                <a:rPr lang="en-US" sz="2400" kern="1200" dirty="0" smtClean="0"/>
                <a:t> Rupees.</a:t>
              </a:r>
              <a:endParaRPr lang="en-US" sz="2400" kern="1200" dirty="0"/>
            </a:p>
          </p:txBody>
        </p:sp>
      </p:grpSp>
      <p:sp>
        <p:nvSpPr>
          <p:cNvPr id="5" name="Rectangle 4"/>
          <p:cNvSpPr/>
          <p:nvPr/>
        </p:nvSpPr>
        <p:spPr>
          <a:xfrm>
            <a:off x="381000" y="1676400"/>
            <a:ext cx="8610600" cy="7294305"/>
          </a:xfrm>
          <a:prstGeom prst="rect">
            <a:avLst/>
          </a:prstGeom>
        </p:spPr>
        <p:txBody>
          <a:bodyPr wrap="square">
            <a:spAutoFit/>
          </a:bodyPr>
          <a:lstStyle/>
          <a:p>
            <a:pPr lvl="0"/>
            <a:r>
              <a:rPr lang="en-US" sz="3600" dirty="0" smtClean="0"/>
              <a:t>Here the </a:t>
            </a:r>
            <a:r>
              <a:rPr lang="en-US" sz="3600" dirty="0" smtClean="0"/>
              <a:t>patient received free </a:t>
            </a:r>
            <a:r>
              <a:rPr lang="en-US" sz="3600" dirty="0" smtClean="0"/>
              <a:t>board </a:t>
            </a:r>
            <a:r>
              <a:rPr lang="en-US" sz="3600" dirty="0" smtClean="0"/>
              <a:t>and Lodging </a:t>
            </a:r>
            <a:r>
              <a:rPr lang="en-US" sz="3600" dirty="0" smtClean="0"/>
              <a:t>as </a:t>
            </a:r>
            <a:r>
              <a:rPr lang="en-US" sz="3600" dirty="0" smtClean="0"/>
              <a:t>well treatment in</a:t>
            </a:r>
          </a:p>
          <a:p>
            <a:pPr lvl="0"/>
            <a:r>
              <a:rPr lang="en-US" sz="3600" dirty="0" smtClean="0"/>
              <a:t>separate </a:t>
            </a:r>
            <a:r>
              <a:rPr lang="en-US" sz="3600" dirty="0" smtClean="0"/>
              <a:t>wards </a:t>
            </a:r>
            <a:r>
              <a:rPr lang="en-US" sz="3600" dirty="0" smtClean="0"/>
              <a:t>for separate diseases.</a:t>
            </a:r>
            <a:r>
              <a:rPr lang="en-US" sz="3600" dirty="0" smtClean="0"/>
              <a:t> This hospital also had a separate department for the treatment of Insane</a:t>
            </a:r>
            <a:r>
              <a:rPr lang="en-US" sz="3600" dirty="0" smtClean="0"/>
              <a:t>. The </a:t>
            </a:r>
            <a:r>
              <a:rPr lang="en-US" sz="3600" dirty="0" smtClean="0"/>
              <a:t>Historian Neuberger says, “The insane were humanely and more efficiently treated in the Mental Hospital of Islam than in Western </a:t>
            </a:r>
            <a:r>
              <a:rPr lang="en-US" sz="3600" dirty="0" smtClean="0"/>
              <a:t>countries. </a:t>
            </a:r>
            <a:endParaRPr lang="en-US" sz="3600" dirty="0" smtClean="0"/>
          </a:p>
          <a:p>
            <a:pPr lvl="0"/>
            <a:endParaRPr lang="en-US" sz="3600" dirty="0" smtClean="0"/>
          </a:p>
          <a:p>
            <a:endParaRPr lang="en-US" sz="3600" dirty="0" smtClean="0"/>
          </a:p>
          <a:p>
            <a:pPr lvl="0"/>
            <a:endParaRPr lang="en-US" sz="3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41834" y="152400"/>
            <a:ext cx="8503216" cy="2590800"/>
            <a:chOff x="69927" y="419469"/>
            <a:chExt cx="8503216" cy="2244781"/>
          </a:xfrm>
          <a:scene3d>
            <a:camera prst="orthographicFront"/>
            <a:lightRig rig="flat" dir="t"/>
          </a:scene3d>
        </p:grpSpPr>
        <p:sp>
          <p:nvSpPr>
            <p:cNvPr id="3" name="Rounded Rectangle 2"/>
            <p:cNvSpPr/>
            <p:nvPr/>
          </p:nvSpPr>
          <p:spPr>
            <a:xfrm>
              <a:off x="85293" y="419469"/>
              <a:ext cx="8487850" cy="2077015"/>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4" name="Rounded Rectangle 4"/>
            <p:cNvSpPr/>
            <p:nvPr/>
          </p:nvSpPr>
          <p:spPr>
            <a:xfrm>
              <a:off x="69927" y="708903"/>
              <a:ext cx="8366182" cy="195534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lang="en-US" sz="4300" kern="1200" dirty="0" smtClean="0"/>
                <a:t>In deed the first European Mental Hospital, established by the Religious order of Valencia in Spain in 1410, </a:t>
              </a:r>
              <a:endParaRPr lang="en-US" sz="4300" kern="1200" dirty="0"/>
            </a:p>
          </p:txBody>
        </p:sp>
      </p:grpSp>
      <p:sp>
        <p:nvSpPr>
          <p:cNvPr id="5" name="Right Arrow 4"/>
          <p:cNvSpPr/>
          <p:nvPr/>
        </p:nvSpPr>
        <p:spPr>
          <a:xfrm rot="5405489">
            <a:off x="4332761" y="2906836"/>
            <a:ext cx="385370" cy="363477"/>
          </a:xfrm>
          <a:prstGeom prst="rightArrow">
            <a:avLst>
              <a:gd name="adj1" fmla="val 66700"/>
              <a:gd name="adj2" fmla="val 50000"/>
            </a:avLst>
          </a:prstGeom>
          <a:scene3d>
            <a:camera prst="orthographicFront"/>
            <a:lightRig rig="flat" dir="t"/>
          </a:scene3d>
          <a:sp3d z="-80000" prstMaterial="plastic">
            <a:bevelT w="50800" h="50800"/>
            <a:bevelB w="25400" h="25400" prst="angle"/>
          </a:sp3d>
        </p:spPr>
        <p:style>
          <a:lnRef idx="0">
            <a:schemeClr val="accent2">
              <a:shade val="90000"/>
              <a:hueOff val="0"/>
              <a:satOff val="0"/>
              <a:lumOff val="0"/>
              <a:alphaOff val="0"/>
            </a:schemeClr>
          </a:lnRef>
          <a:fillRef idx="3">
            <a:schemeClr val="accent2">
              <a:shade val="90000"/>
              <a:hueOff val="0"/>
              <a:satOff val="0"/>
              <a:lumOff val="0"/>
              <a:alphaOff val="0"/>
            </a:schemeClr>
          </a:fillRef>
          <a:effectRef idx="2">
            <a:schemeClr val="accent2">
              <a:shade val="90000"/>
              <a:hueOff val="0"/>
              <a:satOff val="0"/>
              <a:lumOff val="0"/>
              <a:alphaOff val="0"/>
            </a:schemeClr>
          </a:effectRef>
          <a:fontRef idx="minor">
            <a:schemeClr val="lt1"/>
          </a:fontRef>
        </p:style>
      </p:sp>
      <p:grpSp>
        <p:nvGrpSpPr>
          <p:cNvPr id="6" name="Group 5"/>
          <p:cNvGrpSpPr/>
          <p:nvPr/>
        </p:nvGrpSpPr>
        <p:grpSpPr>
          <a:xfrm>
            <a:off x="457200" y="3657600"/>
            <a:ext cx="8308063" cy="2077015"/>
            <a:chOff x="94440" y="3495825"/>
            <a:chExt cx="8308063" cy="2077015"/>
          </a:xfrm>
          <a:scene3d>
            <a:camera prst="orthographicFront"/>
            <a:lightRig rig="flat" dir="t"/>
          </a:scene3d>
        </p:grpSpPr>
        <p:sp>
          <p:nvSpPr>
            <p:cNvPr id="7" name="Rounded Rectangle 6"/>
            <p:cNvSpPr/>
            <p:nvPr/>
          </p:nvSpPr>
          <p:spPr>
            <a:xfrm>
              <a:off x="94440" y="3495825"/>
              <a:ext cx="8308063" cy="2077015"/>
            </a:xfrm>
            <a:prstGeom prst="roundRect">
              <a:avLst>
                <a:gd name="adj" fmla="val 10000"/>
              </a:avLst>
            </a:prstGeom>
            <a:sp3d extrusionH="12700" prstMaterial="plastic">
              <a:bevelT w="50800" h="50800"/>
            </a:sp3d>
          </p:spPr>
          <p:style>
            <a:lnRef idx="1">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2">
              <a:schemeClr val="accent2">
                <a:alpha val="90000"/>
                <a:tint val="55000"/>
                <a:hueOff val="0"/>
                <a:satOff val="0"/>
                <a:lumOff val="0"/>
                <a:alphaOff val="0"/>
              </a:schemeClr>
            </a:effectRef>
            <a:fontRef idx="minor">
              <a:schemeClr val="dk1">
                <a:hueOff val="0"/>
                <a:satOff val="0"/>
                <a:lumOff val="0"/>
                <a:alphaOff val="0"/>
              </a:schemeClr>
            </a:fontRef>
          </p:style>
        </p:sp>
        <p:sp>
          <p:nvSpPr>
            <p:cNvPr id="8" name="Rounded Rectangle 4"/>
            <p:cNvSpPr/>
            <p:nvPr/>
          </p:nvSpPr>
          <p:spPr>
            <a:xfrm>
              <a:off x="155274" y="3556659"/>
              <a:ext cx="8186395" cy="195534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kern="1200" dirty="0" smtClean="0"/>
                <a:t>Was modeled on a famous Muslim Hospital built a century before in Cairo.</a:t>
              </a:r>
              <a:endParaRPr lang="en-US" sz="4400" kern="1200" dirty="0"/>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85800" y="304800"/>
            <a:ext cx="7772400" cy="1652703"/>
            <a:chOff x="1008132" y="0"/>
            <a:chExt cx="6610812" cy="1652703"/>
          </a:xfrm>
          <a:scene3d>
            <a:camera prst="orthographicFront"/>
            <a:lightRig rig="threePt" dir="t">
              <a:rot lat="0" lon="0" rev="7500000"/>
            </a:lightRig>
          </a:scene3d>
        </p:grpSpPr>
        <p:sp>
          <p:nvSpPr>
            <p:cNvPr id="3" name="Rounded Rectangle 2"/>
            <p:cNvSpPr/>
            <p:nvPr/>
          </p:nvSpPr>
          <p:spPr>
            <a:xfrm>
              <a:off x="1008132" y="0"/>
              <a:ext cx="6610812" cy="1652703"/>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4" name="Rounded Rectangle 4"/>
            <p:cNvSpPr/>
            <p:nvPr/>
          </p:nvSpPr>
          <p:spPr>
            <a:xfrm>
              <a:off x="1056538" y="48406"/>
              <a:ext cx="6514000" cy="155589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r>
                <a:rPr lang="en-US" sz="4900" kern="1200" dirty="0" smtClean="0"/>
                <a:t>The biggest hospital built by Muslims was the </a:t>
              </a:r>
              <a:endParaRPr lang="en-US" sz="4900" kern="1200" dirty="0"/>
            </a:p>
          </p:txBody>
        </p:sp>
      </p:grpSp>
      <p:sp>
        <p:nvSpPr>
          <p:cNvPr id="5" name="Right Arrow 4"/>
          <p:cNvSpPr/>
          <p:nvPr/>
        </p:nvSpPr>
        <p:spPr>
          <a:xfrm rot="5389318">
            <a:off x="4266940" y="2134760"/>
            <a:ext cx="290644" cy="289223"/>
          </a:xfrm>
          <a:prstGeom prst="rightArrow">
            <a:avLst>
              <a:gd name="adj1" fmla="val 66700"/>
              <a:gd name="adj2" fmla="val 50000"/>
            </a:avLst>
          </a:pr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grpSp>
        <p:nvGrpSpPr>
          <p:cNvPr id="6" name="Group 5"/>
          <p:cNvGrpSpPr/>
          <p:nvPr/>
        </p:nvGrpSpPr>
        <p:grpSpPr>
          <a:xfrm>
            <a:off x="685800" y="2602648"/>
            <a:ext cx="7848600" cy="1652703"/>
            <a:chOff x="1008132" y="2232247"/>
            <a:chExt cx="6610812" cy="1652703"/>
          </a:xfrm>
          <a:scene3d>
            <a:camera prst="orthographicFront"/>
            <a:lightRig rig="threePt" dir="t">
              <a:rot lat="0" lon="0" rev="7500000"/>
            </a:lightRig>
          </a:scene3d>
        </p:grpSpPr>
        <p:sp>
          <p:nvSpPr>
            <p:cNvPr id="7" name="Rounded Rectangle 6"/>
            <p:cNvSpPr/>
            <p:nvPr/>
          </p:nvSpPr>
          <p:spPr>
            <a:xfrm>
              <a:off x="1008132" y="2232247"/>
              <a:ext cx="6610812" cy="1652703"/>
            </a:xfrm>
            <a:prstGeom prst="roundRect">
              <a:avLst>
                <a:gd name="adj" fmla="val 10000"/>
              </a:avLst>
            </a:prstGeom>
            <a:sp3d extrusionH="190500" prstMaterial="dkEdge">
              <a:bevelT w="120650" h="38100" prst="relaxedInset"/>
              <a:bevelB w="120650" h="57150" prst="relaxedInset"/>
              <a:contourClr>
                <a:schemeClr val="bg1"/>
              </a:contourClr>
            </a:sp3d>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2">
              <a:schemeClr val="accent4">
                <a:tint val="40000"/>
                <a:alpha val="90000"/>
                <a:hueOff val="0"/>
                <a:satOff val="0"/>
                <a:lumOff val="0"/>
                <a:alphaOff val="0"/>
              </a:schemeClr>
            </a:effectRef>
            <a:fontRef idx="minor">
              <a:schemeClr val="dk1">
                <a:hueOff val="0"/>
                <a:satOff val="0"/>
                <a:lumOff val="0"/>
                <a:alphaOff val="0"/>
              </a:schemeClr>
            </a:fontRef>
          </p:style>
        </p:sp>
        <p:sp>
          <p:nvSpPr>
            <p:cNvPr id="8" name="Rounded Rectangle 4"/>
            <p:cNvSpPr/>
            <p:nvPr/>
          </p:nvSpPr>
          <p:spPr>
            <a:xfrm>
              <a:off x="1056538" y="2280653"/>
              <a:ext cx="6514000" cy="155589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800" tIns="50800" rIns="50800" bIns="508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4000" b="1" kern="1200" dirty="0" smtClean="0"/>
                <a:t>Azad-al-</a:t>
              </a:r>
              <a:r>
                <a:rPr lang="en-US" sz="4000" b="1" kern="1200" dirty="0" err="1" smtClean="0"/>
                <a:t>Dowlah</a:t>
              </a:r>
              <a:r>
                <a:rPr lang="en-US" sz="4000" b="1" kern="1200" dirty="0" smtClean="0"/>
                <a:t> at Baghdad</a:t>
              </a:r>
              <a:r>
                <a:rPr lang="en-US" sz="3500" kern="1200" dirty="0" smtClean="0"/>
                <a:t> </a:t>
              </a:r>
            </a:p>
            <a:p>
              <a:pPr lvl="0" algn="ctr">
                <a:spcBef>
                  <a:spcPct val="0"/>
                </a:spcBef>
              </a:pPr>
              <a:endParaRPr lang="en-US" sz="3500" kern="1200" dirty="0"/>
            </a:p>
          </p:txBody>
        </p:sp>
      </p:grpSp>
      <p:sp>
        <p:nvSpPr>
          <p:cNvPr id="9" name="Right Arrow 8"/>
          <p:cNvSpPr/>
          <p:nvPr/>
        </p:nvSpPr>
        <p:spPr>
          <a:xfrm rot="5389313">
            <a:off x="4266779" y="4420920"/>
            <a:ext cx="290966" cy="289223"/>
          </a:xfrm>
          <a:prstGeom prst="rightArrow">
            <a:avLst>
              <a:gd name="adj1" fmla="val 66700"/>
              <a:gd name="adj2" fmla="val 50000"/>
            </a:avLst>
          </a:pr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sp>
      <p:grpSp>
        <p:nvGrpSpPr>
          <p:cNvPr id="10" name="Group 9"/>
          <p:cNvGrpSpPr/>
          <p:nvPr/>
        </p:nvGrpSpPr>
        <p:grpSpPr>
          <a:xfrm>
            <a:off x="609600" y="4800600"/>
            <a:ext cx="7924800" cy="1652703"/>
            <a:chOff x="1015073" y="4465137"/>
            <a:chExt cx="6610812" cy="1652703"/>
          </a:xfrm>
          <a:scene3d>
            <a:camera prst="orthographicFront"/>
            <a:lightRig rig="threePt" dir="t">
              <a:rot lat="0" lon="0" rev="7500000"/>
            </a:lightRig>
          </a:scene3d>
        </p:grpSpPr>
        <p:sp>
          <p:nvSpPr>
            <p:cNvPr id="11" name="Rounded Rectangle 10"/>
            <p:cNvSpPr/>
            <p:nvPr/>
          </p:nvSpPr>
          <p:spPr>
            <a:xfrm>
              <a:off x="1015073" y="4465137"/>
              <a:ext cx="6610812" cy="1652703"/>
            </a:xfrm>
            <a:prstGeom prst="roundRect">
              <a:avLst>
                <a:gd name="adj" fmla="val 10000"/>
              </a:avLst>
            </a:prstGeom>
            <a:sp3d extrusionH="190500" prstMaterial="dkEdge">
              <a:bevelT w="120650" h="38100" prst="relaxedInset"/>
              <a:bevelB w="120650" h="57150" prst="relaxedInset"/>
              <a:contourClr>
                <a:schemeClr val="bg1"/>
              </a:contourClr>
            </a:sp3d>
          </p:spPr>
          <p:style>
            <a:lnRef idx="1">
              <a:schemeClr val="accent4">
                <a:tint val="40000"/>
                <a:alpha val="90000"/>
                <a:hueOff val="-3945706"/>
                <a:satOff val="22157"/>
                <a:lumOff val="1408"/>
                <a:alphaOff val="0"/>
              </a:schemeClr>
            </a:lnRef>
            <a:fillRef idx="1">
              <a:schemeClr val="accent4">
                <a:tint val="40000"/>
                <a:alpha val="90000"/>
                <a:hueOff val="-3945706"/>
                <a:satOff val="22157"/>
                <a:lumOff val="1408"/>
                <a:alphaOff val="0"/>
              </a:schemeClr>
            </a:fillRef>
            <a:effectRef idx="2">
              <a:schemeClr val="accent4">
                <a:tint val="40000"/>
                <a:alpha val="90000"/>
                <a:hueOff val="-3945706"/>
                <a:satOff val="22157"/>
                <a:lumOff val="1408"/>
                <a:alphaOff val="0"/>
              </a:schemeClr>
            </a:effectRef>
            <a:fontRef idx="minor">
              <a:schemeClr val="dk1">
                <a:hueOff val="0"/>
                <a:satOff val="0"/>
                <a:lumOff val="0"/>
                <a:alphaOff val="0"/>
              </a:schemeClr>
            </a:fontRef>
          </p:style>
        </p:sp>
        <p:sp>
          <p:nvSpPr>
            <p:cNvPr id="12" name="Rounded Rectangle 4"/>
            <p:cNvSpPr/>
            <p:nvPr/>
          </p:nvSpPr>
          <p:spPr>
            <a:xfrm>
              <a:off x="1063479" y="4513543"/>
              <a:ext cx="6514000" cy="155589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smtClean="0"/>
                <a:t>And the description of it stands up well to comparison with many modern hospitals today.</a:t>
              </a:r>
              <a:endParaRPr lang="en-US" sz="3500" kern="1200" dirty="0"/>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71600" y="228600"/>
            <a:ext cx="6624714" cy="1507435"/>
            <a:chOff x="1008122" y="780"/>
            <a:chExt cx="6624714" cy="1507435"/>
          </a:xfrm>
          <a:scene3d>
            <a:camera prst="orthographicFront"/>
            <a:lightRig rig="threePt" dir="t">
              <a:rot lat="0" lon="0" rev="7500000"/>
            </a:lightRig>
          </a:scene3d>
        </p:grpSpPr>
        <p:sp>
          <p:nvSpPr>
            <p:cNvPr id="3" name="Rounded Rectangle 2"/>
            <p:cNvSpPr/>
            <p:nvPr/>
          </p:nvSpPr>
          <p:spPr>
            <a:xfrm>
              <a:off x="1008122" y="780"/>
              <a:ext cx="6624714" cy="1507435"/>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4" name="Rounded Rectangle 4"/>
            <p:cNvSpPr/>
            <p:nvPr/>
          </p:nvSpPr>
          <p:spPr>
            <a:xfrm>
              <a:off x="1052273" y="44931"/>
              <a:ext cx="6536412" cy="141913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Not only it had spacious buildings and the most up-to-date instruments but,</a:t>
              </a:r>
              <a:endParaRPr lang="en-US" sz="3300" kern="1200" dirty="0"/>
            </a:p>
          </p:txBody>
        </p:sp>
      </p:grpSp>
      <p:sp>
        <p:nvSpPr>
          <p:cNvPr id="5" name="Right Arrow 4"/>
          <p:cNvSpPr/>
          <p:nvPr/>
        </p:nvSpPr>
        <p:spPr>
          <a:xfrm rot="5400000">
            <a:off x="4267200" y="1905000"/>
            <a:ext cx="330540" cy="330540"/>
          </a:xfrm>
          <a:prstGeom prst="rightArrow">
            <a:avLst>
              <a:gd name="adj1" fmla="val 66700"/>
              <a:gd name="adj2" fmla="val 50000"/>
            </a:avLst>
          </a:pr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grpSp>
        <p:nvGrpSpPr>
          <p:cNvPr id="6" name="Group 5"/>
          <p:cNvGrpSpPr/>
          <p:nvPr/>
        </p:nvGrpSpPr>
        <p:grpSpPr>
          <a:xfrm>
            <a:off x="609600" y="2286000"/>
            <a:ext cx="8077200" cy="1400717"/>
            <a:chOff x="275439" y="2169296"/>
            <a:chExt cx="8077200" cy="1400717"/>
          </a:xfrm>
          <a:scene3d>
            <a:camera prst="orthographicFront"/>
            <a:lightRig rig="threePt" dir="t">
              <a:rot lat="0" lon="0" rev="7500000"/>
            </a:lightRig>
          </a:scene3d>
        </p:grpSpPr>
        <p:sp>
          <p:nvSpPr>
            <p:cNvPr id="7" name="Rounded Rectangle 6"/>
            <p:cNvSpPr/>
            <p:nvPr/>
          </p:nvSpPr>
          <p:spPr>
            <a:xfrm>
              <a:off x="504039" y="2169296"/>
              <a:ext cx="7848600" cy="1400717"/>
            </a:xfrm>
            <a:prstGeom prst="roundRect">
              <a:avLst>
                <a:gd name="adj" fmla="val 10000"/>
              </a:avLst>
            </a:prstGeom>
            <a:sp3d extrusionH="190500" prstMaterial="dkEdge">
              <a:bevelT w="120650" h="38100" prst="relaxedInset"/>
              <a:bevelB w="120650" h="57150" prst="relaxedInset"/>
              <a:contourClr>
                <a:schemeClr val="bg1"/>
              </a:contourClr>
            </a:sp3d>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2">
              <a:schemeClr val="accent3">
                <a:tint val="40000"/>
                <a:alpha val="90000"/>
                <a:hueOff val="0"/>
                <a:satOff val="0"/>
                <a:lumOff val="0"/>
                <a:alphaOff val="0"/>
              </a:schemeClr>
            </a:effectRef>
            <a:fontRef idx="minor">
              <a:schemeClr val="dk1">
                <a:hueOff val="0"/>
                <a:satOff val="0"/>
                <a:lumOff val="0"/>
                <a:alphaOff val="0"/>
              </a:schemeClr>
            </a:fontRef>
          </p:style>
        </p:sp>
        <p:sp>
          <p:nvSpPr>
            <p:cNvPr id="8" name="Rounded Rectangle 4"/>
            <p:cNvSpPr/>
            <p:nvPr/>
          </p:nvSpPr>
          <p:spPr>
            <a:xfrm>
              <a:off x="275439" y="2210322"/>
              <a:ext cx="8001000" cy="131866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640" tIns="40640" rIns="40640" bIns="406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3200" kern="1200" dirty="0" smtClean="0"/>
                <a:t>it had also distinguished staff has ever been found at any Medical Centre.  </a:t>
              </a:r>
            </a:p>
            <a:p>
              <a:pPr lvl="0" algn="ctr">
                <a:spcBef>
                  <a:spcPct val="0"/>
                </a:spcBef>
              </a:pPr>
              <a:endParaRPr lang="en-US" sz="3500" kern="1200" dirty="0"/>
            </a:p>
          </p:txBody>
        </p:sp>
      </p:grpSp>
      <p:sp>
        <p:nvSpPr>
          <p:cNvPr id="9" name="Right Arrow 8"/>
          <p:cNvSpPr/>
          <p:nvPr/>
        </p:nvSpPr>
        <p:spPr>
          <a:xfrm rot="5400000">
            <a:off x="4343400" y="3886200"/>
            <a:ext cx="330540" cy="330540"/>
          </a:xfrm>
          <a:prstGeom prst="rightArrow">
            <a:avLst>
              <a:gd name="adj1" fmla="val 66700"/>
              <a:gd name="adj2" fmla="val 50000"/>
            </a:avLst>
          </a:pr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3">
              <a:hueOff val="11250264"/>
              <a:satOff val="-16880"/>
              <a:lumOff val="-2745"/>
              <a:alphaOff val="0"/>
            </a:schemeClr>
          </a:fillRef>
          <a:effectRef idx="2">
            <a:schemeClr val="accent3">
              <a:hueOff val="11250264"/>
              <a:satOff val="-16880"/>
              <a:lumOff val="-2745"/>
              <a:alphaOff val="0"/>
            </a:schemeClr>
          </a:effectRef>
          <a:fontRef idx="minor">
            <a:schemeClr val="lt1"/>
          </a:fontRef>
        </p:style>
      </p:sp>
      <p:grpSp>
        <p:nvGrpSpPr>
          <p:cNvPr id="10" name="Group 9"/>
          <p:cNvGrpSpPr/>
          <p:nvPr/>
        </p:nvGrpSpPr>
        <p:grpSpPr>
          <a:xfrm>
            <a:off x="457200" y="4419600"/>
            <a:ext cx="8352893" cy="2209800"/>
            <a:chOff x="144033" y="4231876"/>
            <a:chExt cx="8352893" cy="1888803"/>
          </a:xfrm>
          <a:scene3d>
            <a:camera prst="orthographicFront"/>
            <a:lightRig rig="threePt" dir="t">
              <a:rot lat="0" lon="0" rev="7500000"/>
            </a:lightRig>
          </a:scene3d>
        </p:grpSpPr>
        <p:sp>
          <p:nvSpPr>
            <p:cNvPr id="11" name="Rounded Rectangle 10"/>
            <p:cNvSpPr/>
            <p:nvPr/>
          </p:nvSpPr>
          <p:spPr>
            <a:xfrm>
              <a:off x="144033" y="4231876"/>
              <a:ext cx="8352893" cy="1888803"/>
            </a:xfrm>
            <a:prstGeom prst="roundRect">
              <a:avLst>
                <a:gd name="adj" fmla="val 10000"/>
              </a:avLst>
            </a:prstGeom>
            <a:sp3d extrusionH="190500" prstMaterial="dkEdge">
              <a:bevelT w="120650" h="38100" prst="relaxedInset"/>
              <a:bevelB w="120650" h="57150" prst="relaxedInset"/>
              <a:contourClr>
                <a:schemeClr val="bg1"/>
              </a:contourClr>
            </a:sp3d>
          </p:spPr>
          <p:style>
            <a:lnRef idx="1">
              <a:schemeClr val="accent3">
                <a:tint val="40000"/>
                <a:alpha val="90000"/>
                <a:hueOff val="10716850"/>
                <a:satOff val="-13793"/>
                <a:lumOff val="-1075"/>
                <a:alphaOff val="0"/>
              </a:schemeClr>
            </a:lnRef>
            <a:fillRef idx="1">
              <a:schemeClr val="accent3">
                <a:tint val="40000"/>
                <a:alpha val="90000"/>
                <a:hueOff val="10716850"/>
                <a:satOff val="-13793"/>
                <a:lumOff val="-1075"/>
                <a:alphaOff val="0"/>
              </a:schemeClr>
            </a:fillRef>
            <a:effectRef idx="2">
              <a:schemeClr val="accent3">
                <a:tint val="40000"/>
                <a:alpha val="90000"/>
                <a:hueOff val="10716850"/>
                <a:satOff val="-13793"/>
                <a:lumOff val="-1075"/>
                <a:alphaOff val="0"/>
              </a:schemeClr>
            </a:effectRef>
            <a:fontRef idx="minor">
              <a:schemeClr val="dk1">
                <a:hueOff val="0"/>
                <a:satOff val="0"/>
                <a:lumOff val="0"/>
                <a:alphaOff val="0"/>
              </a:schemeClr>
            </a:fontRef>
          </p:style>
        </p:sp>
        <p:sp>
          <p:nvSpPr>
            <p:cNvPr id="12" name="Rounded Rectangle 4"/>
            <p:cNvSpPr/>
            <p:nvPr/>
          </p:nvSpPr>
          <p:spPr>
            <a:xfrm>
              <a:off x="199354" y="4287197"/>
              <a:ext cx="8242251" cy="177816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Indeed it was more than a hospital, it was also a University where great Scholars like Nasr </a:t>
              </a:r>
              <a:r>
                <a:rPr lang="en-US" sz="2800" b="1" kern="1200" dirty="0" err="1" smtClean="0"/>
                <a:t>Ibn</a:t>
              </a:r>
              <a:r>
                <a:rPr lang="en-US" sz="2800" b="1" kern="1200" dirty="0" smtClean="0"/>
                <a:t> Al </a:t>
              </a:r>
              <a:r>
                <a:rPr lang="en-US" sz="2800" b="1" kern="1200" dirty="0" err="1" smtClean="0"/>
                <a:t>Dukali</a:t>
              </a:r>
              <a:r>
                <a:rPr lang="en-US" sz="2800" b="1" kern="1200" dirty="0" smtClean="0"/>
                <a:t>, </a:t>
              </a:r>
              <a:r>
                <a:rPr lang="en-US" sz="2800" b="1" kern="1200" dirty="0" err="1" smtClean="0"/>
                <a:t>Abul</a:t>
              </a:r>
              <a:r>
                <a:rPr lang="en-US" sz="2800" b="1" kern="1200" dirty="0" smtClean="0"/>
                <a:t> </a:t>
              </a:r>
              <a:r>
                <a:rPr lang="en-US" sz="2800" b="1" kern="1200" dirty="0" err="1" smtClean="0"/>
                <a:t>Khair</a:t>
              </a:r>
              <a:r>
                <a:rPr lang="en-US" sz="2800" b="1" kern="1200" dirty="0" smtClean="0"/>
                <a:t> and Abu </a:t>
              </a:r>
              <a:r>
                <a:rPr lang="en-US" sz="2800" b="1" kern="1200" dirty="0" err="1" smtClean="0"/>
                <a:t>Yaqoob</a:t>
              </a:r>
              <a:r>
                <a:rPr lang="en-US" sz="2800" b="1" kern="1200" dirty="0" smtClean="0"/>
                <a:t> treated the patient and lectured the students.</a:t>
              </a:r>
              <a:endParaRPr lang="en-US" sz="2800" b="1" kern="1200" dirty="0"/>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05000" y="0"/>
            <a:ext cx="5206164" cy="1828800"/>
            <a:chOff x="1717397" y="-227696"/>
            <a:chExt cx="5206164" cy="1530141"/>
          </a:xfrm>
          <a:scene3d>
            <a:camera prst="orthographicFront"/>
            <a:lightRig rig="threePt" dir="t">
              <a:rot lat="0" lon="0" rev="7500000"/>
            </a:lightRig>
          </a:scene3d>
        </p:grpSpPr>
        <p:sp>
          <p:nvSpPr>
            <p:cNvPr id="3" name="Rounded Rectangle 2"/>
            <p:cNvSpPr/>
            <p:nvPr/>
          </p:nvSpPr>
          <p:spPr>
            <a:xfrm>
              <a:off x="1717397" y="904"/>
              <a:ext cx="5206164" cy="1301541"/>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6">
                <a:shade val="80000"/>
                <a:hueOff val="0"/>
                <a:satOff val="0"/>
                <a:lumOff val="0"/>
                <a:alphaOff val="0"/>
              </a:schemeClr>
            </a:fillRef>
            <a:effectRef idx="2">
              <a:schemeClr val="accent6">
                <a:shade val="80000"/>
                <a:hueOff val="0"/>
                <a:satOff val="0"/>
                <a:lumOff val="0"/>
                <a:alphaOff val="0"/>
              </a:schemeClr>
            </a:effectRef>
            <a:fontRef idx="minor">
              <a:schemeClr val="lt1"/>
            </a:fontRef>
          </p:style>
        </p:sp>
        <p:sp>
          <p:nvSpPr>
            <p:cNvPr id="4" name="Rounded Rectangle 4"/>
            <p:cNvSpPr/>
            <p:nvPr/>
          </p:nvSpPr>
          <p:spPr>
            <a:xfrm>
              <a:off x="1755518" y="-227696"/>
              <a:ext cx="5129922" cy="149202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t>All other Muslim Hospitals; says </a:t>
              </a:r>
              <a:r>
                <a:rPr lang="en-US" sz="3600" kern="1200" dirty="0" smtClean="0"/>
                <a:t>a European Writers</a:t>
              </a:r>
              <a:r>
                <a:rPr lang="en-US" sz="3600" kern="1200" dirty="0" smtClean="0"/>
                <a:t>,</a:t>
              </a:r>
              <a:endParaRPr lang="en-US" sz="3600" kern="1200" dirty="0"/>
            </a:p>
          </p:txBody>
        </p:sp>
      </p:grpSp>
      <p:sp>
        <p:nvSpPr>
          <p:cNvPr id="5" name="Right Arrow 4"/>
          <p:cNvSpPr/>
          <p:nvPr/>
        </p:nvSpPr>
        <p:spPr>
          <a:xfrm rot="5400000">
            <a:off x="4343400" y="1676400"/>
            <a:ext cx="227769" cy="227769"/>
          </a:xfrm>
          <a:prstGeom prst="rightArrow">
            <a:avLst>
              <a:gd name="adj1" fmla="val 66700"/>
              <a:gd name="adj2" fmla="val 50000"/>
            </a:avLst>
          </a:pr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accent6">
              <a:shade val="90000"/>
              <a:hueOff val="0"/>
              <a:satOff val="0"/>
              <a:lumOff val="0"/>
              <a:alphaOff val="0"/>
            </a:schemeClr>
          </a:lnRef>
          <a:fillRef idx="1">
            <a:schemeClr val="accent6">
              <a:shade val="90000"/>
              <a:hueOff val="0"/>
              <a:satOff val="0"/>
              <a:lumOff val="0"/>
              <a:alphaOff val="0"/>
            </a:schemeClr>
          </a:fillRef>
          <a:effectRef idx="2">
            <a:schemeClr val="accent6">
              <a:shade val="90000"/>
              <a:hueOff val="0"/>
              <a:satOff val="0"/>
              <a:lumOff val="0"/>
              <a:alphaOff val="0"/>
            </a:schemeClr>
          </a:effectRef>
          <a:fontRef idx="minor">
            <a:schemeClr val="lt1"/>
          </a:fontRef>
        </p:style>
      </p:sp>
      <p:grpSp>
        <p:nvGrpSpPr>
          <p:cNvPr id="6" name="Group 5"/>
          <p:cNvGrpSpPr/>
          <p:nvPr/>
        </p:nvGrpSpPr>
        <p:grpSpPr>
          <a:xfrm>
            <a:off x="533400" y="2133600"/>
            <a:ext cx="8001000" cy="1678011"/>
            <a:chOff x="802258" y="1757985"/>
            <a:chExt cx="7036443" cy="1678011"/>
          </a:xfrm>
          <a:scene3d>
            <a:camera prst="orthographicFront"/>
            <a:lightRig rig="threePt" dir="t">
              <a:rot lat="0" lon="0" rev="7500000"/>
            </a:lightRig>
          </a:scene3d>
        </p:grpSpPr>
        <p:sp>
          <p:nvSpPr>
            <p:cNvPr id="7" name="Rounded Rectangle 6"/>
            <p:cNvSpPr/>
            <p:nvPr/>
          </p:nvSpPr>
          <p:spPr>
            <a:xfrm>
              <a:off x="802258" y="1757985"/>
              <a:ext cx="7036443" cy="1678011"/>
            </a:xfrm>
            <a:prstGeom prst="roundRect">
              <a:avLst>
                <a:gd name="adj" fmla="val 10000"/>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8" name="Rounded Rectangle 4"/>
            <p:cNvSpPr/>
            <p:nvPr/>
          </p:nvSpPr>
          <p:spPr>
            <a:xfrm>
              <a:off x="851405" y="1807132"/>
              <a:ext cx="6938149" cy="157971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800" tIns="50800" rIns="50800" bIns="508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4000" b="1" kern="1200" dirty="0" smtClean="0"/>
                <a:t>Were overshadowed by the Hospital founded in Baghdad, </a:t>
              </a:r>
              <a:endParaRPr lang="en-US" sz="3500" kern="1200" dirty="0" smtClean="0"/>
            </a:p>
            <a:p>
              <a:pPr lvl="0" algn="ctr">
                <a:spcBef>
                  <a:spcPct val="0"/>
                </a:spcBef>
              </a:pPr>
              <a:endParaRPr lang="en-US" sz="3500" kern="1200" dirty="0"/>
            </a:p>
          </p:txBody>
        </p:sp>
      </p:grpSp>
      <p:sp>
        <p:nvSpPr>
          <p:cNvPr id="9" name="Right Arrow 8"/>
          <p:cNvSpPr/>
          <p:nvPr/>
        </p:nvSpPr>
        <p:spPr>
          <a:xfrm rot="5400000">
            <a:off x="4343400" y="3962400"/>
            <a:ext cx="227769" cy="227769"/>
          </a:xfrm>
          <a:prstGeom prst="rightArrow">
            <a:avLst>
              <a:gd name="adj1" fmla="val 66700"/>
              <a:gd name="adj2" fmla="val 50000"/>
            </a:avLst>
          </a:pr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accent6">
              <a:shade val="90000"/>
              <a:hueOff val="-381735"/>
              <a:satOff val="7617"/>
              <a:lumOff val="20678"/>
              <a:alphaOff val="0"/>
            </a:schemeClr>
          </a:lnRef>
          <a:fillRef idx="1">
            <a:schemeClr val="accent6">
              <a:shade val="90000"/>
              <a:hueOff val="-381735"/>
              <a:satOff val="7617"/>
              <a:lumOff val="20678"/>
              <a:alphaOff val="0"/>
            </a:schemeClr>
          </a:fillRef>
          <a:effectRef idx="2">
            <a:schemeClr val="accent6">
              <a:shade val="90000"/>
              <a:hueOff val="-381735"/>
              <a:satOff val="7617"/>
              <a:lumOff val="20678"/>
              <a:alphaOff val="0"/>
            </a:schemeClr>
          </a:effectRef>
          <a:fontRef idx="minor">
            <a:schemeClr val="lt1"/>
          </a:fontRef>
        </p:style>
      </p:sp>
      <p:grpSp>
        <p:nvGrpSpPr>
          <p:cNvPr id="10" name="Group 9"/>
          <p:cNvGrpSpPr/>
          <p:nvPr/>
        </p:nvGrpSpPr>
        <p:grpSpPr>
          <a:xfrm>
            <a:off x="457200" y="4267200"/>
            <a:ext cx="8110214" cy="2228238"/>
            <a:chOff x="265372" y="3891536"/>
            <a:chExt cx="8110214" cy="2228238"/>
          </a:xfrm>
          <a:scene3d>
            <a:camera prst="orthographicFront"/>
            <a:lightRig rig="threePt" dir="t">
              <a:rot lat="0" lon="0" rev="7500000"/>
            </a:lightRig>
          </a:scene3d>
        </p:grpSpPr>
        <p:sp>
          <p:nvSpPr>
            <p:cNvPr id="11" name="Rounded Rectangle 10"/>
            <p:cNvSpPr/>
            <p:nvPr/>
          </p:nvSpPr>
          <p:spPr>
            <a:xfrm>
              <a:off x="265372" y="3891536"/>
              <a:ext cx="8110214" cy="2228238"/>
            </a:xfrm>
            <a:prstGeom prst="roundRect">
              <a:avLst>
                <a:gd name="adj" fmla="val 10000"/>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2" name="Rounded Rectangle 4"/>
            <p:cNvSpPr/>
            <p:nvPr/>
          </p:nvSpPr>
          <p:spPr>
            <a:xfrm>
              <a:off x="330635" y="3956799"/>
              <a:ext cx="7979688" cy="209771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dirty="0" smtClean="0"/>
                <a:t>Complete with equipment, numerous trust funds and a pharmacy stocked with Medicine brought from the ends of the world. </a:t>
              </a:r>
              <a:endParaRPr lang="en-US" sz="3600" b="1" kern="1200" dirty="0"/>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pic>
        <p:nvPicPr>
          <p:cNvPr id="1026" name="Picture 2" descr="http://image.slidesharecdn.com/islamscontributiontoworldcivilization-091124011554-phpapp02/95/slide-66-728.jpg?1259047128"/>
          <p:cNvPicPr>
            <a:picLocks noChangeAspect="1" noChangeArrowheads="1"/>
          </p:cNvPicPr>
          <p:nvPr/>
        </p:nvPicPr>
        <p:blipFill>
          <a:blip r:embed="rId2" cstate="print"/>
          <a:srcRect/>
          <a:stretch>
            <a:fillRect/>
          </a:stretch>
        </p:blipFill>
        <p:spPr bwMode="auto">
          <a:xfrm>
            <a:off x="381000" y="1143000"/>
            <a:ext cx="8382000" cy="5715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smtClean="0"/>
              <a:t>What Factors </a:t>
            </a:r>
            <a:r>
              <a:rPr lang="en-US" dirty="0"/>
              <a:t>m</a:t>
            </a:r>
            <a:r>
              <a:rPr lang="en-US" dirty="0" smtClean="0"/>
              <a:t>otivated the</a:t>
            </a:r>
            <a:br>
              <a:rPr lang="en-US" dirty="0" smtClean="0"/>
            </a:br>
            <a:r>
              <a:rPr lang="en-US" dirty="0"/>
              <a:t/>
            </a:r>
            <a:br>
              <a:rPr lang="en-US" dirty="0"/>
            </a:br>
            <a:r>
              <a:rPr lang="en-US" dirty="0" smtClean="0"/>
              <a:t>Muslims Civilization?</a:t>
            </a:r>
            <a:br>
              <a:rPr lang="en-US" dirty="0" smtClean="0"/>
            </a:br>
            <a:r>
              <a:rPr lang="en-US" dirty="0" smtClean="0"/>
              <a:t> </a:t>
            </a:r>
            <a:br>
              <a:rPr lang="en-US" dirty="0" smtClean="0"/>
            </a:b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image.slidesharecdn.com/islamscontributiontoworldcivilization-091124011554-phpapp02/95/slide-67-728.jpg?1259047128"/>
          <p:cNvPicPr>
            <a:picLocks noChangeAspect="1" noChangeArrowheads="1"/>
          </p:cNvPicPr>
          <p:nvPr/>
        </p:nvPicPr>
        <p:blipFill>
          <a:blip r:embed="rId2" cstate="print"/>
          <a:srcRect/>
          <a:stretch>
            <a:fillRect/>
          </a:stretch>
        </p:blipFill>
        <p:spPr bwMode="auto">
          <a:xfrm>
            <a:off x="304800" y="304800"/>
            <a:ext cx="8610600" cy="64008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image.slidesharecdn.com/islamscontributiontoworldcivilization-091124011554-phpapp02/95/slide-68-728.jpg?1259047128"/>
          <p:cNvPicPr>
            <a:picLocks noChangeAspect="1" noChangeArrowheads="1"/>
          </p:cNvPicPr>
          <p:nvPr/>
        </p:nvPicPr>
        <p:blipFill>
          <a:blip r:embed="rId2" cstate="print"/>
          <a:srcRect/>
          <a:stretch>
            <a:fillRect/>
          </a:stretch>
        </p:blipFill>
        <p:spPr bwMode="auto">
          <a:xfrm>
            <a:off x="457200" y="304800"/>
            <a:ext cx="8382000" cy="61722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pic>
        <p:nvPicPr>
          <p:cNvPr id="46082" name="Picture 2" descr="http://image.slidesharecdn.com/islamscontributiontoworldcivilization-091124011554-phpapp02/95/slide-79-728.jpg?1259047128"/>
          <p:cNvPicPr>
            <a:picLocks noChangeAspect="1" noChangeArrowheads="1"/>
          </p:cNvPicPr>
          <p:nvPr/>
        </p:nvPicPr>
        <p:blipFill>
          <a:blip r:embed="rId2" cstate="print"/>
          <a:srcRect/>
          <a:stretch>
            <a:fillRect/>
          </a:stretch>
        </p:blipFill>
        <p:spPr bwMode="auto">
          <a:xfrm>
            <a:off x="228600" y="1143000"/>
            <a:ext cx="8382000" cy="5505451"/>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image.slidesharecdn.com/islamscontributiontoworldcivilization-091124011554-phpapp02/95/slide-80-728.jpg?1259047128"/>
          <p:cNvPicPr>
            <a:picLocks noChangeAspect="1" noChangeArrowheads="1"/>
          </p:cNvPicPr>
          <p:nvPr/>
        </p:nvPicPr>
        <p:blipFill>
          <a:blip r:embed="rId2" cstate="print"/>
          <a:srcRect/>
          <a:stretch>
            <a:fillRect/>
          </a:stretch>
        </p:blipFill>
        <p:spPr bwMode="auto">
          <a:xfrm>
            <a:off x="381000" y="228600"/>
            <a:ext cx="8534400" cy="63246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image.slidesharecdn.com/islamscontributiontoworldcivilization-091124011554-phpapp02/95/slide-81-728.jpg?1259047128"/>
          <p:cNvPicPr>
            <a:picLocks noChangeAspect="1" noChangeArrowheads="1"/>
          </p:cNvPicPr>
          <p:nvPr/>
        </p:nvPicPr>
        <p:blipFill>
          <a:blip r:embed="rId2" cstate="print"/>
          <a:srcRect/>
          <a:stretch>
            <a:fillRect/>
          </a:stretch>
        </p:blipFill>
        <p:spPr bwMode="auto">
          <a:xfrm>
            <a:off x="228600" y="228600"/>
            <a:ext cx="8686800" cy="66294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image.slidesharecdn.com/islamscontributiontoworldcivilization-091124011554-phpapp02/95/slide-83-728.jpg?1259047128"/>
          <p:cNvPicPr>
            <a:picLocks noChangeAspect="1" noChangeArrowheads="1"/>
          </p:cNvPicPr>
          <p:nvPr/>
        </p:nvPicPr>
        <p:blipFill>
          <a:blip r:embed="rId2" cstate="print"/>
          <a:srcRect/>
          <a:stretch>
            <a:fillRect/>
          </a:stretch>
        </p:blipFill>
        <p:spPr bwMode="auto">
          <a:xfrm>
            <a:off x="304800" y="228600"/>
            <a:ext cx="8610600" cy="64008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image.slidesharecdn.com/islamscontributiontoworldcivilization-091124011554-phpapp02/95/slide-88-728.jpg?1259047128"/>
          <p:cNvPicPr>
            <a:picLocks noChangeAspect="1" noChangeArrowheads="1"/>
          </p:cNvPicPr>
          <p:nvPr/>
        </p:nvPicPr>
        <p:blipFill>
          <a:blip r:embed="rId2" cstate="print"/>
          <a:srcRect/>
          <a:stretch>
            <a:fillRect/>
          </a:stretch>
        </p:blipFill>
        <p:spPr bwMode="auto">
          <a:xfrm>
            <a:off x="0" y="0"/>
            <a:ext cx="8915400" cy="68580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image.slidesharecdn.com/islamscontributiontoworldcivilization-091124011554-phpapp02/95/slide-97-728.jpg?1259047128"/>
          <p:cNvPicPr>
            <a:picLocks noChangeAspect="1" noChangeArrowheads="1"/>
          </p:cNvPicPr>
          <p:nvPr/>
        </p:nvPicPr>
        <p:blipFill>
          <a:blip r:embed="rId2" cstate="print"/>
          <a:srcRect/>
          <a:stretch>
            <a:fillRect/>
          </a:stretch>
        </p:blipFill>
        <p:spPr bwMode="auto">
          <a:xfrm>
            <a:off x="152400" y="0"/>
            <a:ext cx="8763000" cy="64770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image.slidesharecdn.com/islamscontributiontoworldcivilization-091124011554-phpapp02/95/slide-98-728.jpg?1259047128"/>
          <p:cNvPicPr>
            <a:picLocks noChangeAspect="1" noChangeArrowheads="1"/>
          </p:cNvPicPr>
          <p:nvPr/>
        </p:nvPicPr>
        <p:blipFill>
          <a:blip r:embed="rId2" cstate="print"/>
          <a:srcRect/>
          <a:stretch>
            <a:fillRect/>
          </a:stretch>
        </p:blipFill>
        <p:spPr bwMode="auto">
          <a:xfrm>
            <a:off x="381000" y="0"/>
            <a:ext cx="8610600" cy="68580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image.slidesharecdn.com/islamscontributiontoworldcivilization-091124011554-phpapp02/95/slide-101-728.jpg?1259047128"/>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image.slidesharecdn.com/islamscontributiontoworldcivilization-091124011554-phpapp02/95/slide-15-728.jpg?1259047128"/>
          <p:cNvPicPr>
            <a:picLocks noChangeAspect="1" noChangeArrowheads="1"/>
          </p:cNvPicPr>
          <p:nvPr/>
        </p:nvPicPr>
        <p:blipFill>
          <a:blip r:embed="rId2" cstate="print"/>
          <a:srcRect/>
          <a:stretch>
            <a:fillRect/>
          </a:stretch>
        </p:blipFill>
        <p:spPr bwMode="auto">
          <a:xfrm>
            <a:off x="457200" y="228600"/>
            <a:ext cx="8534400" cy="63246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image.slidesharecdn.com/contributions-of-islam-to-civilization-1224501135656178-8/95/slide-4-728.jpg?1224493938"/>
          <p:cNvPicPr>
            <a:picLocks noChangeAspect="1" noChangeArrowheads="1"/>
          </p:cNvPicPr>
          <p:nvPr/>
        </p:nvPicPr>
        <p:blipFill>
          <a:blip r:embed="rId2" cstate="print"/>
          <a:srcRect/>
          <a:stretch>
            <a:fillRect/>
          </a:stretch>
        </p:blipFill>
        <p:spPr bwMode="auto">
          <a:xfrm>
            <a:off x="304800" y="228600"/>
            <a:ext cx="8458200" cy="64008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Thanks for your kind Attention.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2530" name="Picture 2" descr="http://image.slidesharecdn.com/islamscontributiontoworldcivilization-091124011554-phpapp02/95/slide-15-728.jpg?1259047128"/>
          <p:cNvPicPr>
            <a:picLocks noChangeAspect="1" noChangeArrowheads="1"/>
          </p:cNvPicPr>
          <p:nvPr/>
        </p:nvPicPr>
        <p:blipFill>
          <a:blip r:embed="rId2" cstate="print"/>
          <a:srcRect/>
          <a:stretch>
            <a:fillRect/>
          </a:stretch>
        </p:blipFill>
        <p:spPr bwMode="auto">
          <a:xfrm>
            <a:off x="0" y="0"/>
            <a:ext cx="6934200" cy="5200650"/>
          </a:xfrm>
          <a:prstGeom prst="rect">
            <a:avLst/>
          </a:prstGeom>
          <a:noFill/>
        </p:spPr>
      </p:pic>
      <p:pic>
        <p:nvPicPr>
          <p:cNvPr id="22531" name="Picture 3" descr="http://image.slidesharecdn.com/islamscontributiontoworldcivilization-091124011554-phpapp02/95/slide-16-728.jpg?1259047128"/>
          <p:cNvPicPr>
            <a:picLocks noChangeAspect="1" noChangeArrowheads="1"/>
          </p:cNvPicPr>
          <p:nvPr/>
        </p:nvPicPr>
        <p:blipFill>
          <a:blip r:embed="rId3" cstate="print"/>
          <a:srcRect/>
          <a:stretch>
            <a:fillRect/>
          </a:stretch>
        </p:blipFill>
        <p:spPr bwMode="auto">
          <a:xfrm>
            <a:off x="0" y="228600"/>
            <a:ext cx="8763000"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image.slidesharecdn.com/islamscontributiontoworldcivilization-091124011554-phpapp02/95/slide-17-728.jpg?1259047128"/>
          <p:cNvPicPr>
            <a:picLocks noChangeAspect="1" noChangeArrowheads="1"/>
          </p:cNvPicPr>
          <p:nvPr/>
        </p:nvPicPr>
        <p:blipFill>
          <a:blip r:embed="rId2" cstate="print"/>
          <a:srcRect/>
          <a:stretch>
            <a:fillRect/>
          </a:stretch>
        </p:blipFill>
        <p:spPr bwMode="auto">
          <a:xfrm>
            <a:off x="381000" y="228600"/>
            <a:ext cx="8534400" cy="6477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image.slidesharecdn.com/islamscontributiontoworldcivilization-091124011554-phpapp02/95/slide-18-728.jpg?1259047128"/>
          <p:cNvPicPr>
            <a:picLocks noChangeAspect="1" noChangeArrowheads="1"/>
          </p:cNvPicPr>
          <p:nvPr/>
        </p:nvPicPr>
        <p:blipFill>
          <a:blip r:embed="rId2" cstate="print"/>
          <a:srcRect/>
          <a:stretch>
            <a:fillRect/>
          </a:stretch>
        </p:blipFill>
        <p:spPr bwMode="auto">
          <a:xfrm>
            <a:off x="304800" y="228600"/>
            <a:ext cx="8382000" cy="6477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image.slidesharecdn.com/islamscontributiontoworldcivilization-091124011554-phpapp02/95/slide-19-728.jpg?1259047128"/>
          <p:cNvPicPr>
            <a:picLocks noChangeAspect="1" noChangeArrowheads="1"/>
          </p:cNvPicPr>
          <p:nvPr/>
        </p:nvPicPr>
        <p:blipFill>
          <a:blip r:embed="rId2" cstate="print"/>
          <a:srcRect/>
          <a:stretch>
            <a:fillRect/>
          </a:stretch>
        </p:blipFill>
        <p:spPr bwMode="auto">
          <a:xfrm>
            <a:off x="304800" y="228600"/>
            <a:ext cx="8458200" cy="63246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image.slidesharecdn.com/islamscontributiontoworldcivilization-091124011554-phpapp02/95/slide-20-728.jpg?1259047128"/>
          <p:cNvPicPr>
            <a:picLocks noChangeAspect="1" noChangeArrowheads="1"/>
          </p:cNvPicPr>
          <p:nvPr/>
        </p:nvPicPr>
        <p:blipFill>
          <a:blip r:embed="rId2" cstate="print"/>
          <a:srcRect/>
          <a:stretch>
            <a:fillRect/>
          </a:stretch>
        </p:blipFill>
        <p:spPr bwMode="auto">
          <a:xfrm>
            <a:off x="304800" y="228600"/>
            <a:ext cx="8610600" cy="64008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631</TotalTime>
  <Words>806</Words>
  <Application>Microsoft Office PowerPoint</Application>
  <PresentationFormat>On-screen Show (4:3)</PresentationFormat>
  <Paragraphs>74</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Concourse</vt:lpstr>
      <vt:lpstr>             CONTRIBUTIONS OF ISLAM TO CIVILIZATION    Sadaqat Khan         MUSLIMS CONTRIBUTION TO THE WORLD CIVILIZATION </vt:lpstr>
      <vt:lpstr>Civilization Definition</vt:lpstr>
      <vt:lpstr>         What Factors motivated the  Muslims Civilization?   </vt:lpstr>
      <vt:lpstr>Slide 4</vt:lpstr>
      <vt:lpstr>Slide 5</vt:lpstr>
      <vt:lpstr>Slide 6</vt:lpstr>
      <vt:lpstr>Slide 7</vt:lpstr>
      <vt:lpstr>Slide 8</vt:lpstr>
      <vt:lpstr>Slide 9</vt:lpstr>
      <vt:lpstr> </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Education</vt:lpstr>
      <vt:lpstr>Slide 30</vt:lpstr>
      <vt:lpstr>Slide 31</vt:lpstr>
      <vt:lpstr>Architecture</vt:lpstr>
      <vt:lpstr>Slide 33</vt:lpstr>
      <vt:lpstr>Slide 34</vt:lpstr>
      <vt:lpstr>Slide 35</vt:lpstr>
      <vt:lpstr>Slide 36</vt:lpstr>
      <vt:lpstr>Slide 37</vt:lpstr>
      <vt:lpstr>Slide 38</vt:lpstr>
      <vt:lpstr>Slide 39</vt:lpstr>
      <vt:lpstr>Slide 40</vt:lpstr>
      <vt:lpstr>         Thanks for your kind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CONTRIBUTIONS OF ISLAM TO CIVILIZATION    Sadaqat Khan</dc:title>
  <dc:creator>sadaqat</dc:creator>
  <cp:lastModifiedBy>sadaqat</cp:lastModifiedBy>
  <cp:revision>44</cp:revision>
  <dcterms:created xsi:type="dcterms:W3CDTF">2012-11-03T08:53:53Z</dcterms:created>
  <dcterms:modified xsi:type="dcterms:W3CDTF">2012-11-05T11:49:35Z</dcterms:modified>
</cp:coreProperties>
</file>