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1"/>
  </p:notesMasterIdLst>
  <p:handoutMasterIdLst>
    <p:handoutMasterId r:id="rId82"/>
  </p:handoutMasterIdLst>
  <p:sldIdLst>
    <p:sldId id="269" r:id="rId3"/>
    <p:sldId id="270" r:id="rId4"/>
    <p:sldId id="272" r:id="rId5"/>
    <p:sldId id="273" r:id="rId6"/>
    <p:sldId id="274" r:id="rId7"/>
    <p:sldId id="275" r:id="rId8"/>
    <p:sldId id="276" r:id="rId9"/>
    <p:sldId id="278" r:id="rId10"/>
    <p:sldId id="342" r:id="rId11"/>
    <p:sldId id="279" r:id="rId12"/>
    <p:sldId id="280" r:id="rId13"/>
    <p:sldId id="281" r:id="rId14"/>
    <p:sldId id="282" r:id="rId15"/>
    <p:sldId id="283" r:id="rId16"/>
    <p:sldId id="284" r:id="rId17"/>
    <p:sldId id="344" r:id="rId18"/>
    <p:sldId id="345" r:id="rId19"/>
    <p:sldId id="346" r:id="rId20"/>
    <p:sldId id="347" r:id="rId21"/>
    <p:sldId id="348" r:id="rId22"/>
    <p:sldId id="296" r:id="rId23"/>
    <p:sldId id="352" r:id="rId24"/>
    <p:sldId id="285" r:id="rId25"/>
    <p:sldId id="354" r:id="rId26"/>
    <p:sldId id="351" r:id="rId27"/>
    <p:sldId id="341" r:id="rId28"/>
    <p:sldId id="343" r:id="rId29"/>
    <p:sldId id="287" r:id="rId30"/>
    <p:sldId id="288" r:id="rId31"/>
    <p:sldId id="290" r:id="rId32"/>
    <p:sldId id="293" r:id="rId33"/>
    <p:sldId id="297" r:id="rId34"/>
    <p:sldId id="298" r:id="rId35"/>
    <p:sldId id="299" r:id="rId36"/>
    <p:sldId id="300" r:id="rId37"/>
    <p:sldId id="301" r:id="rId38"/>
    <p:sldId id="302" r:id="rId39"/>
    <p:sldId id="303" r:id="rId40"/>
    <p:sldId id="355"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56" r:id="rId58"/>
    <p:sldId id="320" r:id="rId59"/>
    <p:sldId id="321" r:id="rId60"/>
    <p:sldId id="322" r:id="rId61"/>
    <p:sldId id="323" r:id="rId62"/>
    <p:sldId id="324" r:id="rId63"/>
    <p:sldId id="357" r:id="rId64"/>
    <p:sldId id="325" r:id="rId65"/>
    <p:sldId id="326" r:id="rId66"/>
    <p:sldId id="327" r:id="rId67"/>
    <p:sldId id="328" r:id="rId68"/>
    <p:sldId id="350" r:id="rId69"/>
    <p:sldId id="329" r:id="rId70"/>
    <p:sldId id="330" r:id="rId71"/>
    <p:sldId id="331" r:id="rId72"/>
    <p:sldId id="353" r:id="rId73"/>
    <p:sldId id="333" r:id="rId74"/>
    <p:sldId id="349" r:id="rId75"/>
    <p:sldId id="335" r:id="rId76"/>
    <p:sldId id="336" r:id="rId77"/>
    <p:sldId id="337" r:id="rId78"/>
    <p:sldId id="338" r:id="rId79"/>
    <p:sldId id="340"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showGuides="1">
      <p:cViewPr varScale="1">
        <p:scale>
          <a:sx n="76" d="100"/>
          <a:sy n="76" d="100"/>
        </p:scale>
        <p:origin x="600" y="84"/>
      </p:cViewPr>
      <p:guideLst>
        <p:guide orient="horz" pos="2160"/>
        <p:guide pos="384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showGuides="1">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handoutMaster" Target="handoutMasters/handout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F93605-0C0C-4258-9724-5F2F9BB3BC90}" type="datetimeFigureOut">
              <a:rPr lang="en-US" smtClean="0"/>
              <a:pPr/>
              <a:t>6/14/2014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3FFE7F-C917-439A-8026-3D301EB5CC28}" type="slidenum">
              <a:rPr lang="en-US" smtClean="0"/>
              <a:pPr/>
              <a:t>‹#›</a:t>
            </a:fld>
            <a:endParaRPr lang="en-US"/>
          </a:p>
        </p:txBody>
      </p:sp>
    </p:spTree>
    <p:extLst>
      <p:ext uri="{BB962C8B-B14F-4D97-AF65-F5344CB8AC3E}">
        <p14:creationId xmlns:p14="http://schemas.microsoft.com/office/powerpoint/2010/main" val="752799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1B3D-E4E3-4A80-AB70-C5564C267266}" type="datetimeFigureOut">
              <a:rPr lang="en-US" smtClean="0"/>
              <a:pPr/>
              <a:t>6/14/2014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0B30D-C07A-425B-A90C-BA7BEB191079}" type="slidenum">
              <a:rPr lang="en-US" smtClean="0"/>
              <a:pPr/>
              <a:t>‹#›</a:t>
            </a:fld>
            <a:endParaRPr lang="en-US"/>
          </a:p>
        </p:txBody>
      </p:sp>
    </p:spTree>
    <p:extLst>
      <p:ext uri="{BB962C8B-B14F-4D97-AF65-F5344CB8AC3E}">
        <p14:creationId xmlns:p14="http://schemas.microsoft.com/office/powerpoint/2010/main" val="37231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0100" y="4245434"/>
            <a:ext cx="6515100" cy="1464906"/>
          </a:xfrm>
        </p:spPr>
        <p:txBody>
          <a:bodyPr anchor="b">
            <a:normAutofit/>
          </a:bodyPr>
          <a:lstStyle>
            <a:lvl1pPr algn="l">
              <a:lnSpc>
                <a:spcPct val="80000"/>
              </a:lnSpc>
              <a:defRPr sz="4800">
                <a:solidFill>
                  <a:schemeClr val="bg1"/>
                </a:solidFill>
                <a:effectLst>
                  <a:outerShdw blurRad="63500" algn="ctr" rotWithShape="0">
                    <a:prstClr val="black">
                      <a:alpha val="40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00100" y="5731796"/>
            <a:ext cx="6515100" cy="440405"/>
          </a:xfrm>
        </p:spPr>
        <p:txBody>
          <a:bodyPr/>
          <a:lstStyle>
            <a:lvl1pPr marL="0" indent="0" algn="l">
              <a:spcBef>
                <a:spcPts val="0"/>
              </a:spcBef>
              <a:buNone/>
              <a:defRPr sz="2400">
                <a:solidFill>
                  <a:schemeClr val="bg1"/>
                </a:solidFill>
                <a:effectLst>
                  <a:outerShdw blurRad="635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pPr/>
              <a:t>6/14/2014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457200"/>
            <a:ext cx="1371600" cy="5719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0100" y="457200"/>
            <a:ext cx="5966460" cy="5719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pPr/>
              <a:t>6/14/2014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pPr/>
              <a:t>6/14/2014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2386" y="4242816"/>
            <a:ext cx="6515100" cy="1463040"/>
          </a:xfrm>
        </p:spPr>
        <p:txBody>
          <a:bodyPr anchor="b">
            <a:normAutofit/>
          </a:bodyPr>
          <a:lstStyle>
            <a:lvl1pPr>
              <a:defRPr sz="4800"/>
            </a:lvl1pPr>
          </a:lstStyle>
          <a:p>
            <a:r>
              <a:rPr lang="en-US" smtClean="0"/>
              <a:t>Click to edit Master title style</a:t>
            </a:r>
            <a:endParaRPr lang="en-US"/>
          </a:p>
        </p:txBody>
      </p:sp>
      <p:sp>
        <p:nvSpPr>
          <p:cNvPr id="3" name="Text Placeholder 2"/>
          <p:cNvSpPr>
            <a:spLocks noGrp="1"/>
          </p:cNvSpPr>
          <p:nvPr>
            <p:ph type="body" idx="1"/>
          </p:nvPr>
        </p:nvSpPr>
        <p:spPr>
          <a:xfrm>
            <a:off x="800099" y="5733288"/>
            <a:ext cx="6515100" cy="438912"/>
          </a:xfrm>
        </p:spPr>
        <p:txBody>
          <a:bodyPr/>
          <a:lstStyle>
            <a:lvl1pPr marL="0" indent="0">
              <a:spcBef>
                <a:spcPts val="0"/>
              </a:spcBef>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0100" y="1905000"/>
            <a:ext cx="360045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43450" y="1905000"/>
            <a:ext cx="3600450" cy="4271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pPr/>
              <a:t>6/14/2014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a:xfrm>
            <a:off x="800100" y="1772815"/>
            <a:ext cx="360045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800100" y="2509937"/>
            <a:ext cx="360045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43450" y="1772815"/>
            <a:ext cx="3600450" cy="737121"/>
          </a:xfrm>
        </p:spPr>
        <p:txBody>
          <a:bodyPr anchor="ctr"/>
          <a:lstStyle>
            <a:lvl1pPr marL="0" indent="0">
              <a:spcBef>
                <a:spcPts val="0"/>
              </a:spcBef>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43450" y="2509937"/>
            <a:ext cx="3600450" cy="36622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CC0096-1860-4642-9CD2-0079EA5E7CD1}" type="datetimeFigureOut">
              <a:rPr lang="en-US" smtClean="0"/>
              <a:pPr/>
              <a:t>6/14/2014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pPr/>
              <a:t>6/14/2014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smtClean="0"/>
              <a:pPr/>
              <a:t>6/14/2014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32070" y="3090672"/>
            <a:ext cx="3497580" cy="1828800"/>
          </a:xfrm>
        </p:spPr>
        <p:txBody>
          <a:bodyPr anchor="b">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514350" y="457200"/>
            <a:ext cx="4057651" cy="57150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132070" y="4983480"/>
            <a:ext cx="349758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CC0096-1860-4642-9CD2-0079EA5E7CD1}" type="datetimeFigureOut">
              <a:rPr lang="en-US" smtClean="0"/>
              <a:pPr/>
              <a:t>6/14/2014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32070" y="3093099"/>
            <a:ext cx="3497580" cy="1828800"/>
          </a:xfrm>
        </p:spPr>
        <p:txBody>
          <a:bodyPr anchor="b">
            <a:normAutofit/>
          </a:bodyPr>
          <a:lstStyle>
            <a:lvl1pPr>
              <a:defRPr sz="36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0"/>
            <a:ext cx="4572000" cy="6858000"/>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5132070" y="4983480"/>
            <a:ext cx="3497580" cy="118872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100" y="457518"/>
            <a:ext cx="7543800" cy="118872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0100" y="1905001"/>
            <a:ext cx="7543800" cy="4267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800100" y="6400800"/>
            <a:ext cx="822960" cy="228600"/>
          </a:xfrm>
          <a:prstGeom prst="rect">
            <a:avLst/>
          </a:prstGeom>
        </p:spPr>
        <p:txBody>
          <a:bodyPr vert="horz" lIns="91440" tIns="45720" rIns="91440" bIns="45720" rtlCol="0" anchor="ctr"/>
          <a:lstStyle>
            <a:lvl1pPr algn="l">
              <a:defRPr sz="800">
                <a:solidFill>
                  <a:schemeClr val="tx1"/>
                </a:solidFill>
              </a:defRPr>
            </a:lvl1pPr>
          </a:lstStyle>
          <a:p>
            <a:fld id="{37CC0096-1860-4642-9CD2-0079EA5E7CD1}" type="datetimeFigureOut">
              <a:rPr lang="en-US" smtClean="0"/>
              <a:pPr/>
              <a:t>6/14/2014</a:t>
            </a:fld>
            <a:endParaRPr lang="en-US"/>
          </a:p>
        </p:txBody>
      </p:sp>
      <p:sp>
        <p:nvSpPr>
          <p:cNvPr id="5" name="Footer Placeholder 4"/>
          <p:cNvSpPr>
            <a:spLocks noGrp="1"/>
          </p:cNvSpPr>
          <p:nvPr>
            <p:ph type="ftr" sz="quarter" idx="3"/>
          </p:nvPr>
        </p:nvSpPr>
        <p:spPr>
          <a:xfrm>
            <a:off x="1817137" y="6400800"/>
            <a:ext cx="5486400" cy="228600"/>
          </a:xfrm>
          <a:prstGeom prst="rect">
            <a:avLst/>
          </a:prstGeom>
        </p:spPr>
        <p:txBody>
          <a:bodyPr vert="horz" lIns="91440" tIns="45720" rIns="91440" bIns="45720" rtlCol="0" anchor="ctr"/>
          <a:lstStyle>
            <a:lvl1pPr algn="ctr">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7520940" y="6400800"/>
            <a:ext cx="822960" cy="228600"/>
          </a:xfrm>
          <a:prstGeom prst="rect">
            <a:avLst/>
          </a:prstGeom>
        </p:spPr>
        <p:txBody>
          <a:bodyPr vert="horz" lIns="91440" tIns="45720" rIns="91440" bIns="45720" rtlCol="0" anchor="ctr"/>
          <a:lstStyle>
            <a:lvl1pPr algn="r">
              <a:defRPr sz="8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5"/>
        </a:buClr>
        <a:buSzPct val="90000"/>
        <a:buFont typeface="Arial"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200"/>
        </a:spcBef>
        <a:buClr>
          <a:schemeClr val="accent5"/>
        </a:buClr>
        <a:buSzPct val="9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accent5"/>
        </a:buClr>
        <a:buSzPct val="90000"/>
        <a:buFont typeface="Arial" pitchFamily="34" charset="0"/>
        <a:buChar char="•"/>
        <a:defRPr sz="1800" kern="1200">
          <a:solidFill>
            <a:schemeClr val="tx1"/>
          </a:solidFill>
          <a:latin typeface="+mn-lt"/>
          <a:ea typeface="+mn-ea"/>
          <a:cs typeface="+mn-cs"/>
        </a:defRPr>
      </a:lvl3pPr>
      <a:lvl4pPr marL="1097280" indent="-182880" algn="l" defTabSz="914400" rtl="0" eaLnBrk="1" latinLnBrk="0" hangingPunct="1">
        <a:lnSpc>
          <a:spcPct val="90000"/>
        </a:lnSpc>
        <a:spcBef>
          <a:spcPts val="800"/>
        </a:spcBef>
        <a:buClr>
          <a:schemeClr val="accent5"/>
        </a:buClr>
        <a:buSzPct val="90000"/>
        <a:buFont typeface="Arial" pitchFamily="34" charset="0"/>
        <a:buChar char="•"/>
        <a:defRPr sz="1600" kern="1200">
          <a:solidFill>
            <a:schemeClr val="tx1"/>
          </a:solidFill>
          <a:latin typeface="+mn-lt"/>
          <a:ea typeface="+mn-ea"/>
          <a:cs typeface="+mn-cs"/>
        </a:defRPr>
      </a:lvl4pPr>
      <a:lvl5pPr marL="13258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5pPr>
      <a:lvl6pPr marL="15544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6pPr>
      <a:lvl7pPr marL="17830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7pPr>
      <a:lvl8pPr marL="20116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8pPr>
      <a:lvl9pPr marL="2240280" indent="-137160" algn="l" defTabSz="914400" rtl="0" eaLnBrk="1" latinLnBrk="0" hangingPunct="1">
        <a:lnSpc>
          <a:spcPct val="90000"/>
        </a:lnSpc>
        <a:spcBef>
          <a:spcPts val="600"/>
        </a:spcBef>
        <a:buClr>
          <a:schemeClr val="accent5"/>
        </a:buClr>
        <a:buSzPct val="9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orientaldaily.on.cc/cnt/news/20140612/00184_007.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the-sun.on.cc/cnt/china_world/20140526/00423_028.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hk.news.yahoo.com/%E5%81%B7%E5%98%97%E7%A6%81%E6%9E%9C-%E8%8B%B1%E5%9C%8B13%E6%AD%B2%E7%94%B7%E8%88%8712%E6%AD%B2%E5%A5%B3%E7%94%A2%E5%AD%90-%E6%88%90%E6%9C%80%E5%B9%B4%E8%BC%95%E7%88%B6%E6%AF%8D-024650624.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hyperlink" Target="http://news.wenweipo.com/2014/06/09/IN1406090022.ht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trans.wenweipo.com/b5/paper.wenweipo.com/2011/09/01/OT1109010007.htm"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news.sina.com.hk/news/20140308/-5-3207147/1.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douban.com/group/topic/29636769/"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29.jpeg"/><Relationship Id="rId4" Type="http://schemas.openxmlformats.org/officeDocument/2006/relationships/slide" Target="slide18.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slide" Target="slide6.xml"/><Relationship Id="rId4" Type="http://schemas.openxmlformats.org/officeDocument/2006/relationships/image" Target="../media/image30.wmf"/></Relationships>
</file>

<file path=ppt/slides/_rels/slide3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29.jpeg"/><Relationship Id="rId4" Type="http://schemas.openxmlformats.org/officeDocument/2006/relationships/slide" Target="slide18.xml"/></Relationships>
</file>

<file path=ppt/slides/_rels/slide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slide" Target="slide6.xml"/></Relationships>
</file>

<file path=ppt/slides/_rels/slide4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37.xml"/><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slide" Target="slide1.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 Target="slide1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7.wmf"/><Relationship Id="rId4" Type="http://schemas.openxmlformats.org/officeDocument/2006/relationships/oleObject" Target="../embeddings/oleObject3.bin"/></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slide" Target="slide31.xml"/><Relationship Id="rId4" Type="http://schemas.openxmlformats.org/officeDocument/2006/relationships/slide" Target="slide10.xml"/></Relationships>
</file>

<file path=ppt/slides/_rels/slide4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29.jpeg"/><Relationship Id="rId4" Type="http://schemas.openxmlformats.org/officeDocument/2006/relationships/slide" Target="slide18.xml"/></Relationships>
</file>

<file path=ppt/slides/_rels/slide57.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23.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slide" Target="slide11.xml"/><Relationship Id="rId4" Type="http://schemas.openxmlformats.org/officeDocument/2006/relationships/image" Target="../media/image40.wmf"/></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29.jpeg"/><Relationship Id="rId4" Type="http://schemas.openxmlformats.org/officeDocument/2006/relationships/slide" Target="slide18.xml"/></Relationships>
</file>

<file path=ppt/slides/_rels/slide63.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slide" Target="slide29.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ideo" Target="file:///D:\Clipart\MMedia\manyhats.avi"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audio" Target="file:///C:\PROGRAM%20FILES\COMMON%20FILES\MICROSOFT%20SHARED\ARTGALRY\Downloaded%20Clips\FSTVAL01.MID" TargetMode="External"/><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news.sina.com.tw/article/20140529/12558528.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Autofit/>
          </a:bodyPr>
          <a:lstStyle/>
          <a:p>
            <a:r>
              <a:rPr lang="zh-TW" altLang="en-US" sz="6000" b="1" dirty="0" smtClean="0">
                <a:solidFill>
                  <a:srgbClr val="FFFF00"/>
                </a:solidFill>
                <a:effectLst/>
                <a:latin typeface="標楷體" pitchFamily="65" charset="-120"/>
                <a:ea typeface="標楷體" pitchFamily="65" charset="-120"/>
              </a:rPr>
              <a:t>伊斯蘭婦女</a:t>
            </a:r>
            <a:r>
              <a:rPr lang="zh-TW" altLang="en-US" sz="6000" dirty="0" smtClean="0">
                <a:solidFill>
                  <a:srgbClr val="FFFF00"/>
                </a:solidFill>
                <a:latin typeface="標楷體" pitchFamily="65" charset="-120"/>
                <a:ea typeface="標楷體" pitchFamily="65" charset="-120"/>
              </a:rPr>
              <a:t/>
            </a:r>
            <a:br>
              <a:rPr lang="zh-TW" altLang="en-US" sz="6000" dirty="0" smtClean="0">
                <a:solidFill>
                  <a:srgbClr val="FFFF00"/>
                </a:solidFill>
                <a:latin typeface="標楷體" pitchFamily="65" charset="-120"/>
                <a:ea typeface="標楷體" pitchFamily="65" charset="-120"/>
              </a:rPr>
            </a:br>
            <a:endParaRPr lang="zh-TW" altLang="en-US" sz="6000" dirty="0">
              <a:latin typeface="標楷體" pitchFamily="65" charset="-120"/>
              <a:ea typeface="標楷體" pitchFamily="65" charset="-120"/>
            </a:endParaRPr>
          </a:p>
        </p:txBody>
      </p:sp>
      <p:sp>
        <p:nvSpPr>
          <p:cNvPr id="2051" name="Rectangle 3"/>
          <p:cNvSpPr>
            <a:spLocks noGrp="1" noChangeArrowheads="1"/>
          </p:cNvSpPr>
          <p:nvPr>
            <p:ph type="subTitle" idx="1"/>
          </p:nvPr>
        </p:nvSpPr>
        <p:spPr/>
        <p:txBody>
          <a:bodyPr>
            <a:normAutofit fontScale="40000" lnSpcReduction="20000"/>
          </a:bodyPr>
          <a:lstStyle/>
          <a:p>
            <a:pPr>
              <a:defRPr/>
            </a:pPr>
            <a:r>
              <a:rPr lang="en-US" altLang="zh-TW" sz="8000" b="1" dirty="0" smtClean="0">
                <a:solidFill>
                  <a:srgbClr val="FFFF00"/>
                </a:solidFill>
                <a:effectLst/>
              </a:rPr>
              <a:t>2014.06.14           </a:t>
            </a:r>
            <a:r>
              <a:rPr lang="zh-TW" altLang="en-US" sz="8000" b="1" dirty="0" smtClean="0">
                <a:solidFill>
                  <a:srgbClr val="FFFF00"/>
                </a:solidFill>
                <a:effectLst/>
              </a:rPr>
              <a:t>伊斯蘭初階課程</a:t>
            </a:r>
            <a:endParaRPr lang="zh-TW" altLang="en-US" sz="8000" dirty="0" smtClean="0">
              <a:solidFill>
                <a:srgbClr val="FFFF00"/>
              </a:solidFill>
            </a:endParaRPr>
          </a:p>
        </p:txBody>
      </p:sp>
    </p:spTree>
  </p:cSld>
  <p:clrMapOvr>
    <a:masterClrMapping/>
  </p:clrMapOvr>
  <p:transition>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026"/>
          <p:cNvSpPr>
            <a:spLocks noGrp="1" noChangeArrowheads="1"/>
          </p:cNvSpPr>
          <p:nvPr>
            <p:ph type="ctrTitle"/>
          </p:nvPr>
        </p:nvSpPr>
        <p:spPr>
          <a:xfrm>
            <a:off x="614900" y="4327358"/>
            <a:ext cx="8079921" cy="1143000"/>
          </a:xfrm>
        </p:spPr>
        <p:txBody>
          <a:bodyPr>
            <a:noAutofit/>
          </a:bodyPr>
          <a:lstStyle/>
          <a:p>
            <a:pPr>
              <a:defRPr/>
            </a:pPr>
            <a:r>
              <a:rPr lang="zh-TW" altLang="en-US" sz="6000" b="1" dirty="0" smtClean="0">
                <a:solidFill>
                  <a:srgbClr val="FFFF00"/>
                </a:solidFill>
                <a:effectLst/>
                <a:latin typeface="標楷體" pitchFamily="65" charset="-120"/>
                <a:ea typeface="標楷體" pitchFamily="65" charset="-120"/>
              </a:rPr>
              <a:t>現代女性的地位又如何</a:t>
            </a:r>
            <a:r>
              <a:rPr lang="en-US" altLang="zh-TW" sz="6000" b="1" dirty="0" smtClean="0">
                <a:solidFill>
                  <a:srgbClr val="FFFF00"/>
                </a:solidFill>
                <a:effectLst/>
                <a:latin typeface="標楷體" pitchFamily="65" charset="-120"/>
                <a:ea typeface="標楷體" pitchFamily="65" charset="-120"/>
              </a:rPr>
              <a:t>?</a:t>
            </a:r>
          </a:p>
        </p:txBody>
      </p:sp>
      <p:sp>
        <p:nvSpPr>
          <p:cNvPr id="104451" name="Rectangle 1027"/>
          <p:cNvSpPr>
            <a:spLocks noGrp="1" noChangeArrowheads="1"/>
          </p:cNvSpPr>
          <p:nvPr>
            <p:ph type="subTitle" idx="1"/>
          </p:nvPr>
        </p:nvSpPr>
        <p:spPr/>
        <p:txBody>
          <a:bodyPr/>
          <a:lstStyle/>
          <a:p>
            <a:pPr>
              <a:defRPr/>
            </a:pPr>
            <a:endParaRPr lang="zh-TW" altLang="zh-TW" smtClean="0"/>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8" descr="Z:\scanning\Scan0002.jpg"/>
          <p:cNvPicPr>
            <a:picLocks noChangeAspect="1" noChangeArrowheads="1"/>
          </p:cNvPicPr>
          <p:nvPr/>
        </p:nvPicPr>
        <p:blipFill>
          <a:blip r:embed="rId2" cstate="print"/>
          <a:srcRect t="31007" r="1717"/>
          <a:stretch>
            <a:fillRect/>
          </a:stretch>
        </p:blipFill>
        <p:spPr bwMode="auto">
          <a:xfrm>
            <a:off x="4852640" y="1248936"/>
            <a:ext cx="2674433" cy="5281316"/>
          </a:xfrm>
          <a:prstGeom prst="rect">
            <a:avLst/>
          </a:prstGeom>
          <a:noFill/>
          <a:ln w="9525">
            <a:noFill/>
            <a:miter lim="800000"/>
            <a:headEnd/>
            <a:tailEnd/>
          </a:ln>
        </p:spPr>
      </p:pic>
      <p:pic>
        <p:nvPicPr>
          <p:cNvPr id="4" name="Picture 1028" descr="Z:\scanning\Scan0002.jpg"/>
          <p:cNvPicPr>
            <a:picLocks noChangeAspect="1" noChangeArrowheads="1"/>
          </p:cNvPicPr>
          <p:nvPr/>
        </p:nvPicPr>
        <p:blipFill>
          <a:blip r:embed="rId2" cstate="print"/>
          <a:srcRect l="541" r="2327" b="68663"/>
          <a:stretch>
            <a:fillRect/>
          </a:stretch>
        </p:blipFill>
        <p:spPr bwMode="auto">
          <a:xfrm>
            <a:off x="517473" y="2074127"/>
            <a:ext cx="3931864" cy="3568390"/>
          </a:xfrm>
          <a:prstGeom prst="rect">
            <a:avLst/>
          </a:prstGeom>
          <a:noFill/>
          <a:ln w="9525">
            <a:noFill/>
            <a:miter lim="800000"/>
            <a:headEnd/>
            <a:tailEnd/>
          </a:ln>
        </p:spPr>
      </p:pic>
      <p:sp>
        <p:nvSpPr>
          <p:cNvPr id="5" name="TextBox 4"/>
          <p:cNvSpPr txBox="1"/>
          <p:nvPr/>
        </p:nvSpPr>
        <p:spPr>
          <a:xfrm>
            <a:off x="546410" y="5843239"/>
            <a:ext cx="3467616" cy="646331"/>
          </a:xfrm>
          <a:prstGeom prst="rect">
            <a:avLst/>
          </a:prstGeom>
          <a:noFill/>
        </p:spPr>
        <p:txBody>
          <a:bodyPr wrap="none" rtlCol="0">
            <a:spAutoFit/>
          </a:bodyPr>
          <a:lstStyle/>
          <a:p>
            <a:r>
              <a:rPr lang="zh-TW" altLang="en-US" b="1" dirty="0" smtClean="0"/>
              <a:t>星島日報 二零零二年七月廿四日</a:t>
            </a:r>
          </a:p>
          <a:p>
            <a:endParaRPr lang="zh-TW" altLang="en-US" dirty="0"/>
          </a:p>
        </p:txBody>
      </p:sp>
      <p:sp>
        <p:nvSpPr>
          <p:cNvPr id="6" name="Title 5"/>
          <p:cNvSpPr>
            <a:spLocks noGrp="1"/>
          </p:cNvSpPr>
          <p:nvPr>
            <p:ph type="title"/>
          </p:nvPr>
        </p:nvSpPr>
        <p:spPr>
          <a:xfrm>
            <a:off x="755495" y="201040"/>
            <a:ext cx="7543800" cy="657604"/>
          </a:xfrm>
        </p:spPr>
        <p:txBody>
          <a:bodyPr>
            <a:normAutofit/>
          </a:bodyPr>
          <a:lstStyle/>
          <a:p>
            <a:r>
              <a:rPr lang="zh-TW" altLang="en-US" b="1" dirty="0" smtClean="0">
                <a:latin typeface="標楷體" pitchFamily="65" charset="-120"/>
                <a:ea typeface="標楷體" pitchFamily="65" charset="-120"/>
              </a:rPr>
              <a:t>英女子每</a:t>
            </a:r>
            <a:r>
              <a:rPr lang="en-US" altLang="zh-TW" b="1" dirty="0" smtClean="0">
                <a:latin typeface="標楷體" pitchFamily="65" charset="-120"/>
                <a:ea typeface="標楷體" pitchFamily="65" charset="-120"/>
              </a:rPr>
              <a:t>20</a:t>
            </a:r>
            <a:r>
              <a:rPr lang="zh-TW" altLang="en-US" b="1" dirty="0" smtClean="0">
                <a:latin typeface="標楷體" pitchFamily="65" charset="-120"/>
                <a:ea typeface="標楷體" pitchFamily="65" charset="-120"/>
              </a:rPr>
              <a:t>人一人被姦</a:t>
            </a:r>
            <a:endParaRPr lang="zh-TW" altLang="en-US" dirty="0"/>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20688"/>
            <a:ext cx="7772400" cy="791017"/>
          </a:xfrm>
        </p:spPr>
        <p:txBody>
          <a:bodyPr/>
          <a:lstStyle/>
          <a:p>
            <a:r>
              <a:rPr lang="zh-TW" altLang="en-US" b="1" dirty="0" smtClean="0">
                <a:effectLst/>
              </a:rPr>
              <a:t>笑看天下：連強姦都有優勢</a:t>
            </a:r>
            <a:endParaRPr lang="zh-TW" altLang="en-US" dirty="0">
              <a:effectLst/>
            </a:endParaRPr>
          </a:p>
        </p:txBody>
      </p:sp>
      <p:sp>
        <p:nvSpPr>
          <p:cNvPr id="3" name="Content Placeholder 2"/>
          <p:cNvSpPr>
            <a:spLocks noGrp="1"/>
          </p:cNvSpPr>
          <p:nvPr>
            <p:ph idx="1"/>
          </p:nvPr>
        </p:nvSpPr>
        <p:spPr>
          <a:xfrm>
            <a:off x="755576" y="1504474"/>
            <a:ext cx="7772400" cy="4680520"/>
          </a:xfrm>
        </p:spPr>
        <p:txBody>
          <a:bodyPr>
            <a:normAutofit fontScale="85000" lnSpcReduction="20000"/>
          </a:bodyPr>
          <a:lstStyle/>
          <a:p>
            <a:pPr marL="0" indent="358775">
              <a:lnSpc>
                <a:spcPct val="120000"/>
              </a:lnSpc>
              <a:buNone/>
            </a:pPr>
            <a:r>
              <a:rPr lang="en-US" altLang="zh-TW" sz="1800" dirty="0" smtClean="0">
                <a:solidFill>
                  <a:schemeClr val="bg1">
                    <a:lumMod val="10000"/>
                  </a:schemeClr>
                </a:solidFill>
                <a:effectLst/>
              </a:rPr>
              <a:t>(2014</a:t>
            </a:r>
            <a:r>
              <a:rPr lang="zh-TW" altLang="en-US" sz="1800" dirty="0" smtClean="0">
                <a:solidFill>
                  <a:schemeClr val="bg1">
                    <a:lumMod val="10000"/>
                  </a:schemeClr>
                </a:solidFill>
                <a:effectLst/>
              </a:rPr>
              <a:t>年</a:t>
            </a:r>
            <a:r>
              <a:rPr lang="en-US" altLang="zh-TW" sz="1800" dirty="0" smtClean="0">
                <a:solidFill>
                  <a:schemeClr val="bg1">
                    <a:lumMod val="10000"/>
                  </a:schemeClr>
                </a:solidFill>
                <a:effectLst/>
              </a:rPr>
              <a:t>6</a:t>
            </a:r>
            <a:r>
              <a:rPr lang="zh-TW" altLang="en-US" sz="1800" dirty="0" smtClean="0">
                <a:solidFill>
                  <a:schemeClr val="bg1">
                    <a:lumMod val="10000"/>
                  </a:schemeClr>
                </a:solidFill>
                <a:effectLst/>
              </a:rPr>
              <a:t>月</a:t>
            </a:r>
            <a:r>
              <a:rPr lang="en-US" altLang="zh-TW" sz="1800" dirty="0" smtClean="0">
                <a:solidFill>
                  <a:schemeClr val="bg1">
                    <a:lumMod val="10000"/>
                  </a:schemeClr>
                </a:solidFill>
                <a:effectLst/>
              </a:rPr>
              <a:t>12</a:t>
            </a:r>
            <a:r>
              <a:rPr lang="zh-TW" altLang="en-US" sz="1800" dirty="0" smtClean="0">
                <a:solidFill>
                  <a:schemeClr val="bg1">
                    <a:lumMod val="10000"/>
                  </a:schemeClr>
                </a:solidFill>
                <a:effectLst/>
              </a:rPr>
              <a:t>日</a:t>
            </a:r>
            <a:r>
              <a:rPr lang="en-US" altLang="zh-TW" sz="1800" dirty="0" smtClean="0">
                <a:solidFill>
                  <a:schemeClr val="bg1">
                    <a:lumMod val="10000"/>
                  </a:schemeClr>
                </a:solidFill>
                <a:effectLst/>
              </a:rPr>
              <a:t>)</a:t>
            </a:r>
            <a:r>
              <a:rPr lang="zh-TW" altLang="en-US" sz="1800" dirty="0" smtClean="0">
                <a:solidFill>
                  <a:schemeClr val="bg1">
                    <a:lumMod val="10000"/>
                  </a:schemeClr>
                </a:solidFill>
                <a:effectLst/>
              </a:rPr>
              <a:t>美國校園槍擊案，其實已經不是甚麼新聞，因為差不多隔一段時間，總會發生一次，而且次次死傷都令人震撼。如今，說是為了防範校園槍擊，要小學生在校園披上這款防彈氈，不是教小朋友上學太沉重嗎？再說，防彈氈披在背後，那前面還是洞開，是以老朽懷疑真遇上兇殘的槍手，那防彈氈還是起不了多少作用。</a:t>
            </a:r>
          </a:p>
          <a:p>
            <a:pPr marL="0" indent="358775">
              <a:lnSpc>
                <a:spcPct val="120000"/>
              </a:lnSpc>
              <a:buNone/>
            </a:pPr>
            <a:r>
              <a:rPr lang="zh-TW" altLang="en-US" sz="1800" dirty="0" smtClean="0">
                <a:solidFill>
                  <a:schemeClr val="bg1">
                    <a:lumMod val="10000"/>
                  </a:schemeClr>
                </a:solidFill>
                <a:effectLst/>
              </a:rPr>
              <a:t>事實上，美國校園危機處處。不久前，美國</a:t>
            </a:r>
            <a:r>
              <a:rPr lang="en-US" altLang="zh-TW" sz="1800" dirty="0" smtClean="0">
                <a:solidFill>
                  <a:schemeClr val="bg1">
                    <a:lumMod val="10000"/>
                  </a:schemeClr>
                </a:solidFill>
                <a:effectLst/>
              </a:rPr>
              <a:t>《</a:t>
            </a:r>
            <a:r>
              <a:rPr lang="zh-TW" altLang="en-US" sz="1800" dirty="0" smtClean="0">
                <a:solidFill>
                  <a:schemeClr val="bg1">
                    <a:lumMod val="10000"/>
                  </a:schemeClr>
                </a:solidFill>
                <a:effectLst/>
              </a:rPr>
              <a:t>時代</a:t>
            </a:r>
            <a:r>
              <a:rPr lang="en-US" altLang="zh-TW" sz="1800" dirty="0" smtClean="0">
                <a:solidFill>
                  <a:schemeClr val="bg1">
                    <a:lumMod val="10000"/>
                  </a:schemeClr>
                </a:solidFill>
                <a:effectLst/>
              </a:rPr>
              <a:t>》</a:t>
            </a:r>
            <a:r>
              <a:rPr lang="zh-TW" altLang="en-US" sz="1800" dirty="0" smtClean="0">
                <a:solidFill>
                  <a:schemeClr val="bg1">
                    <a:lumMod val="10000"/>
                  </a:schemeClr>
                </a:solidFill>
                <a:effectLst/>
              </a:rPr>
              <a:t>雜誌的封面故事，指出幾乎在一夜間，美國蒙大拿大學密蘇拉分校從全國最受尊敬的公立大學之一，變成了一個年輕女性動輒遭到恐怖暴力襲擊的地方。過去三年，該校區被報道的強姦案至少有八十起，因此被冠名為「美國校園強姦中心」。然而，該校區的情況並不特殊，這裏的性犯罪率只是平均水平。最近研究表明</a:t>
            </a:r>
            <a:r>
              <a:rPr lang="zh-TW" altLang="en-US" sz="1800" u="sng" dirty="0" smtClean="0">
                <a:solidFill>
                  <a:srgbClr val="FF0000"/>
                </a:solidFill>
                <a:effectLst/>
              </a:rPr>
              <a:t>，每五個女性中，就有一人成為大學性侵或者強姦未遂案件的受害者。</a:t>
            </a:r>
          </a:p>
          <a:p>
            <a:pPr marL="0" indent="358775">
              <a:lnSpc>
                <a:spcPct val="120000"/>
              </a:lnSpc>
              <a:buNone/>
            </a:pPr>
            <a:r>
              <a:rPr lang="zh-TW" altLang="en-US" sz="1800" dirty="0" smtClean="0">
                <a:solidFill>
                  <a:schemeClr val="bg1">
                    <a:lumMod val="10000"/>
                  </a:schemeClr>
                </a:solidFill>
                <a:effectLst/>
              </a:rPr>
              <a:t>美國副總統拜登曾表示，白宮已將應對日益增長的校園強姦案提上了工作日程。拜登在一次新聞發布會上，他曾憤怒地說：「我的天哪，大家想想吧，</a:t>
            </a:r>
            <a:r>
              <a:rPr lang="zh-TW" altLang="en-US" sz="1800" u="sng" dirty="0" smtClean="0">
                <a:solidFill>
                  <a:srgbClr val="FF0000"/>
                </a:solidFill>
                <a:effectLst/>
              </a:rPr>
              <a:t>當你把自家的女兒送到大學讀書時，她們每五個人當中就會有一個遭受性侵或強姦，這種事情是多麼令人難以想像和接受，簡直令人髮指。</a:t>
            </a:r>
            <a:r>
              <a:rPr lang="zh-TW" altLang="en-US" sz="1800" dirty="0" smtClean="0">
                <a:solidFill>
                  <a:schemeClr val="bg1">
                    <a:lumMod val="10000"/>
                  </a:schemeClr>
                </a:solidFill>
                <a:effectLst/>
              </a:rPr>
              <a:t>」</a:t>
            </a:r>
          </a:p>
          <a:p>
            <a:pPr marL="0" indent="358775">
              <a:lnSpc>
                <a:spcPct val="120000"/>
              </a:lnSpc>
              <a:buNone/>
            </a:pPr>
            <a:r>
              <a:rPr lang="zh-TW" altLang="en-US" sz="1800" dirty="0" smtClean="0">
                <a:solidFill>
                  <a:schemeClr val="bg1">
                    <a:lumMod val="10000"/>
                  </a:schemeClr>
                </a:solidFill>
                <a:effectLst/>
              </a:rPr>
              <a:t>印度是「強姦之國」，多數人以為是貧困逼出來的，令人咬牙切齒。而美國呢？也許是「飽暖思淫慾」吧？網民喊話：萬惡的美帝國主義，所有戰爭的源頭，人類文明倒退的原因！罵累了</a:t>
            </a:r>
            <a:r>
              <a:rPr lang="en-US" altLang="zh-TW" sz="1800" dirty="0" smtClean="0">
                <a:solidFill>
                  <a:schemeClr val="bg1">
                    <a:lumMod val="10000"/>
                  </a:schemeClr>
                </a:solidFill>
                <a:effectLst/>
              </a:rPr>
              <a:t>……</a:t>
            </a:r>
            <a:r>
              <a:rPr lang="zh-TW" altLang="en-US" sz="1800" dirty="0" smtClean="0">
                <a:solidFill>
                  <a:schemeClr val="bg1">
                    <a:lumMod val="10000"/>
                  </a:schemeClr>
                </a:solidFill>
                <a:effectLst/>
              </a:rPr>
              <a:t>請問怎麼才能移民美國？看來美國連強姦都有優勢，拜登之怒，老朽只能笑曰：你呃人！</a:t>
            </a:r>
          </a:p>
          <a:p>
            <a:pPr>
              <a:lnSpc>
                <a:spcPct val="120000"/>
              </a:lnSpc>
              <a:buNone/>
            </a:pPr>
            <a:endParaRPr lang="zh-TW" altLang="en-US" sz="1800" dirty="0"/>
          </a:p>
        </p:txBody>
      </p:sp>
      <p:pic>
        <p:nvPicPr>
          <p:cNvPr id="99330" name="Picture 2" descr="http://orientaldaily.on.cc/img/v2/logo_odn.png">
            <a:hlinkClick r:id="rId2" tooltip="東方日報網頁"/>
          </p:cNvPr>
          <p:cNvPicPr>
            <a:picLocks noChangeAspect="1" noChangeArrowheads="1"/>
          </p:cNvPicPr>
          <p:nvPr/>
        </p:nvPicPr>
        <p:blipFill>
          <a:blip r:embed="rId3" cstate="print"/>
          <a:srcRect r="24262"/>
          <a:stretch>
            <a:fillRect/>
          </a:stretch>
        </p:blipFill>
        <p:spPr bwMode="auto">
          <a:xfrm>
            <a:off x="755576" y="332656"/>
            <a:ext cx="1512168" cy="360040"/>
          </a:xfrm>
          <a:prstGeom prst="rect">
            <a:avLst/>
          </a:prstGeom>
          <a:noFill/>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7772400" cy="1143000"/>
          </a:xfrm>
        </p:spPr>
        <p:txBody>
          <a:bodyPr/>
          <a:lstStyle/>
          <a:p>
            <a:pPr algn="l"/>
            <a:r>
              <a:rPr lang="zh-TW" altLang="en-US" b="1" dirty="0" smtClean="0">
                <a:effectLst/>
              </a:rPr>
              <a:t>英最年輕強姦犯僅</a:t>
            </a:r>
            <a:r>
              <a:rPr lang="en-US" altLang="zh-TW" b="1" dirty="0" smtClean="0">
                <a:effectLst/>
              </a:rPr>
              <a:t>5</a:t>
            </a:r>
            <a:r>
              <a:rPr lang="zh-TW" altLang="en-US" b="1" dirty="0" smtClean="0">
                <a:effectLst/>
              </a:rPr>
              <a:t>歲</a:t>
            </a:r>
            <a:endParaRPr lang="zh-TW" altLang="en-US" dirty="0"/>
          </a:p>
        </p:txBody>
      </p:sp>
      <p:sp>
        <p:nvSpPr>
          <p:cNvPr id="3" name="Content Placeholder 2"/>
          <p:cNvSpPr>
            <a:spLocks noGrp="1"/>
          </p:cNvSpPr>
          <p:nvPr>
            <p:ph idx="1"/>
          </p:nvPr>
        </p:nvSpPr>
        <p:spPr>
          <a:xfrm>
            <a:off x="683568" y="1340767"/>
            <a:ext cx="7772400" cy="5216149"/>
          </a:xfrm>
        </p:spPr>
        <p:txBody>
          <a:bodyPr>
            <a:normAutofit/>
          </a:bodyPr>
          <a:lstStyle/>
          <a:p>
            <a:pPr marL="0" indent="358775">
              <a:lnSpc>
                <a:spcPct val="100000"/>
              </a:lnSpc>
              <a:buNone/>
            </a:pPr>
            <a:r>
              <a:rPr lang="en-US" altLang="zh-TW" sz="1800" dirty="0" smtClean="0">
                <a:solidFill>
                  <a:schemeClr val="bg1">
                    <a:lumMod val="10000"/>
                  </a:schemeClr>
                </a:solidFill>
                <a:effectLst/>
              </a:rPr>
              <a:t>【</a:t>
            </a:r>
            <a:r>
              <a:rPr lang="zh-TW" altLang="en-US" sz="1800" dirty="0" smtClean="0">
                <a:solidFill>
                  <a:schemeClr val="bg1">
                    <a:lumMod val="10000"/>
                  </a:schemeClr>
                </a:solidFill>
                <a:effectLst/>
              </a:rPr>
              <a:t>太陽</a:t>
            </a:r>
            <a:r>
              <a:rPr lang="en-US" altLang="zh-TW" sz="1800" dirty="0" smtClean="0">
                <a:solidFill>
                  <a:schemeClr val="bg1">
                    <a:lumMod val="10000"/>
                  </a:schemeClr>
                </a:solidFill>
                <a:effectLst/>
              </a:rPr>
              <a:t>】( 2014</a:t>
            </a:r>
            <a:r>
              <a:rPr lang="zh-TW" altLang="en-US" sz="1800" dirty="0" smtClean="0">
                <a:solidFill>
                  <a:schemeClr val="bg1">
                    <a:lumMod val="10000"/>
                  </a:schemeClr>
                </a:solidFill>
                <a:effectLst/>
              </a:rPr>
              <a:t>年</a:t>
            </a:r>
            <a:r>
              <a:rPr lang="en-US" altLang="zh-TW" sz="1800" dirty="0" smtClean="0">
                <a:solidFill>
                  <a:schemeClr val="bg1">
                    <a:lumMod val="10000"/>
                  </a:schemeClr>
                </a:solidFill>
                <a:effectLst/>
              </a:rPr>
              <a:t>5</a:t>
            </a:r>
            <a:r>
              <a:rPr lang="zh-TW" altLang="en-US" sz="1800" dirty="0" smtClean="0">
                <a:solidFill>
                  <a:schemeClr val="bg1">
                    <a:lumMod val="10000"/>
                  </a:schemeClr>
                </a:solidFill>
                <a:effectLst/>
              </a:rPr>
              <a:t>月</a:t>
            </a:r>
            <a:r>
              <a:rPr lang="en-US" altLang="zh-TW" sz="1800" dirty="0" smtClean="0">
                <a:solidFill>
                  <a:schemeClr val="bg1">
                    <a:lumMod val="10000"/>
                  </a:schemeClr>
                </a:solidFill>
                <a:effectLst/>
              </a:rPr>
              <a:t>26</a:t>
            </a:r>
            <a:r>
              <a:rPr lang="zh-TW" altLang="en-US" sz="1800" dirty="0" smtClean="0">
                <a:solidFill>
                  <a:schemeClr val="bg1">
                    <a:lumMod val="10000"/>
                  </a:schemeClr>
                </a:solidFill>
                <a:effectLst/>
              </a:rPr>
              <a:t>日</a:t>
            </a:r>
            <a:r>
              <a:rPr lang="en-US" altLang="zh-TW" sz="1800" dirty="0" smtClean="0">
                <a:solidFill>
                  <a:schemeClr val="bg1">
                    <a:lumMod val="10000"/>
                  </a:schemeClr>
                </a:solidFill>
                <a:effectLst/>
              </a:rPr>
              <a:t>) </a:t>
            </a:r>
            <a:r>
              <a:rPr lang="zh-TW" altLang="en-US" sz="1800" dirty="0" smtClean="0">
                <a:solidFill>
                  <a:schemeClr val="bg1">
                    <a:lumMod val="10000"/>
                  </a:schemeClr>
                </a:solidFill>
                <a:effectLst/>
              </a:rPr>
              <a:t>英國</a:t>
            </a:r>
            <a:r>
              <a:rPr lang="en-US" altLang="zh-TW" sz="1800" dirty="0" smtClean="0">
                <a:solidFill>
                  <a:schemeClr val="bg1">
                    <a:lumMod val="10000"/>
                  </a:schemeClr>
                </a:solidFill>
                <a:effectLst/>
              </a:rPr>
              <a:t>《</a:t>
            </a:r>
            <a:r>
              <a:rPr lang="zh-TW" altLang="en-US" sz="1800" dirty="0" smtClean="0">
                <a:solidFill>
                  <a:schemeClr val="bg1">
                    <a:lumMod val="10000"/>
                  </a:schemeClr>
                </a:solidFill>
                <a:effectLst/>
              </a:rPr>
              <a:t>星期日郵報</a:t>
            </a:r>
            <a:r>
              <a:rPr lang="en-US" altLang="zh-TW" sz="1800" dirty="0" smtClean="0">
                <a:solidFill>
                  <a:schemeClr val="bg1">
                    <a:lumMod val="10000"/>
                  </a:schemeClr>
                </a:solidFill>
                <a:effectLst/>
              </a:rPr>
              <a:t>》</a:t>
            </a:r>
            <a:r>
              <a:rPr lang="zh-TW" altLang="en-US" sz="1800" dirty="0" smtClean="0">
                <a:solidFill>
                  <a:schemeClr val="bg1">
                    <a:lumMod val="10000"/>
                  </a:schemeClr>
                </a:solidFill>
                <a:effectLst/>
              </a:rPr>
              <a:t>翻查警方記錄，發現二○○九年至去年間，共二百三十五名十歲以下兒童涉及性罪案，最小的只有四歲，最年輕涉強姦者為兩名五歲男童及一名六歲女童。專家歸咎互聯網及智能手機普及，兒童可輕易取得色情及性暴力資訊並加以模仿。</a:t>
            </a:r>
          </a:p>
          <a:p>
            <a:pPr marL="0" indent="358775">
              <a:lnSpc>
                <a:spcPct val="100000"/>
              </a:lnSpc>
              <a:buNone/>
            </a:pPr>
            <a:r>
              <a:rPr lang="zh-TW" altLang="en-US" sz="1800" b="1" dirty="0" smtClean="0">
                <a:solidFill>
                  <a:schemeClr val="bg1">
                    <a:lumMod val="10000"/>
                  </a:schemeClr>
                </a:solidFill>
                <a:effectLst/>
              </a:rPr>
              <a:t>四歲男童涉性侵</a:t>
            </a:r>
          </a:p>
          <a:p>
            <a:pPr marL="0" indent="358775">
              <a:lnSpc>
                <a:spcPct val="100000"/>
              </a:lnSpc>
              <a:buNone/>
            </a:pPr>
            <a:r>
              <a:rPr lang="zh-TW" altLang="en-US" sz="1800" dirty="0" smtClean="0">
                <a:solidFill>
                  <a:schemeClr val="bg1">
                    <a:lumMod val="10000"/>
                  </a:schemeClr>
                </a:solidFill>
                <a:effectLst/>
              </a:rPr>
              <a:t>根據數據，白金漢郡、牛津郡及伯克郡是小童性罪案最嚴重地區。兩名男童去年涉嫌強姦，僅被記錄為與罪行有關事件；一名六歲女童同年涉及非強姦性罪行；另一名四歲男童在一二年至一三年度間，涉性侵一名十三歲以下男童。</a:t>
            </a:r>
          </a:p>
          <a:p>
            <a:pPr marL="0" indent="358775">
              <a:lnSpc>
                <a:spcPct val="100000"/>
              </a:lnSpc>
              <a:buNone/>
            </a:pPr>
            <a:r>
              <a:rPr lang="zh-TW" altLang="en-US" sz="1800" dirty="0" smtClean="0">
                <a:solidFill>
                  <a:schemeClr val="bg1">
                    <a:lumMod val="10000"/>
                  </a:schemeClr>
                </a:solidFill>
                <a:effectLst/>
              </a:rPr>
              <a:t>由於英格蘭及威爾斯不會起訴九歲或以下小童，警方將不會採取任何執法行動，並會交由社會服務的部門跟進，或安排小童向受害人道歉。</a:t>
            </a:r>
          </a:p>
          <a:p>
            <a:pPr marL="0" indent="358775">
              <a:lnSpc>
                <a:spcPct val="100000"/>
              </a:lnSpc>
              <a:buNone/>
            </a:pPr>
            <a:r>
              <a:rPr lang="zh-TW" altLang="en-US" sz="1800" dirty="0" smtClean="0">
                <a:solidFill>
                  <a:schemeClr val="bg1">
                    <a:lumMod val="10000"/>
                  </a:schemeClr>
                </a:solidFill>
                <a:effectLst/>
              </a:rPr>
              <a:t>兒童安全專家甘博指，兒童可經由電視、電腦及智能手機接觸到色情資訊而有樣學樣，鼓勵家長提早向子女進行性教育。</a:t>
            </a:r>
            <a:r>
              <a:rPr lang="en-US" altLang="zh-TW" sz="1800" dirty="0" smtClean="0">
                <a:solidFill>
                  <a:schemeClr val="bg1">
                    <a:lumMod val="10000"/>
                  </a:schemeClr>
                </a:solidFill>
                <a:effectLst/>
              </a:rPr>
              <a:t>                                                                                       </a:t>
            </a:r>
            <a:r>
              <a:rPr lang="zh-TW" altLang="en-US" sz="1800" dirty="0" smtClean="0">
                <a:solidFill>
                  <a:schemeClr val="bg1">
                    <a:lumMod val="10000"/>
                  </a:schemeClr>
                </a:solidFill>
                <a:effectLst/>
              </a:rPr>
              <a:t> </a:t>
            </a:r>
            <a:endParaRPr lang="en-US" altLang="zh-TW" sz="1800" dirty="0" smtClean="0">
              <a:solidFill>
                <a:schemeClr val="bg1">
                  <a:lumMod val="10000"/>
                </a:schemeClr>
              </a:solidFill>
              <a:effectLst/>
            </a:endParaRPr>
          </a:p>
          <a:p>
            <a:pPr marL="0" indent="358775">
              <a:lnSpc>
                <a:spcPct val="100000"/>
              </a:lnSpc>
              <a:buNone/>
            </a:pPr>
            <a:endParaRPr lang="zh-TW" altLang="en-US" sz="1800" dirty="0" smtClean="0">
              <a:solidFill>
                <a:schemeClr val="bg1">
                  <a:lumMod val="10000"/>
                </a:schemeClr>
              </a:solidFill>
              <a:effectLst/>
            </a:endParaRPr>
          </a:p>
          <a:p>
            <a:pPr>
              <a:lnSpc>
                <a:spcPct val="100000"/>
              </a:lnSpc>
              <a:buNone/>
            </a:pPr>
            <a:endParaRPr lang="zh-TW" altLang="en-US" sz="1800" dirty="0">
              <a:effectLst/>
            </a:endParaRPr>
          </a:p>
        </p:txBody>
      </p:sp>
      <p:pic>
        <p:nvPicPr>
          <p:cNvPr id="98306" name="Picture 2" descr="http://the-sun.on.cc/img/v2/logo_tsn.png">
            <a:hlinkClick r:id="rId2" tooltip="太陽報網頁"/>
          </p:cNvPr>
          <p:cNvPicPr>
            <a:picLocks noChangeAspect="1" noChangeArrowheads="1"/>
          </p:cNvPicPr>
          <p:nvPr/>
        </p:nvPicPr>
        <p:blipFill>
          <a:blip r:embed="rId3" cstate="print"/>
          <a:srcRect r="24401" b="-11884"/>
          <a:stretch>
            <a:fillRect/>
          </a:stretch>
        </p:blipFill>
        <p:spPr bwMode="auto">
          <a:xfrm>
            <a:off x="611560" y="188932"/>
            <a:ext cx="864096" cy="287740"/>
          </a:xfrm>
          <a:prstGeom prst="rect">
            <a:avLst/>
          </a:prstGeom>
          <a:noFill/>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72400" cy="1143000"/>
          </a:xfrm>
        </p:spPr>
        <p:txBody>
          <a:bodyPr/>
          <a:lstStyle/>
          <a:p>
            <a:r>
              <a:rPr lang="zh-TW" altLang="en-US" b="1" dirty="0" smtClean="0"/>
              <a:t>偷嘗禁果！英國</a:t>
            </a:r>
            <a:r>
              <a:rPr lang="en-US" altLang="zh-TW" b="1" dirty="0" smtClean="0"/>
              <a:t>13</a:t>
            </a:r>
            <a:r>
              <a:rPr lang="zh-TW" altLang="en-US" b="1" dirty="0" smtClean="0"/>
              <a:t>歲男與</a:t>
            </a:r>
            <a:r>
              <a:rPr lang="en-US" altLang="zh-TW" b="1" dirty="0" smtClean="0"/>
              <a:t/>
            </a:r>
            <a:br>
              <a:rPr lang="en-US" altLang="zh-TW" b="1" dirty="0" smtClean="0"/>
            </a:br>
            <a:r>
              <a:rPr lang="en-US" altLang="zh-TW" b="1" dirty="0" smtClean="0"/>
              <a:t>12</a:t>
            </a:r>
            <a:r>
              <a:rPr lang="zh-TW" altLang="en-US" b="1" dirty="0" smtClean="0"/>
              <a:t>歲女產子　成最年輕父母</a:t>
            </a:r>
            <a:endParaRPr lang="zh-TW" altLang="en-US" dirty="0"/>
          </a:p>
        </p:txBody>
      </p:sp>
      <p:sp>
        <p:nvSpPr>
          <p:cNvPr id="3" name="Content Placeholder 2"/>
          <p:cNvSpPr>
            <a:spLocks noGrp="1"/>
          </p:cNvSpPr>
          <p:nvPr>
            <p:ph idx="1"/>
          </p:nvPr>
        </p:nvSpPr>
        <p:spPr>
          <a:xfrm>
            <a:off x="750475" y="1466632"/>
            <a:ext cx="7772400" cy="4896544"/>
          </a:xfrm>
        </p:spPr>
        <p:txBody>
          <a:bodyPr>
            <a:normAutofit fontScale="92500" lnSpcReduction="10000"/>
          </a:bodyPr>
          <a:lstStyle/>
          <a:p>
            <a:pPr>
              <a:lnSpc>
                <a:spcPct val="110000"/>
              </a:lnSpc>
              <a:buNone/>
            </a:pPr>
            <a:r>
              <a:rPr lang="zh-TW" altLang="en-US" sz="1800" dirty="0" smtClean="0">
                <a:solidFill>
                  <a:schemeClr val="bg1">
                    <a:lumMod val="10000"/>
                  </a:schemeClr>
                </a:solidFill>
                <a:effectLst/>
              </a:rPr>
              <a:t>國際中心／綜合報導</a:t>
            </a:r>
          </a:p>
          <a:p>
            <a:pPr marL="0" indent="358775">
              <a:lnSpc>
                <a:spcPct val="110000"/>
              </a:lnSpc>
              <a:buNone/>
            </a:pPr>
            <a:r>
              <a:rPr lang="zh-TW" altLang="en-US" sz="1800" dirty="0" smtClean="0">
                <a:solidFill>
                  <a:schemeClr val="bg1">
                    <a:lumMod val="10000"/>
                  </a:schemeClr>
                </a:solidFill>
                <a:effectLst/>
              </a:rPr>
              <a:t>英國一名年僅</a:t>
            </a:r>
            <a:r>
              <a:rPr lang="en-US" altLang="zh-TW" sz="1800" dirty="0" smtClean="0">
                <a:solidFill>
                  <a:schemeClr val="bg1">
                    <a:lumMod val="10000"/>
                  </a:schemeClr>
                </a:solidFill>
                <a:effectLst/>
              </a:rPr>
              <a:t>12</a:t>
            </a:r>
            <a:r>
              <a:rPr lang="zh-TW" altLang="en-US" sz="1800" dirty="0" smtClean="0">
                <a:solidFill>
                  <a:schemeClr val="bg1">
                    <a:lumMod val="10000"/>
                  </a:schemeClr>
                </a:solidFill>
                <a:effectLst/>
              </a:rPr>
              <a:t>歲的女孩在近日產下一名女嬰，成為母親，女嬰父親也只有</a:t>
            </a:r>
            <a:r>
              <a:rPr lang="en-US" altLang="zh-TW" sz="1800" dirty="0" smtClean="0">
                <a:solidFill>
                  <a:schemeClr val="bg1">
                    <a:lumMod val="10000"/>
                  </a:schemeClr>
                </a:solidFill>
                <a:effectLst/>
              </a:rPr>
              <a:t>13</a:t>
            </a:r>
            <a:r>
              <a:rPr lang="zh-TW" altLang="en-US" sz="1800" dirty="0" smtClean="0">
                <a:solidFill>
                  <a:schemeClr val="bg1">
                    <a:lumMod val="10000"/>
                  </a:schemeClr>
                </a:solidFill>
                <a:effectLst/>
              </a:rPr>
              <a:t>歲，兩人成為英國最年輕的父母。而這名女孩</a:t>
            </a:r>
            <a:r>
              <a:rPr lang="en-US" altLang="zh-TW" sz="1800" dirty="0" smtClean="0">
                <a:solidFill>
                  <a:schemeClr val="bg1">
                    <a:lumMod val="10000"/>
                  </a:schemeClr>
                </a:solidFill>
                <a:effectLst/>
              </a:rPr>
              <a:t>27</a:t>
            </a:r>
            <a:r>
              <a:rPr lang="zh-TW" altLang="en-US" sz="1800" dirty="0" smtClean="0">
                <a:solidFill>
                  <a:schemeClr val="bg1">
                    <a:lumMod val="10000"/>
                  </a:schemeClr>
                </a:solidFill>
                <a:effectLst/>
              </a:rPr>
              <a:t>歲的母親，也成為最年輕的外祖母之一。</a:t>
            </a:r>
          </a:p>
          <a:p>
            <a:pPr marL="0" indent="358775">
              <a:lnSpc>
                <a:spcPct val="110000"/>
              </a:lnSpc>
              <a:buNone/>
            </a:pPr>
            <a:r>
              <a:rPr lang="zh-TW" altLang="en-US" sz="1800" dirty="0" smtClean="0">
                <a:solidFill>
                  <a:schemeClr val="bg1">
                    <a:lumMod val="10000"/>
                  </a:schemeClr>
                </a:solidFill>
                <a:effectLst/>
              </a:rPr>
              <a:t>根據英國</a:t>
            </a:r>
            <a:r>
              <a:rPr lang="en-US" altLang="zh-TW" sz="1800" dirty="0" smtClean="0">
                <a:solidFill>
                  <a:schemeClr val="bg1">
                    <a:lumMod val="10000"/>
                  </a:schemeClr>
                </a:solidFill>
                <a:effectLst/>
              </a:rPr>
              <a:t>《</a:t>
            </a:r>
            <a:r>
              <a:rPr lang="zh-TW" altLang="en-US" sz="1800" dirty="0" smtClean="0">
                <a:solidFill>
                  <a:schemeClr val="bg1">
                    <a:lumMod val="10000"/>
                  </a:schemeClr>
                </a:solidFill>
                <a:effectLst/>
              </a:rPr>
              <a:t>每日郵報</a:t>
            </a:r>
            <a:r>
              <a:rPr lang="en-US" altLang="zh-TW" sz="1800" dirty="0" smtClean="0">
                <a:solidFill>
                  <a:schemeClr val="bg1">
                    <a:lumMod val="10000"/>
                  </a:schemeClr>
                </a:solidFill>
                <a:effectLst/>
              </a:rPr>
              <a:t>》(Daily Mail)</a:t>
            </a:r>
            <a:r>
              <a:rPr lang="zh-TW" altLang="en-US" sz="1800" dirty="0" smtClean="0">
                <a:solidFill>
                  <a:schemeClr val="bg1">
                    <a:lumMod val="10000"/>
                  </a:schemeClr>
                </a:solidFill>
                <a:effectLst/>
              </a:rPr>
              <a:t>報導，倫敦北部這對超早熟小父母，交往至今已超過</a:t>
            </a:r>
            <a:r>
              <a:rPr lang="en-US" altLang="zh-TW" sz="1800" dirty="0" smtClean="0">
                <a:solidFill>
                  <a:schemeClr val="bg1">
                    <a:lumMod val="10000"/>
                  </a:schemeClr>
                </a:solidFill>
                <a:effectLst/>
              </a:rPr>
              <a:t>1</a:t>
            </a:r>
            <a:r>
              <a:rPr lang="zh-TW" altLang="en-US" sz="1800" dirty="0" smtClean="0">
                <a:solidFill>
                  <a:schemeClr val="bg1">
                    <a:lumMod val="10000"/>
                  </a:schemeClr>
                </a:solidFill>
                <a:effectLst/>
              </a:rPr>
              <a:t>年，</a:t>
            </a:r>
            <a:r>
              <a:rPr lang="zh-TW" altLang="en-US" sz="1800" u="sng" dirty="0" smtClean="0">
                <a:solidFill>
                  <a:srgbClr val="0070C0"/>
                </a:solidFill>
                <a:effectLst/>
              </a:rPr>
              <a:t>小媽媽在</a:t>
            </a:r>
            <a:r>
              <a:rPr lang="en-US" altLang="zh-TW" sz="1800" u="sng" dirty="0" smtClean="0">
                <a:solidFill>
                  <a:srgbClr val="0070C0"/>
                </a:solidFill>
                <a:effectLst/>
              </a:rPr>
              <a:t>10</a:t>
            </a:r>
            <a:r>
              <a:rPr lang="zh-TW" altLang="en-US" sz="1800" u="sng" dirty="0" smtClean="0">
                <a:solidFill>
                  <a:srgbClr val="0070C0"/>
                </a:solidFill>
                <a:effectLst/>
              </a:rPr>
              <a:t>歲時與</a:t>
            </a:r>
            <a:r>
              <a:rPr lang="en-US" altLang="zh-TW" sz="1800" u="sng" dirty="0" smtClean="0">
                <a:solidFill>
                  <a:srgbClr val="0070C0"/>
                </a:solidFill>
                <a:effectLst/>
              </a:rPr>
              <a:t>11</a:t>
            </a:r>
            <a:r>
              <a:rPr lang="zh-TW" altLang="en-US" sz="1800" u="sng" dirty="0" smtClean="0">
                <a:solidFill>
                  <a:srgbClr val="0070C0"/>
                </a:solidFill>
                <a:effectLst/>
              </a:rPr>
              <a:t>歲的小爸爸相識，小媽媽懷孕時只有</a:t>
            </a:r>
            <a:r>
              <a:rPr lang="en-US" altLang="zh-TW" sz="1800" u="sng" dirty="0" smtClean="0">
                <a:solidFill>
                  <a:srgbClr val="0070C0"/>
                </a:solidFill>
                <a:effectLst/>
              </a:rPr>
              <a:t>11</a:t>
            </a:r>
            <a:r>
              <a:rPr lang="zh-TW" altLang="en-US" sz="1800" u="sng" dirty="0" smtClean="0">
                <a:solidFill>
                  <a:srgbClr val="0070C0"/>
                </a:solidFill>
                <a:effectLst/>
              </a:rPr>
              <a:t>歲</a:t>
            </a:r>
            <a:r>
              <a:rPr lang="zh-TW" altLang="en-US" sz="1800" dirty="0" smtClean="0">
                <a:solidFill>
                  <a:schemeClr val="bg1">
                    <a:lumMod val="10000"/>
                  </a:schemeClr>
                </a:solidFill>
                <a:effectLst/>
              </a:rPr>
              <a:t>，在近日產下女嬰，創下英國最年輕母親紀錄，也因此登上英國媒體頭條。</a:t>
            </a:r>
          </a:p>
          <a:p>
            <a:pPr marL="0" indent="358775">
              <a:lnSpc>
                <a:spcPct val="110000"/>
              </a:lnSpc>
              <a:buNone/>
            </a:pPr>
            <a:r>
              <a:rPr lang="zh-TW" altLang="en-US" sz="1800" dirty="0" smtClean="0">
                <a:solidFill>
                  <a:schemeClr val="bg1">
                    <a:lumMod val="10000"/>
                  </a:schemeClr>
                </a:solidFill>
                <a:effectLst/>
              </a:rPr>
              <a:t>而這名女孩的母親目前只有</a:t>
            </a:r>
            <a:r>
              <a:rPr lang="en-US" altLang="zh-TW" sz="1800" dirty="0" smtClean="0">
                <a:solidFill>
                  <a:schemeClr val="bg1">
                    <a:lumMod val="10000"/>
                  </a:schemeClr>
                </a:solidFill>
                <a:effectLst/>
              </a:rPr>
              <a:t>27</a:t>
            </a:r>
            <a:r>
              <a:rPr lang="zh-TW" altLang="en-US" sz="1800" dirty="0" smtClean="0">
                <a:solidFill>
                  <a:schemeClr val="bg1">
                    <a:lumMod val="10000"/>
                  </a:schemeClr>
                </a:solidFill>
                <a:effectLst/>
              </a:rPr>
              <a:t>歲，也是在青少年時期就當上母親，現在順勢成為英國最年輕的外祖母。對於提早當上外祖父母，女孩的父母親表示並不介意，會支持女兒的決定，並計劃讓兩人結婚。</a:t>
            </a:r>
          </a:p>
          <a:p>
            <a:pPr marL="0" indent="358775">
              <a:lnSpc>
                <a:spcPct val="110000"/>
              </a:lnSpc>
              <a:buNone/>
            </a:pPr>
            <a:r>
              <a:rPr lang="zh-TW" altLang="en-US" sz="1800" dirty="0" smtClean="0">
                <a:solidFill>
                  <a:schemeClr val="bg1">
                    <a:lumMod val="10000"/>
                  </a:schemeClr>
                </a:solidFill>
                <a:effectLst/>
              </a:rPr>
              <a:t>報導指出，女孩父親表示，在女兒剛告知懷孕消息時，確實非常心碎，但現在則會支持她，也會幫助扶養外孫女。而這對小父母則表示，兩人深愛彼此，誓言將會與對方共度一生</a:t>
            </a:r>
            <a:endParaRPr lang="en-US" altLang="zh-TW" sz="1800" dirty="0" smtClean="0">
              <a:solidFill>
                <a:schemeClr val="bg1">
                  <a:lumMod val="10000"/>
                </a:schemeClr>
              </a:solidFill>
              <a:effectLst/>
            </a:endParaRPr>
          </a:p>
          <a:p>
            <a:pPr marL="0" indent="358775">
              <a:lnSpc>
                <a:spcPct val="110000"/>
              </a:lnSpc>
              <a:buNone/>
            </a:pPr>
            <a:r>
              <a:rPr lang="en-US" altLang="zh-TW" sz="1800" dirty="0" err="1" smtClean="0">
                <a:effectLst/>
                <a:hlinkClick r:id="rId2"/>
              </a:rPr>
              <a:t>Nownews</a:t>
            </a:r>
            <a:r>
              <a:rPr lang="en-US" altLang="zh-TW" sz="1800" dirty="0" smtClean="0">
                <a:effectLst/>
                <a:hlinkClick r:id="rId2"/>
              </a:rPr>
              <a:t> </a:t>
            </a:r>
            <a:r>
              <a:rPr lang="zh-TW" altLang="en-US" sz="1800" dirty="0" smtClean="0">
                <a:effectLst/>
                <a:hlinkClick r:id="rId2"/>
              </a:rPr>
              <a:t>今日新聞 </a:t>
            </a:r>
            <a:r>
              <a:rPr lang="en-US" altLang="zh-TW" sz="1800" dirty="0" smtClean="0">
                <a:effectLst/>
                <a:hlinkClick r:id="rId2"/>
              </a:rPr>
              <a:t>– 2014</a:t>
            </a:r>
            <a:r>
              <a:rPr lang="zh-TW" altLang="en-US" sz="1800" dirty="0" smtClean="0">
                <a:effectLst/>
                <a:hlinkClick r:id="rId2"/>
              </a:rPr>
              <a:t>年</a:t>
            </a:r>
            <a:r>
              <a:rPr lang="en-US" altLang="zh-TW" sz="1800" dirty="0" smtClean="0">
                <a:effectLst/>
                <a:hlinkClick r:id="rId2"/>
              </a:rPr>
              <a:t>4</a:t>
            </a:r>
            <a:r>
              <a:rPr lang="zh-TW" altLang="en-US" sz="1800" dirty="0" smtClean="0">
                <a:effectLst/>
                <a:hlinkClick r:id="rId2"/>
              </a:rPr>
              <a:t>月</a:t>
            </a:r>
            <a:r>
              <a:rPr lang="en-US" altLang="zh-TW" sz="1800" dirty="0" smtClean="0">
                <a:effectLst/>
                <a:hlinkClick r:id="rId2"/>
              </a:rPr>
              <a:t>17</a:t>
            </a:r>
            <a:r>
              <a:rPr lang="zh-TW" altLang="en-US" sz="1800" dirty="0" smtClean="0">
                <a:effectLst/>
                <a:hlinkClick r:id="rId2"/>
              </a:rPr>
              <a:t>日星期四上午</a:t>
            </a:r>
            <a:r>
              <a:rPr lang="en-US" altLang="zh-TW" sz="1800" dirty="0" smtClean="0">
                <a:effectLst/>
                <a:hlinkClick r:id="rId2"/>
              </a:rPr>
              <a:t>10:46</a:t>
            </a:r>
            <a:endParaRPr lang="en-US" altLang="zh-TW" sz="1800" dirty="0" smtClean="0">
              <a:effectLst/>
            </a:endParaRPr>
          </a:p>
          <a:p>
            <a:pPr marL="0" indent="358775">
              <a:lnSpc>
                <a:spcPct val="110000"/>
              </a:lnSpc>
              <a:buNone/>
            </a:pPr>
            <a:endParaRPr lang="zh-TW" altLang="en-US" sz="1800" dirty="0" smtClean="0">
              <a:solidFill>
                <a:schemeClr val="bg1">
                  <a:lumMod val="10000"/>
                </a:schemeClr>
              </a:solidFill>
              <a:effectLst/>
            </a:endParaRPr>
          </a:p>
          <a:p>
            <a:pPr>
              <a:lnSpc>
                <a:spcPct val="110000"/>
              </a:lnSpc>
              <a:buNone/>
            </a:pPr>
            <a:endParaRPr lang="zh-TW" altLang="en-US" sz="1800" dirty="0">
              <a:effectLst/>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332656"/>
            <a:ext cx="7772400" cy="918628"/>
          </a:xfrm>
        </p:spPr>
        <p:txBody>
          <a:bodyPr/>
          <a:lstStyle/>
          <a:p>
            <a:r>
              <a:rPr lang="zh-TW" altLang="en-US" sz="4000" b="1" dirty="0" smtClean="0">
                <a:effectLst/>
              </a:rPr>
              <a:t>河南男子強姦</a:t>
            </a:r>
            <a:r>
              <a:rPr lang="en-US" altLang="zh-TW" sz="4000" b="1" dirty="0" smtClean="0">
                <a:effectLst/>
              </a:rPr>
              <a:t>10</a:t>
            </a:r>
            <a:r>
              <a:rPr lang="zh-TW" altLang="en-US" sz="4000" b="1" dirty="0" smtClean="0">
                <a:effectLst/>
              </a:rPr>
              <a:t>餘老人 最大</a:t>
            </a:r>
            <a:r>
              <a:rPr lang="en-US" altLang="zh-TW" sz="4000" b="1" dirty="0" smtClean="0">
                <a:effectLst/>
              </a:rPr>
              <a:t>95</a:t>
            </a:r>
            <a:r>
              <a:rPr lang="zh-TW" altLang="en-US" sz="4000" b="1" dirty="0" smtClean="0">
                <a:effectLst/>
              </a:rPr>
              <a:t>歲</a:t>
            </a:r>
            <a:endParaRPr lang="zh-TW" altLang="en-US" sz="4000" dirty="0">
              <a:effectLst/>
            </a:endParaRPr>
          </a:p>
        </p:txBody>
      </p:sp>
      <p:sp>
        <p:nvSpPr>
          <p:cNvPr id="3" name="Content Placeholder 2"/>
          <p:cNvSpPr>
            <a:spLocks noGrp="1"/>
          </p:cNvSpPr>
          <p:nvPr>
            <p:ph idx="1"/>
          </p:nvPr>
        </p:nvSpPr>
        <p:spPr>
          <a:xfrm>
            <a:off x="683568" y="1340768"/>
            <a:ext cx="7992888" cy="5328592"/>
          </a:xfrm>
        </p:spPr>
        <p:txBody>
          <a:bodyPr>
            <a:noAutofit/>
          </a:bodyPr>
          <a:lstStyle/>
          <a:p>
            <a:pPr marL="0" indent="358775">
              <a:lnSpc>
                <a:spcPct val="120000"/>
              </a:lnSpc>
              <a:buNone/>
            </a:pPr>
            <a:r>
              <a:rPr lang="en-US" altLang="zh-TW" sz="1400" dirty="0" smtClean="0">
                <a:effectLst/>
              </a:rPr>
              <a:t>【</a:t>
            </a:r>
            <a:r>
              <a:rPr lang="zh-TW" altLang="en-US" sz="1400" dirty="0" smtClean="0">
                <a:effectLst/>
              </a:rPr>
              <a:t>文匯網訊</a:t>
            </a:r>
            <a:r>
              <a:rPr lang="en-US" altLang="zh-TW" sz="1400" dirty="0" smtClean="0">
                <a:effectLst/>
              </a:rPr>
              <a:t>】(</a:t>
            </a:r>
            <a:r>
              <a:rPr lang="en-US" altLang="zh-TW" sz="1400" dirty="0" smtClean="0"/>
              <a:t>2014-06-09) </a:t>
            </a:r>
            <a:r>
              <a:rPr lang="zh-TW" altLang="en-US" sz="1400" dirty="0" smtClean="0">
                <a:effectLst/>
              </a:rPr>
              <a:t>河南商丘夏邑縣一男子先後</a:t>
            </a:r>
            <a:r>
              <a:rPr lang="en-US" altLang="zh-TW" sz="1400" dirty="0" smtClean="0">
                <a:effectLst/>
              </a:rPr>
              <a:t>40</a:t>
            </a:r>
            <a:r>
              <a:rPr lang="zh-TW" altLang="en-US" sz="1400" dirty="0" smtClean="0">
                <a:effectLst/>
              </a:rPr>
              <a:t>多次闖入獨居老年婦女家中實施強姦、猥褻和盜竊犯罪，</a:t>
            </a:r>
            <a:r>
              <a:rPr lang="en-US" altLang="zh-TW" sz="1400" dirty="0" smtClean="0">
                <a:effectLst/>
              </a:rPr>
              <a:t>10</a:t>
            </a:r>
            <a:r>
              <a:rPr lang="zh-TW" altLang="en-US" sz="1400" dirty="0" smtClean="0">
                <a:effectLst/>
              </a:rPr>
              <a:t>多名老人被性侵。在受害老年人中，最大的</a:t>
            </a:r>
            <a:r>
              <a:rPr lang="en-US" altLang="zh-TW" sz="1400" dirty="0" smtClean="0">
                <a:effectLst/>
              </a:rPr>
              <a:t>95</a:t>
            </a:r>
            <a:r>
              <a:rPr lang="zh-TW" altLang="en-US" sz="1400" dirty="0" smtClean="0">
                <a:effectLst/>
              </a:rPr>
              <a:t>歲，最小的</a:t>
            </a:r>
            <a:r>
              <a:rPr lang="en-US" altLang="zh-TW" sz="1400" dirty="0" smtClean="0">
                <a:effectLst/>
              </a:rPr>
              <a:t>73</a:t>
            </a:r>
            <a:r>
              <a:rPr lang="zh-TW" altLang="en-US" sz="1400" dirty="0" smtClean="0">
                <a:effectLst/>
              </a:rPr>
              <a:t>歲。 </a:t>
            </a:r>
          </a:p>
          <a:p>
            <a:pPr marL="0" indent="358775">
              <a:lnSpc>
                <a:spcPct val="120000"/>
              </a:lnSpc>
              <a:buNone/>
            </a:pPr>
            <a:r>
              <a:rPr lang="zh-TW" altLang="en-US" sz="1400" dirty="0" smtClean="0">
                <a:effectLst/>
              </a:rPr>
              <a:t>據中國日報網報道，</a:t>
            </a:r>
            <a:r>
              <a:rPr lang="en-US" altLang="zh-TW" sz="1400" dirty="0" smtClean="0">
                <a:effectLst/>
              </a:rPr>
              <a:t>5</a:t>
            </a:r>
            <a:r>
              <a:rPr lang="zh-TW" altLang="en-US" sz="1400" dirty="0" smtClean="0">
                <a:effectLst/>
              </a:rPr>
              <a:t>月</a:t>
            </a:r>
            <a:r>
              <a:rPr lang="en-US" altLang="zh-TW" sz="1400" dirty="0" smtClean="0">
                <a:effectLst/>
              </a:rPr>
              <a:t>27</a:t>
            </a:r>
            <a:r>
              <a:rPr lang="zh-TW" altLang="en-US" sz="1400" dirty="0" smtClean="0">
                <a:effectLst/>
              </a:rPr>
              <a:t>日，商丘夏邑縣公安局破獲了這起以空巢孤寡老人為特定侵害對象的系列強姦、盜竊案件。 </a:t>
            </a:r>
            <a:r>
              <a:rPr lang="en-US" altLang="zh-TW" sz="1400" dirty="0" smtClean="0">
                <a:effectLst/>
              </a:rPr>
              <a:t>2014</a:t>
            </a:r>
            <a:r>
              <a:rPr lang="zh-TW" altLang="en-US" sz="1400" dirty="0" smtClean="0">
                <a:effectLst/>
              </a:rPr>
              <a:t>年</a:t>
            </a:r>
            <a:r>
              <a:rPr lang="en-US" altLang="zh-TW" sz="1400" dirty="0" smtClean="0">
                <a:effectLst/>
              </a:rPr>
              <a:t>3</a:t>
            </a:r>
            <a:r>
              <a:rPr lang="zh-TW" altLang="en-US" sz="1400" dirty="0" smtClean="0">
                <a:effectLst/>
              </a:rPr>
              <a:t>月</a:t>
            </a:r>
            <a:r>
              <a:rPr lang="en-US" altLang="zh-TW" sz="1400" dirty="0" smtClean="0">
                <a:effectLst/>
              </a:rPr>
              <a:t>7</a:t>
            </a:r>
            <a:r>
              <a:rPr lang="zh-TW" altLang="en-US" sz="1400" dirty="0" smtClean="0">
                <a:effectLst/>
              </a:rPr>
              <a:t>日上午，夏邑縣業廟鄉陳莊村小王莊</a:t>
            </a:r>
            <a:r>
              <a:rPr lang="en-US" altLang="zh-TW" sz="1400" dirty="0" smtClean="0">
                <a:effectLst/>
              </a:rPr>
              <a:t>83</a:t>
            </a:r>
            <a:r>
              <a:rPr lang="zh-TW" altLang="en-US" sz="1400" dirty="0" smtClean="0">
                <a:effectLst/>
              </a:rPr>
              <a:t>歲的老太太楊某在親屬的陪同下，顫顫巍巍地到業廟鄉派出所報警。楊某稱，當日深夜自己被人挖窟入室強姦。 </a:t>
            </a:r>
          </a:p>
          <a:p>
            <a:pPr marL="0" indent="358775">
              <a:lnSpc>
                <a:spcPct val="120000"/>
              </a:lnSpc>
              <a:buNone/>
            </a:pPr>
            <a:r>
              <a:rPr lang="zh-TW" altLang="en-US" sz="1400" dirty="0" smtClean="0">
                <a:effectLst/>
              </a:rPr>
              <a:t>民警調查後發現，受害的不僅僅是楊某，業廟鄉陳莊周邊村莊已連續發生</a:t>
            </a:r>
            <a:r>
              <a:rPr lang="en-US" altLang="zh-TW" sz="1400" dirty="0" smtClean="0">
                <a:effectLst/>
              </a:rPr>
              <a:t>10</a:t>
            </a:r>
            <a:r>
              <a:rPr lang="zh-TW" altLang="en-US" sz="1400" dirty="0" smtClean="0">
                <a:effectLst/>
              </a:rPr>
              <a:t>多起強姦空巢老人的案件。被強姦的老人中，年齡最大的</a:t>
            </a:r>
            <a:r>
              <a:rPr lang="en-US" altLang="zh-TW" sz="1400" dirty="0" smtClean="0">
                <a:effectLst/>
              </a:rPr>
              <a:t>95</a:t>
            </a:r>
            <a:r>
              <a:rPr lang="zh-TW" altLang="en-US" sz="1400" dirty="0" smtClean="0">
                <a:effectLst/>
              </a:rPr>
              <a:t>歲，最小的</a:t>
            </a:r>
            <a:r>
              <a:rPr lang="en-US" altLang="zh-TW" sz="1400" dirty="0" smtClean="0">
                <a:effectLst/>
              </a:rPr>
              <a:t>73</a:t>
            </a:r>
            <a:r>
              <a:rPr lang="zh-TW" altLang="en-US" sz="1400" dirty="0" smtClean="0">
                <a:effectLst/>
              </a:rPr>
              <a:t>歲。由於受害人年事已高，子孫滿堂，礙於面子，大都沒有報案。 </a:t>
            </a:r>
          </a:p>
          <a:p>
            <a:pPr marL="0" indent="358775">
              <a:lnSpc>
                <a:spcPct val="120000"/>
              </a:lnSpc>
              <a:buNone/>
            </a:pPr>
            <a:r>
              <a:rPr lang="zh-TW" altLang="en-US" sz="1400" dirty="0" smtClean="0">
                <a:effectLst/>
              </a:rPr>
              <a:t>經過大量的走訪調查，</a:t>
            </a:r>
            <a:r>
              <a:rPr lang="en-US" altLang="zh-TW" sz="1400" dirty="0" smtClean="0">
                <a:effectLst/>
              </a:rPr>
              <a:t>5</a:t>
            </a:r>
            <a:r>
              <a:rPr lang="zh-TW" altLang="en-US" sz="1400" dirty="0" smtClean="0">
                <a:effectLst/>
              </a:rPr>
              <a:t>月</a:t>
            </a:r>
            <a:r>
              <a:rPr lang="en-US" altLang="zh-TW" sz="1400" dirty="0" smtClean="0">
                <a:effectLst/>
              </a:rPr>
              <a:t>27</a:t>
            </a:r>
            <a:r>
              <a:rPr lang="zh-TW" altLang="en-US" sz="1400" dirty="0" smtClean="0">
                <a:effectLst/>
              </a:rPr>
              <a:t>日凌晨</a:t>
            </a:r>
            <a:r>
              <a:rPr lang="en-US" altLang="zh-TW" sz="1400" dirty="0" smtClean="0">
                <a:effectLst/>
              </a:rPr>
              <a:t>4</a:t>
            </a:r>
            <a:r>
              <a:rPr lang="zh-TW" altLang="en-US" sz="1400" dirty="0" smtClean="0">
                <a:effectLst/>
              </a:rPr>
              <a:t>時許，專案民警將犯罪嫌疑人王某抓獲。 經審訊，王某交代了自</a:t>
            </a:r>
            <a:r>
              <a:rPr lang="en-US" altLang="zh-TW" sz="1400" dirty="0" smtClean="0">
                <a:effectLst/>
              </a:rPr>
              <a:t>2011</a:t>
            </a:r>
            <a:r>
              <a:rPr lang="zh-TW" altLang="en-US" sz="1400" dirty="0" smtClean="0">
                <a:effectLst/>
              </a:rPr>
              <a:t>年春天到</a:t>
            </a:r>
            <a:r>
              <a:rPr lang="en-US" altLang="zh-TW" sz="1400" dirty="0" smtClean="0">
                <a:effectLst/>
              </a:rPr>
              <a:t>2014</a:t>
            </a:r>
            <a:r>
              <a:rPr lang="zh-TW" altLang="en-US" sz="1400" dirty="0" smtClean="0">
                <a:effectLst/>
              </a:rPr>
              <a:t>年</a:t>
            </a:r>
            <a:r>
              <a:rPr lang="en-US" altLang="zh-TW" sz="1400" dirty="0" smtClean="0">
                <a:effectLst/>
              </a:rPr>
              <a:t>3</a:t>
            </a:r>
            <a:r>
              <a:rPr lang="zh-TW" altLang="en-US" sz="1400" dirty="0" smtClean="0">
                <a:effectLst/>
              </a:rPr>
              <a:t>月，自己獨自一人流竄於業廟鄉陳莊村周邊村莊，先後</a:t>
            </a:r>
            <a:r>
              <a:rPr lang="en-US" altLang="zh-TW" sz="1400" dirty="0" smtClean="0">
                <a:effectLst/>
              </a:rPr>
              <a:t>40</a:t>
            </a:r>
            <a:r>
              <a:rPr lang="zh-TW" altLang="en-US" sz="1400" dirty="0" smtClean="0">
                <a:effectLst/>
              </a:rPr>
              <a:t>多次採取事先剪斷電線、撬門砸鎖、翻牆入院、在牆上挖洞等方式進入寡居的老年婦女家中，實施強姦、猥褻和盜竊的犯罪事實。 目前，犯罪嫌疑人王某已被依法刑事拘留。 </a:t>
            </a:r>
          </a:p>
          <a:p>
            <a:pPr marL="0" indent="358775">
              <a:lnSpc>
                <a:spcPct val="120000"/>
              </a:lnSpc>
              <a:buNone/>
            </a:pPr>
            <a:r>
              <a:rPr lang="zh-TW" altLang="en-US" sz="1400" dirty="0" smtClean="0">
                <a:effectLst/>
              </a:rPr>
              <a:t>警方提醒：一、不要讓老人單獨在家，最好有家人陪伴。如果沒有條件的孤寡老人盡量採取夜晚相約群居的方式。二、不要將貴重物品放在家中，由於老人屬於弱勢群體</a:t>
            </a:r>
            <a:r>
              <a:rPr lang="en-US" altLang="zh-TW" sz="1400" dirty="0" smtClean="0">
                <a:effectLst/>
              </a:rPr>
              <a:t>,</a:t>
            </a:r>
            <a:r>
              <a:rPr lang="zh-TW" altLang="en-US" sz="1400" dirty="0" smtClean="0">
                <a:effectLst/>
              </a:rPr>
              <a:t>且無反抗和應變能力，很容易成為犯罪分子覬覦的對象。三、民警應做好防範宣傳，向老人宣傳各種防詐騙知識並及時向群眾通報最新案情，提高老人的安全防範意識。四、遇到危險時保存生命為第一位，機智與犯罪分子周旋，盡量避免遭受更大的傷害。五、受到傷害後要及時報警。</a:t>
            </a:r>
            <a:r>
              <a:rPr lang="en-US" altLang="zh-TW" sz="1400" dirty="0" smtClean="0">
                <a:effectLst>
                  <a:outerShdw blurRad="38100" dist="38100" dir="2700000" algn="tl">
                    <a:srgbClr val="000000">
                      <a:alpha val="43137"/>
                    </a:srgbClr>
                  </a:outerShdw>
                </a:effectLst>
              </a:rPr>
              <a:t>      </a:t>
            </a:r>
            <a:endParaRPr lang="zh-TW" altLang="en-US" sz="1400" dirty="0" smtClean="0">
              <a:effectLst>
                <a:outerShdw blurRad="38100" dist="38100" dir="2700000" algn="tl">
                  <a:srgbClr val="000000">
                    <a:alpha val="43137"/>
                  </a:srgbClr>
                </a:outerShdw>
              </a:effectLst>
            </a:endParaRPr>
          </a:p>
          <a:p>
            <a:pPr marL="0" indent="268288">
              <a:lnSpc>
                <a:spcPct val="120000"/>
              </a:lnSpc>
              <a:buNone/>
            </a:pPr>
            <a:endParaRPr lang="zh-TW" altLang="en-US" sz="1400" dirty="0">
              <a:effectLst/>
            </a:endParaRPr>
          </a:p>
        </p:txBody>
      </p:sp>
      <p:pic>
        <p:nvPicPr>
          <p:cNvPr id="84994" name="Picture 2" descr="http://image.wenweipo.com/2009new/img/www_logo.gif">
            <a:hlinkClick r:id="rId2"/>
          </p:cNvPr>
          <p:cNvPicPr>
            <a:picLocks noChangeAspect="1" noChangeArrowheads="1"/>
          </p:cNvPicPr>
          <p:nvPr/>
        </p:nvPicPr>
        <p:blipFill>
          <a:blip r:embed="rId3" cstate="print"/>
          <a:srcRect/>
          <a:stretch>
            <a:fillRect/>
          </a:stretch>
        </p:blipFill>
        <p:spPr bwMode="auto">
          <a:xfrm>
            <a:off x="755576" y="71718"/>
            <a:ext cx="1552575" cy="514351"/>
          </a:xfrm>
          <a:prstGeom prst="rect">
            <a:avLst/>
          </a:prstGeom>
          <a:noFill/>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SOII(SPP)\HIV reporting system\HIV_AIDS\2014\2014Q1\HIV Press 2014Q1_final\投影片5.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SOII(SPP)\HIV reporting system\HIV_AIDS\2014\2014Q1\HIV Press 2014Q1_final\投影片6.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SOII(SPP)\HIV reporting system\HIV_AIDS\2014\2014Q1\HIV Press 2014Q1_final\投影片7.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SOII(SPP)\HIV reporting system\HIV_AIDS\2014\2014Q1\HIV Press 2014Q1_final\投影片8.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228600"/>
            <a:ext cx="7772400" cy="762000"/>
          </a:xfrm>
        </p:spPr>
        <p:txBody>
          <a:bodyPr/>
          <a:lstStyle/>
          <a:p>
            <a:r>
              <a:rPr lang="zh-TW" altLang="en-US" b="1" dirty="0" smtClean="0">
                <a:effectLst/>
                <a:latin typeface="標楷體" pitchFamily="65" charset="-120"/>
                <a:ea typeface="標楷體" pitchFamily="65" charset="-120"/>
              </a:rPr>
              <a:t>古代文明中的婦女</a:t>
            </a:r>
            <a:endParaRPr lang="zh-TW" altLang="en-US" dirty="0" smtClean="0">
              <a:effectLst/>
              <a:latin typeface="標楷體" pitchFamily="65" charset="-120"/>
              <a:ea typeface="標楷體" pitchFamily="65" charset="-120"/>
            </a:endParaRPr>
          </a:p>
        </p:txBody>
      </p:sp>
      <p:sp>
        <p:nvSpPr>
          <p:cNvPr id="8195" name="Rectangle 3"/>
          <p:cNvSpPr>
            <a:spLocks noGrp="1" noChangeArrowheads="1"/>
          </p:cNvSpPr>
          <p:nvPr>
            <p:ph type="body" idx="1"/>
          </p:nvPr>
        </p:nvSpPr>
        <p:spPr>
          <a:xfrm>
            <a:off x="762000" y="1103971"/>
            <a:ext cx="7772400" cy="4306229"/>
          </a:xfrm>
        </p:spPr>
        <p:txBody>
          <a:bodyPr>
            <a:noAutofit/>
          </a:bodyPr>
          <a:lstStyle/>
          <a:p>
            <a:pPr marL="0" indent="0">
              <a:lnSpc>
                <a:spcPct val="120000"/>
              </a:lnSpc>
              <a:buFontTx/>
              <a:buNone/>
            </a:pPr>
            <a:r>
              <a:rPr lang="zh-TW" altLang="en-US" sz="2800" b="1" dirty="0" smtClean="0">
                <a:effectLst/>
                <a:latin typeface="標楷體" pitchFamily="65" charset="-120"/>
                <a:ea typeface="標楷體" pitchFamily="65" charset="-120"/>
              </a:rPr>
              <a:t>在大英百科全書中，有關印度婦女的記載如下：</a:t>
            </a:r>
          </a:p>
          <a:p>
            <a:pPr marL="0" indent="0">
              <a:lnSpc>
                <a:spcPct val="120000"/>
              </a:lnSpc>
              <a:buFontTx/>
              <a:buNone/>
            </a:pPr>
            <a:r>
              <a:rPr lang="zh-TW" altLang="en-US" sz="2800" b="1" dirty="0" smtClean="0">
                <a:effectLst/>
                <a:latin typeface="標楷體" pitchFamily="65" charset="-120"/>
                <a:ea typeface="標楷體" pitchFamily="65" charset="-120"/>
              </a:rPr>
              <a:t>	在</a:t>
            </a:r>
            <a:r>
              <a:rPr lang="zh-TW" altLang="en-US" sz="2800" b="1" u="sng" dirty="0" smtClean="0">
                <a:effectLst/>
                <a:latin typeface="標楷體" pitchFamily="65" charset="-120"/>
                <a:ea typeface="標楷體" pitchFamily="65" charset="-120"/>
              </a:rPr>
              <a:t>印度</a:t>
            </a:r>
            <a:r>
              <a:rPr lang="zh-TW" altLang="en-US" sz="2800" b="1" dirty="0" smtClean="0">
                <a:effectLst/>
                <a:latin typeface="標楷體" pitchFamily="65" charset="-120"/>
                <a:ea typeface="標楷體" pitchFamily="65" charset="-120"/>
              </a:rPr>
              <a:t>，</a:t>
            </a:r>
            <a:r>
              <a:rPr lang="zh-TW" altLang="en-US" sz="2800" b="1" dirty="0" smtClean="0">
                <a:solidFill>
                  <a:schemeClr val="tx2"/>
                </a:solidFill>
                <a:effectLst/>
                <a:latin typeface="標楷體" pitchFamily="65" charset="-120"/>
                <a:ea typeface="標楷體" pitchFamily="65" charset="-120"/>
              </a:rPr>
              <a:t>服從</a:t>
            </a:r>
            <a:r>
              <a:rPr lang="zh-TW" altLang="en-US" sz="2800" b="1" dirty="0" smtClean="0">
                <a:effectLst/>
                <a:latin typeface="標楷體" pitchFamily="65" charset="-120"/>
                <a:ea typeface="標楷體" pitchFamily="65" charset="-120"/>
              </a:rPr>
              <a:t>是基本的原則。婦女必須要完全地</a:t>
            </a:r>
            <a:r>
              <a:rPr lang="zh-TW" altLang="en-US" sz="2800" b="1" dirty="0" smtClean="0">
                <a:solidFill>
                  <a:schemeClr val="tx2"/>
                </a:solidFill>
                <a:effectLst/>
                <a:latin typeface="標楷體" pitchFamily="65" charset="-120"/>
                <a:ea typeface="標楷體" pitchFamily="65" charset="-120"/>
              </a:rPr>
              <a:t>服從及依靠</a:t>
            </a:r>
            <a:r>
              <a:rPr lang="zh-TW" altLang="en-US" sz="2800" b="1" dirty="0" smtClean="0">
                <a:effectLst/>
                <a:latin typeface="標楷體" pitchFamily="65" charset="-120"/>
                <a:ea typeface="標楷體" pitchFamily="65" charset="-120"/>
              </a:rPr>
              <a:t>男人。至於財產繼承權方面，它們是</a:t>
            </a:r>
            <a:r>
              <a:rPr lang="zh-TW" altLang="en-US" sz="2800" b="1" dirty="0" smtClean="0">
                <a:solidFill>
                  <a:schemeClr val="tx2"/>
                </a:solidFill>
                <a:effectLst/>
                <a:latin typeface="標楷體" pitchFamily="65" charset="-120"/>
                <a:ea typeface="標楷體" pitchFamily="65" charset="-120"/>
              </a:rPr>
              <a:t>只傳男不傳女</a:t>
            </a:r>
            <a:r>
              <a:rPr lang="zh-TW" altLang="en-US" sz="2800" b="1" dirty="0" smtClean="0">
                <a:effectLst/>
                <a:latin typeface="標楷體" pitchFamily="65" charset="-120"/>
                <a:ea typeface="標楷體" pitchFamily="65" charset="-120"/>
              </a:rPr>
              <a:t>的。</a:t>
            </a:r>
            <a:endParaRPr lang="en-US" altLang="zh-TW" sz="2800" b="1" dirty="0" smtClean="0">
              <a:effectLst/>
              <a:latin typeface="標楷體" pitchFamily="65" charset="-120"/>
              <a:ea typeface="標楷體" pitchFamily="65" charset="-120"/>
            </a:endParaRPr>
          </a:p>
          <a:p>
            <a:pPr marL="0" indent="0">
              <a:lnSpc>
                <a:spcPct val="120000"/>
              </a:lnSpc>
              <a:buNone/>
            </a:pPr>
            <a:r>
              <a:rPr lang="en-US" altLang="zh-TW" sz="2800" b="1" dirty="0" smtClean="0">
                <a:latin typeface="標楷體" pitchFamily="65" charset="-120"/>
                <a:ea typeface="標楷體" pitchFamily="65" charset="-120"/>
              </a:rPr>
              <a:t>	</a:t>
            </a:r>
            <a:r>
              <a:rPr lang="zh-TW" altLang="en-US" sz="2800" b="1" dirty="0" smtClean="0">
                <a:latin typeface="標楷體" pitchFamily="65" charset="-120"/>
                <a:ea typeface="標楷體" pitchFamily="65" charset="-120"/>
              </a:rPr>
              <a:t>在</a:t>
            </a:r>
            <a:r>
              <a:rPr lang="zh-TW" altLang="en-US" sz="2800" b="1" u="sng" dirty="0" smtClean="0">
                <a:latin typeface="標楷體" pitchFamily="65" charset="-120"/>
                <a:ea typeface="標楷體" pitchFamily="65" charset="-120"/>
              </a:rPr>
              <a:t>印度教</a:t>
            </a:r>
            <a:r>
              <a:rPr lang="zh-TW" altLang="en-US" sz="2800" b="1" dirty="0" smtClean="0">
                <a:latin typeface="標楷體" pitchFamily="65" charset="-120"/>
                <a:ea typeface="標楷體" pitchFamily="65" charset="-120"/>
              </a:rPr>
              <a:t>的經典中，一個</a:t>
            </a:r>
            <a:r>
              <a:rPr lang="zh-TW" altLang="en-US" sz="2800" b="1" dirty="0" smtClean="0">
                <a:solidFill>
                  <a:schemeClr val="tx2"/>
                </a:solidFill>
                <a:latin typeface="標楷體" pitchFamily="65" charset="-120"/>
                <a:ea typeface="標楷體" pitchFamily="65" charset="-120"/>
              </a:rPr>
              <a:t>好妻子</a:t>
            </a:r>
            <a:r>
              <a:rPr lang="zh-TW" altLang="en-US" sz="2800" b="1" dirty="0" smtClean="0">
                <a:latin typeface="標楷體" pitchFamily="65" charset="-120"/>
                <a:ea typeface="標楷體" pitchFamily="65" charset="-120"/>
              </a:rPr>
              <a:t>的記述如下：「婦女若要在今世取得崇高的地位，及在後世時，取得與丈夫等同的地位，她們的</a:t>
            </a:r>
            <a:r>
              <a:rPr lang="zh-TW" altLang="en-US" sz="2800" b="1" dirty="0" smtClean="0">
                <a:solidFill>
                  <a:schemeClr val="tx2"/>
                </a:solidFill>
                <a:latin typeface="標楷體" pitchFamily="65" charset="-120"/>
                <a:ea typeface="標楷體" pitchFamily="65" charset="-120"/>
              </a:rPr>
              <a:t>思想、言語及身體都必須要服從男人</a:t>
            </a:r>
            <a:r>
              <a:rPr lang="zh-TW" altLang="en-US" sz="2800" b="1" dirty="0" smtClean="0">
                <a:latin typeface="標楷體" pitchFamily="65" charset="-120"/>
                <a:ea typeface="標楷體" pitchFamily="65" charset="-120"/>
              </a:rPr>
              <a:t>。</a:t>
            </a:r>
          </a:p>
          <a:p>
            <a:pPr marL="0" indent="0">
              <a:lnSpc>
                <a:spcPct val="120000"/>
              </a:lnSpc>
              <a:buFontTx/>
              <a:buNone/>
            </a:pPr>
            <a:endParaRPr lang="zh-TW" altLang="en-US" sz="2800" b="1" dirty="0" smtClean="0">
              <a:effectLst/>
              <a:latin typeface="標楷體" pitchFamily="65" charset="-120"/>
              <a:ea typeface="標楷體" pitchFamily="65" charset="-120"/>
            </a:endParaRPr>
          </a:p>
          <a:p>
            <a:pPr marL="0" indent="0">
              <a:lnSpc>
                <a:spcPct val="120000"/>
              </a:lnSpc>
              <a:buFontTx/>
              <a:buNone/>
            </a:pPr>
            <a:endParaRPr lang="en-US" altLang="zh-TW" sz="2800" b="1" dirty="0" smtClean="0">
              <a:effectLst/>
              <a:latin typeface="標楷體" pitchFamily="65" charset="-120"/>
              <a:ea typeface="標楷體" pitchFamily="65" charset="-120"/>
            </a:endParaRPr>
          </a:p>
        </p:txBody>
      </p:sp>
      <p:pic>
        <p:nvPicPr>
          <p:cNvPr id="6" name="Picture 5" descr="C:\Users\zh.ITEDT47\AppData\Local\Microsoft\Windows\Temporary Internet Files\Content.IE5\AZLJ3HW5\MC900357133[1].wmf"/>
          <p:cNvPicPr>
            <a:picLocks noChangeAspect="1" noChangeArrowheads="1"/>
          </p:cNvPicPr>
          <p:nvPr/>
        </p:nvPicPr>
        <p:blipFill>
          <a:blip r:embed="rId2" cstate="print">
            <a:lum bright="40000"/>
          </a:blip>
          <a:srcRect/>
          <a:stretch>
            <a:fillRect/>
          </a:stretch>
        </p:blipFill>
        <p:spPr bwMode="auto">
          <a:xfrm>
            <a:off x="235548" y="5776332"/>
            <a:ext cx="8435558" cy="1081668"/>
          </a:xfrm>
          <a:prstGeom prst="rect">
            <a:avLst/>
          </a:prstGeom>
          <a:noFill/>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SOII(SPP)\HIV reporting system\HIV_AIDS\2014\2014Q1\HIV Press 2014Q1_final\投影片11.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a:defRPr/>
            </a:pPr>
            <a:r>
              <a:rPr lang="zh-TW" altLang="en-US" sz="2800" smtClean="0"/>
              <a:t>都市日報 </a:t>
            </a:r>
            <a:r>
              <a:rPr lang="en-US" altLang="zh-TW" sz="2800" smtClean="0"/>
              <a:t>2004</a:t>
            </a:r>
            <a:r>
              <a:rPr lang="zh-TW" altLang="en-US" sz="2800" smtClean="0"/>
              <a:t>年</a:t>
            </a:r>
            <a:r>
              <a:rPr lang="en-US" altLang="zh-TW" sz="2800" smtClean="0"/>
              <a:t>7</a:t>
            </a:r>
            <a:r>
              <a:rPr lang="zh-TW" altLang="en-US" sz="2800" smtClean="0"/>
              <a:t>月</a:t>
            </a:r>
            <a:r>
              <a:rPr lang="en-US" altLang="zh-TW" sz="2800" smtClean="0"/>
              <a:t>27</a:t>
            </a:r>
            <a:r>
              <a:rPr lang="zh-TW" altLang="en-US" sz="2800" smtClean="0"/>
              <a:t>日</a:t>
            </a:r>
          </a:p>
        </p:txBody>
      </p:sp>
      <p:pic>
        <p:nvPicPr>
          <p:cNvPr id="29699" name="Picture 4"/>
          <p:cNvPicPr>
            <a:picLocks noChangeAspect="1" noChangeArrowheads="1"/>
          </p:cNvPicPr>
          <p:nvPr/>
        </p:nvPicPr>
        <p:blipFill>
          <a:blip r:embed="rId2" cstate="print"/>
          <a:srcRect/>
          <a:stretch>
            <a:fillRect/>
          </a:stretch>
        </p:blipFill>
        <p:spPr bwMode="auto">
          <a:xfrm>
            <a:off x="457200" y="1828802"/>
            <a:ext cx="8229600" cy="3095625"/>
          </a:xfrm>
          <a:prstGeom prst="rect">
            <a:avLst/>
          </a:prstGeom>
          <a:noFill/>
          <a:ln w="12700">
            <a:noFill/>
            <a:miter lim="800000"/>
            <a:headEnd/>
            <a:tailEnd/>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pic>
        <p:nvPicPr>
          <p:cNvPr id="94210" name="Picture 2" descr="N:\disc(Islam)\婦女_家庭\Women_06_4_14\婦女.jpg"/>
          <p:cNvPicPr>
            <a:picLocks noChangeAspect="1" noChangeArrowheads="1"/>
          </p:cNvPicPr>
          <p:nvPr/>
        </p:nvPicPr>
        <p:blipFill>
          <a:blip r:embed="rId2" cstate="print"/>
          <a:srcRect/>
          <a:stretch>
            <a:fillRect/>
          </a:stretch>
        </p:blipFill>
        <p:spPr bwMode="auto">
          <a:xfrm>
            <a:off x="524852" y="1898248"/>
            <a:ext cx="8196971" cy="453600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026"/>
          <p:cNvSpPr>
            <a:spLocks noGrp="1" noChangeArrowheads="1"/>
          </p:cNvSpPr>
          <p:nvPr>
            <p:ph type="title"/>
          </p:nvPr>
        </p:nvSpPr>
        <p:spPr>
          <a:xfrm>
            <a:off x="685800" y="452438"/>
            <a:ext cx="7772400" cy="1143000"/>
          </a:xfrm>
        </p:spPr>
        <p:txBody>
          <a:bodyPr/>
          <a:lstStyle/>
          <a:p>
            <a:pPr>
              <a:defRPr/>
            </a:pPr>
            <a:endParaRPr lang="zh-TW" altLang="zh-TW" smtClean="0"/>
          </a:p>
        </p:txBody>
      </p:sp>
      <p:sp>
        <p:nvSpPr>
          <p:cNvPr id="110595" name="Rectangle 1027"/>
          <p:cNvSpPr>
            <a:spLocks noGrp="1" noChangeArrowheads="1"/>
          </p:cNvSpPr>
          <p:nvPr>
            <p:ph type="body" idx="1"/>
          </p:nvPr>
        </p:nvSpPr>
        <p:spPr/>
        <p:txBody>
          <a:bodyPr/>
          <a:lstStyle/>
          <a:p>
            <a:pPr>
              <a:defRPr/>
            </a:pPr>
            <a:endParaRPr lang="zh-TW" altLang="zh-TW" smtClean="0"/>
          </a:p>
        </p:txBody>
      </p:sp>
      <p:pic>
        <p:nvPicPr>
          <p:cNvPr id="22532" name="Picture 1028" descr="Z:\scanning\Scan0008.jpg"/>
          <p:cNvPicPr>
            <a:picLocks noChangeAspect="1" noChangeArrowheads="1"/>
          </p:cNvPicPr>
          <p:nvPr/>
        </p:nvPicPr>
        <p:blipFill>
          <a:blip r:embed="rId2" cstate="print"/>
          <a:srcRect/>
          <a:stretch>
            <a:fillRect/>
          </a:stretch>
        </p:blipFill>
        <p:spPr bwMode="auto">
          <a:xfrm>
            <a:off x="-228600" y="152400"/>
            <a:ext cx="9372600" cy="61626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228600"/>
            <a:ext cx="7772400" cy="838200"/>
          </a:xfrm>
        </p:spPr>
        <p:txBody>
          <a:bodyPr>
            <a:normAutofit/>
          </a:bodyPr>
          <a:lstStyle/>
          <a:p>
            <a:pPr>
              <a:defRPr/>
            </a:pPr>
            <a:r>
              <a:rPr lang="zh-TW" altLang="en-US" sz="4800" dirty="0" smtClean="0">
                <a:latin typeface="標楷體" pitchFamily="65" charset="-120"/>
                <a:ea typeface="標楷體" pitchFamily="65" charset="-120"/>
              </a:rPr>
              <a:t>女人為何要瘦身 要隆乳房</a:t>
            </a:r>
            <a:r>
              <a:rPr lang="en-US" altLang="zh-TW" sz="4800" dirty="0" smtClean="0">
                <a:latin typeface="標楷體" pitchFamily="65" charset="-120"/>
                <a:ea typeface="標楷體" pitchFamily="65" charset="-120"/>
              </a:rPr>
              <a:t>?</a:t>
            </a:r>
            <a:endParaRPr lang="zh-TW" altLang="en-US" sz="4800" dirty="0" smtClean="0">
              <a:latin typeface="標楷體" pitchFamily="65" charset="-120"/>
              <a:ea typeface="標楷體" pitchFamily="65" charset="-120"/>
            </a:endParaRPr>
          </a:p>
        </p:txBody>
      </p:sp>
      <p:pic>
        <p:nvPicPr>
          <p:cNvPr id="79873" name="Picture 1" descr="N:\disc(Islam)\婦女_家庭\Women_06_4_14\2006_4_14_mingpao_beauty.jpg"/>
          <p:cNvPicPr>
            <a:picLocks noChangeAspect="1" noChangeArrowheads="1"/>
          </p:cNvPicPr>
          <p:nvPr/>
        </p:nvPicPr>
        <p:blipFill>
          <a:blip r:embed="rId2" cstate="print"/>
          <a:srcRect/>
          <a:stretch>
            <a:fillRect/>
          </a:stretch>
        </p:blipFill>
        <p:spPr bwMode="auto">
          <a:xfrm>
            <a:off x="1448099" y="994206"/>
            <a:ext cx="3713163" cy="5605462"/>
          </a:xfrm>
          <a:prstGeom prst="rect">
            <a:avLst/>
          </a:prstGeom>
          <a:noFill/>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女人愈肥    人工愈奀</a:t>
            </a:r>
            <a:endParaRPr lang="zh-TW" altLang="en-US" dirty="0"/>
          </a:p>
        </p:txBody>
      </p:sp>
      <p:pic>
        <p:nvPicPr>
          <p:cNvPr id="93186" name="Picture 2" descr="N:\disc(Islam)\婦女_家庭\Women_06_4_14\2005_5_27_mingpao.jpg"/>
          <p:cNvPicPr>
            <a:picLocks noChangeAspect="1" noChangeArrowheads="1"/>
          </p:cNvPicPr>
          <p:nvPr/>
        </p:nvPicPr>
        <p:blipFill>
          <a:blip r:embed="rId2" cstate="print"/>
          <a:srcRect/>
          <a:stretch>
            <a:fillRect/>
          </a:stretch>
        </p:blipFill>
        <p:spPr bwMode="auto">
          <a:xfrm>
            <a:off x="382317" y="2060305"/>
            <a:ext cx="8156575" cy="329228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956" y="706862"/>
            <a:ext cx="8631044" cy="624468"/>
          </a:xfrm>
        </p:spPr>
        <p:txBody>
          <a:bodyPr>
            <a:normAutofit fontScale="90000"/>
          </a:bodyPr>
          <a:lstStyle/>
          <a:p>
            <a:r>
              <a:rPr lang="zh-TW" altLang="en-US" b="1" dirty="0" smtClean="0">
                <a:latin typeface="標楷體" pitchFamily="65" charset="-120"/>
                <a:ea typeface="標楷體" pitchFamily="65" charset="-120"/>
              </a:rPr>
              <a:t>離婚 遲婚 不婚 亞洲女性：我選擇我的人生路</a:t>
            </a:r>
            <a:endParaRPr lang="zh-TW" altLang="en-US" dirty="0">
              <a:latin typeface="標楷體" pitchFamily="65" charset="-120"/>
              <a:ea typeface="標楷體" pitchFamily="65" charset="-120"/>
            </a:endParaRPr>
          </a:p>
        </p:txBody>
      </p:sp>
      <p:sp>
        <p:nvSpPr>
          <p:cNvPr id="3" name="Content Placeholder 2"/>
          <p:cNvSpPr>
            <a:spLocks noGrp="1"/>
          </p:cNvSpPr>
          <p:nvPr>
            <p:ph idx="1"/>
          </p:nvPr>
        </p:nvSpPr>
        <p:spPr>
          <a:xfrm>
            <a:off x="3748639" y="1417350"/>
            <a:ext cx="5040519" cy="5297355"/>
          </a:xfrm>
        </p:spPr>
        <p:txBody>
          <a:bodyPr>
            <a:normAutofit fontScale="40000" lnSpcReduction="20000"/>
          </a:bodyPr>
          <a:lstStyle/>
          <a:p>
            <a:pPr>
              <a:lnSpc>
                <a:spcPct val="120000"/>
              </a:lnSpc>
              <a:buNone/>
            </a:pPr>
            <a:r>
              <a:rPr lang="zh-TW" altLang="en-US" sz="5100" dirty="0" smtClean="0">
                <a:latin typeface="標楷體" pitchFamily="65" charset="-120"/>
                <a:ea typeface="標楷體" pitchFamily="65" charset="-120"/>
              </a:rPr>
              <a:t>女性不婚理由多</a:t>
            </a:r>
            <a:r>
              <a:rPr lang="en-US" altLang="zh-TW" sz="5100" dirty="0" smtClean="0">
                <a:latin typeface="標楷體" pitchFamily="65" charset="-120"/>
                <a:ea typeface="標楷體" pitchFamily="65" charset="-120"/>
              </a:rPr>
              <a:t>:</a:t>
            </a:r>
          </a:p>
          <a:p>
            <a:pPr>
              <a:lnSpc>
                <a:spcPct val="120000"/>
              </a:lnSpc>
            </a:pPr>
            <a:r>
              <a:rPr lang="zh-TW" altLang="en-US" sz="5000" dirty="0" smtClean="0">
                <a:latin typeface="標楷體" pitchFamily="65" charset="-120"/>
                <a:ea typeface="標楷體" pitchFamily="65" charset="-120"/>
              </a:rPr>
              <a:t>教育水平</a:t>
            </a:r>
            <a:r>
              <a:rPr lang="zh-TW" altLang="en-US" sz="5000" dirty="0" smtClean="0">
                <a:latin typeface="標楷體" pitchFamily="65" charset="-120"/>
                <a:ea typeface="標楷體" pitchFamily="65" charset="-120"/>
                <a:sym typeface="Wingdings 3"/>
              </a:rPr>
              <a:t></a:t>
            </a:r>
            <a:r>
              <a:rPr lang="zh-TW" altLang="en-US" sz="5000" dirty="0" smtClean="0">
                <a:latin typeface="標楷體" pitchFamily="65" charset="-120"/>
                <a:ea typeface="標楷體" pitchFamily="65" charset="-120"/>
              </a:rPr>
              <a:t>，女性不再處於被動的位置，有自主權及選擇的權利，當然不願意讓自己屈就於婚姻。</a:t>
            </a:r>
            <a:endParaRPr lang="en-US" altLang="zh-TW" sz="5000" dirty="0" smtClean="0">
              <a:latin typeface="標楷體" pitchFamily="65" charset="-120"/>
              <a:ea typeface="標楷體" pitchFamily="65" charset="-120"/>
            </a:endParaRPr>
          </a:p>
          <a:p>
            <a:pPr>
              <a:lnSpc>
                <a:spcPct val="120000"/>
              </a:lnSpc>
            </a:pPr>
            <a:r>
              <a:rPr lang="zh-TW" altLang="en-US" sz="5000" dirty="0" smtClean="0">
                <a:latin typeface="標楷體" pitchFamily="65" charset="-120"/>
                <a:ea typeface="標楷體" pitchFamily="65" charset="-120"/>
              </a:rPr>
              <a:t>教育令她們意識到婚姻背後的「代價」</a:t>
            </a:r>
            <a:r>
              <a:rPr lang="en-US" altLang="zh-TW" sz="5000" dirty="0" smtClean="0">
                <a:latin typeface="標楷體" pitchFamily="65" charset="-120"/>
                <a:ea typeface="標楷體" pitchFamily="65" charset="-120"/>
              </a:rPr>
              <a:t>(</a:t>
            </a:r>
            <a:r>
              <a:rPr lang="zh-TW" altLang="en-US" sz="5000" dirty="0" smtClean="0">
                <a:latin typeface="標楷體" pitchFamily="65" charset="-120"/>
                <a:ea typeface="標楷體" pitchFamily="65" charset="-120"/>
              </a:rPr>
              <a:t>在婚姻或家庭中作出選擇</a:t>
            </a:r>
            <a:r>
              <a:rPr lang="en-US" altLang="zh-TW" sz="5000" dirty="0" smtClean="0">
                <a:latin typeface="標楷體" pitchFamily="65" charset="-120"/>
                <a:ea typeface="標楷體" pitchFamily="65" charset="-120"/>
              </a:rPr>
              <a:t>)</a:t>
            </a:r>
            <a:r>
              <a:rPr lang="zh-TW" altLang="en-US" sz="5000" dirty="0" smtClean="0">
                <a:latin typeface="標楷體" pitchFamily="65" charset="-120"/>
                <a:ea typeface="標楷體" pitchFamily="65" charset="-120"/>
              </a:rPr>
              <a:t>，自然在結婚前三思，不輕易步入婚姻的殿堂。女性學歷愈高，不婚的機會率亦愈高。</a:t>
            </a:r>
            <a:endParaRPr lang="en-US" altLang="zh-TW" sz="5000" dirty="0" smtClean="0">
              <a:latin typeface="標楷體" pitchFamily="65" charset="-120"/>
              <a:ea typeface="標楷體" pitchFamily="65" charset="-120"/>
            </a:endParaRPr>
          </a:p>
          <a:p>
            <a:pPr>
              <a:lnSpc>
                <a:spcPct val="120000"/>
              </a:lnSpc>
            </a:pPr>
            <a:r>
              <a:rPr lang="zh-TW" altLang="en-US" sz="5000" dirty="0" smtClean="0">
                <a:latin typeface="標楷體" pitchFamily="65" charset="-120"/>
                <a:ea typeface="標楷體" pitchFamily="65" charset="-120"/>
              </a:rPr>
              <a:t>女性步入社會，在職場打拚，財政獨立，不需依賴男性亦可生存。</a:t>
            </a:r>
            <a:endParaRPr lang="en-US" altLang="zh-TW" sz="5000" dirty="0" smtClean="0">
              <a:latin typeface="標楷體" pitchFamily="65" charset="-120"/>
              <a:ea typeface="標楷體" pitchFamily="65" charset="-120"/>
            </a:endParaRPr>
          </a:p>
          <a:p>
            <a:pPr>
              <a:lnSpc>
                <a:spcPct val="120000"/>
              </a:lnSpc>
            </a:pPr>
            <a:r>
              <a:rPr lang="zh-TW" altLang="en-US" sz="5000" dirty="0" smtClean="0">
                <a:latin typeface="標楷體" pitchFamily="65" charset="-120"/>
                <a:ea typeface="標楷體" pitchFamily="65" charset="-120"/>
              </a:rPr>
              <a:t>相對工作而言，家庭生活則顯得平淡，因此她們對婚姻亦有所保留。</a:t>
            </a:r>
            <a:endParaRPr lang="en-US" altLang="zh-TW" sz="5000" dirty="0" smtClean="0">
              <a:latin typeface="標楷體" pitchFamily="65" charset="-120"/>
              <a:ea typeface="標楷體" pitchFamily="65" charset="-120"/>
              <a:hlinkClick r:id="rId3"/>
            </a:endParaRPr>
          </a:p>
          <a:p>
            <a:pPr marL="0" indent="0">
              <a:lnSpc>
                <a:spcPct val="120000"/>
              </a:lnSpc>
              <a:buNone/>
            </a:pPr>
            <a:r>
              <a:rPr lang="en-US" altLang="zh-TW" sz="2500" dirty="0" smtClean="0">
                <a:hlinkClick r:id="rId3"/>
              </a:rPr>
              <a:t>http://trans.wenweipo.com/b5/paper.wenweipo.com/2011/09/01/OT1109010007.htm</a:t>
            </a:r>
            <a:endParaRPr lang="en-US" altLang="zh-TW" sz="2500" dirty="0" smtClean="0"/>
          </a:p>
        </p:txBody>
      </p:sp>
      <p:graphicFrame>
        <p:nvGraphicFramePr>
          <p:cNvPr id="67585" name="Object 1"/>
          <p:cNvGraphicFramePr>
            <a:graphicFrameLocks noChangeAspect="1"/>
          </p:cNvGraphicFramePr>
          <p:nvPr/>
        </p:nvGraphicFramePr>
        <p:xfrm>
          <a:off x="190439" y="1401241"/>
          <a:ext cx="3434537" cy="5299829"/>
        </p:xfrm>
        <a:graphic>
          <a:graphicData uri="http://schemas.openxmlformats.org/presentationml/2006/ole">
            <mc:AlternateContent xmlns:mc="http://schemas.openxmlformats.org/markup-compatibility/2006">
              <mc:Choice xmlns:v="urn:schemas-microsoft-com:vml" Requires="v">
                <p:oleObj spid="_x0000_s67589" name="Acrobat Document" r:id="rId4" imgW="9601065" imgH="14811120" progId="AcroExch.Document.11">
                  <p:embed/>
                </p:oleObj>
              </mc:Choice>
              <mc:Fallback>
                <p:oleObj name="Acrobat Document" r:id="rId4" imgW="9601065" imgH="14811120" progId="AcroExch.Document.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39" y="1401241"/>
                        <a:ext cx="3434537" cy="529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7587" name="Picture 3" descr="http://image.wenweipo.com/2009new/paper/logo2.jpg">
            <a:hlinkClick r:id="rId3"/>
          </p:cNvPr>
          <p:cNvPicPr>
            <a:picLocks noChangeAspect="1" noChangeArrowheads="1"/>
          </p:cNvPicPr>
          <p:nvPr/>
        </p:nvPicPr>
        <p:blipFill>
          <a:blip r:embed="rId6" cstate="print"/>
          <a:srcRect/>
          <a:stretch>
            <a:fillRect/>
          </a:stretch>
        </p:blipFill>
        <p:spPr bwMode="auto">
          <a:xfrm>
            <a:off x="172685" y="136480"/>
            <a:ext cx="1011754" cy="642938"/>
          </a:xfrm>
          <a:prstGeom prst="rect">
            <a:avLst/>
          </a:prstGeom>
          <a:noFill/>
        </p:spPr>
      </p:pic>
      <p:sp>
        <p:nvSpPr>
          <p:cNvPr id="6" name="Rectangle 5"/>
          <p:cNvSpPr/>
          <p:nvPr/>
        </p:nvSpPr>
        <p:spPr>
          <a:xfrm>
            <a:off x="1341014" y="282770"/>
            <a:ext cx="1620957" cy="369332"/>
          </a:xfrm>
          <a:prstGeom prst="rect">
            <a:avLst/>
          </a:prstGeom>
        </p:spPr>
        <p:txBody>
          <a:bodyPr wrap="none">
            <a:spAutoFit/>
          </a:bodyPr>
          <a:lstStyle/>
          <a:p>
            <a:r>
              <a:rPr lang="en-US" altLang="zh-TW" dirty="0" smtClean="0"/>
              <a:t>(2011-09-01])</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sz="2800" dirty="0" smtClean="0">
                <a:latin typeface="標楷體" pitchFamily="65" charset="-120"/>
                <a:ea typeface="標楷體" pitchFamily="65" charset="-120"/>
              </a:rPr>
              <a:t>續</a:t>
            </a:r>
            <a:r>
              <a:rPr lang="en-US" altLang="zh-TW" sz="2800" dirty="0" smtClean="0">
                <a:latin typeface="標楷體" pitchFamily="65" charset="-120"/>
                <a:ea typeface="標楷體" pitchFamily="65" charset="-120"/>
              </a:rPr>
              <a:t>…</a:t>
            </a:r>
            <a:endParaRPr lang="zh-TW" altLang="en-US" sz="2800" dirty="0">
              <a:latin typeface="標楷體" pitchFamily="65" charset="-120"/>
              <a:ea typeface="標楷體" pitchFamily="65" charset="-120"/>
            </a:endParaRPr>
          </a:p>
        </p:txBody>
      </p:sp>
      <p:sp>
        <p:nvSpPr>
          <p:cNvPr id="3" name="Content Placeholder 2"/>
          <p:cNvSpPr>
            <a:spLocks noGrp="1"/>
          </p:cNvSpPr>
          <p:nvPr>
            <p:ph idx="1"/>
          </p:nvPr>
        </p:nvSpPr>
        <p:spPr/>
        <p:txBody>
          <a:bodyPr/>
          <a:lstStyle/>
          <a:p>
            <a:pPr marL="0" indent="355600">
              <a:buNone/>
            </a:pPr>
            <a:r>
              <a:rPr lang="zh-TW" altLang="en-US" dirty="0" smtClean="0">
                <a:latin typeface="標楷體" pitchFamily="65" charset="-120"/>
                <a:ea typeface="標楷體" pitchFamily="65" charset="-120"/>
              </a:rPr>
              <a:t>公眾的期望與輿論趕不上女性心態的轉變，女性往往因輿論壓力而捨棄工作，以婚姻生活為重。社會學家指出女性的社會地位比男性低，她們受儒家價值觀限制，一旦結婚便要放棄工作生兒育女，直到孩子長大才可以重拾工作。這種付出令許多女性對婚姻卻步，特別是那些高學識、高收入的人，因為放棄事業去生兒育女的代價實在太大。同時，亞洲女性結婚後除了要照顧孩子外，還要照顧父母及公婆。日本調查建議女性工作以外，一星期需投放</a:t>
            </a:r>
            <a:r>
              <a:rPr lang="en-US" altLang="zh-TW" dirty="0" smtClean="0">
                <a:latin typeface="標楷體" pitchFamily="65" charset="-120"/>
                <a:ea typeface="標楷體" pitchFamily="65" charset="-120"/>
              </a:rPr>
              <a:t>30</a:t>
            </a:r>
            <a:r>
              <a:rPr lang="zh-TW" altLang="en-US" dirty="0" smtClean="0">
                <a:latin typeface="標楷體" pitchFamily="65" charset="-120"/>
                <a:ea typeface="標楷體" pitchFamily="65" charset="-120"/>
              </a:rPr>
              <a:t>小時去處理家務，而男性只需</a:t>
            </a:r>
            <a:r>
              <a:rPr lang="en-US" altLang="zh-TW" dirty="0" smtClean="0">
                <a:latin typeface="標楷體" pitchFamily="65" charset="-120"/>
                <a:ea typeface="標楷體" pitchFamily="65" charset="-120"/>
              </a:rPr>
              <a:t>3</a:t>
            </a:r>
            <a:r>
              <a:rPr lang="zh-TW" altLang="en-US" dirty="0" smtClean="0">
                <a:latin typeface="標楷體" pitchFamily="65" charset="-120"/>
                <a:ea typeface="標楷體" pitchFamily="65" charset="-120"/>
              </a:rPr>
              <a:t>小時即可，如此不平等的對待無疑打擊女性投入婚姻生活的意慾。 </a:t>
            </a:r>
            <a:endParaRPr lang="zh-TW" altLang="en-US" dirty="0">
              <a:latin typeface="標楷體" pitchFamily="65" charset="-120"/>
              <a:ea typeface="標楷體" pitchFamily="65"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dirty="0" smtClean="0">
                <a:effectLst/>
              </a:rPr>
              <a:t>四成港婦女壓力大不快樂</a:t>
            </a:r>
            <a:endParaRPr lang="zh-TW" altLang="en-US" dirty="0">
              <a:effectLst/>
            </a:endParaRPr>
          </a:p>
        </p:txBody>
      </p:sp>
      <p:sp>
        <p:nvSpPr>
          <p:cNvPr id="3" name="Content Placeholder 2"/>
          <p:cNvSpPr>
            <a:spLocks noGrp="1"/>
          </p:cNvSpPr>
          <p:nvPr>
            <p:ph idx="1"/>
          </p:nvPr>
        </p:nvSpPr>
        <p:spPr>
          <a:xfrm>
            <a:off x="683568" y="1700808"/>
            <a:ext cx="7772400" cy="4608512"/>
          </a:xfrm>
        </p:spPr>
        <p:txBody>
          <a:bodyPr/>
          <a:lstStyle/>
          <a:p>
            <a:pPr marL="0" indent="358775">
              <a:buNone/>
            </a:pPr>
            <a:r>
              <a:rPr lang="en-US" altLang="zh-TW" sz="2000" dirty="0" smtClean="0">
                <a:solidFill>
                  <a:srgbClr val="080000"/>
                </a:solidFill>
                <a:effectLst/>
                <a:latin typeface="標楷體" pitchFamily="65" charset="-120"/>
                <a:ea typeface="標楷體" pitchFamily="65" charset="-120"/>
              </a:rPr>
              <a:t>(</a:t>
            </a:r>
            <a:r>
              <a:rPr lang="zh-TW" altLang="en-US" sz="2000" dirty="0" smtClean="0">
                <a:solidFill>
                  <a:srgbClr val="080000"/>
                </a:solidFill>
                <a:effectLst/>
                <a:latin typeface="標楷體" pitchFamily="65" charset="-120"/>
                <a:ea typeface="標楷體" pitchFamily="65" charset="-120"/>
              </a:rPr>
              <a:t>綜合報道</a:t>
            </a:r>
            <a:r>
              <a:rPr lang="en-US" altLang="zh-TW" sz="2000" dirty="0" smtClean="0">
                <a:solidFill>
                  <a:srgbClr val="080000"/>
                </a:solidFill>
                <a:effectLst/>
                <a:latin typeface="標楷體" pitchFamily="65" charset="-120"/>
                <a:ea typeface="標楷體" pitchFamily="65" charset="-120"/>
              </a:rPr>
              <a:t>)(</a:t>
            </a:r>
            <a:r>
              <a:rPr lang="zh-TW" altLang="en-US" sz="2000" dirty="0" smtClean="0">
                <a:solidFill>
                  <a:srgbClr val="080000"/>
                </a:solidFill>
                <a:effectLst/>
                <a:latin typeface="標楷體" pitchFamily="65" charset="-120"/>
                <a:ea typeface="標楷體" pitchFamily="65" charset="-120"/>
              </a:rPr>
              <a:t>星島日報報道</a:t>
            </a:r>
            <a:r>
              <a:rPr lang="en-US" altLang="zh-TW" sz="2000" dirty="0" smtClean="0">
                <a:solidFill>
                  <a:srgbClr val="080000"/>
                </a:solidFill>
                <a:effectLst/>
                <a:latin typeface="標楷體" pitchFamily="65" charset="-120"/>
                <a:ea typeface="標楷體" pitchFamily="65" charset="-120"/>
              </a:rPr>
              <a:t>)(2014</a:t>
            </a:r>
            <a:r>
              <a:rPr lang="zh-TW" altLang="en-US" sz="2000" dirty="0" smtClean="0">
                <a:solidFill>
                  <a:srgbClr val="080000"/>
                </a:solidFill>
                <a:effectLst/>
                <a:latin typeface="標楷體" pitchFamily="65" charset="-120"/>
                <a:ea typeface="標楷體" pitchFamily="65" charset="-120"/>
              </a:rPr>
              <a:t>年</a:t>
            </a:r>
            <a:r>
              <a:rPr lang="en-US" altLang="zh-TW" sz="2000" dirty="0" smtClean="0">
                <a:solidFill>
                  <a:srgbClr val="080000"/>
                </a:solidFill>
                <a:effectLst/>
                <a:latin typeface="標楷體" pitchFamily="65" charset="-120"/>
                <a:ea typeface="標楷體" pitchFamily="65" charset="-120"/>
              </a:rPr>
              <a:t>3</a:t>
            </a:r>
            <a:r>
              <a:rPr lang="zh-TW" altLang="en-US" sz="2000" dirty="0" smtClean="0">
                <a:solidFill>
                  <a:srgbClr val="080000"/>
                </a:solidFill>
                <a:effectLst/>
                <a:latin typeface="標楷體" pitchFamily="65" charset="-120"/>
                <a:ea typeface="標楷體" pitchFamily="65" charset="-120"/>
              </a:rPr>
              <a:t>月</a:t>
            </a:r>
            <a:r>
              <a:rPr lang="en-US" altLang="zh-TW" sz="2000" dirty="0" smtClean="0">
                <a:solidFill>
                  <a:srgbClr val="080000"/>
                </a:solidFill>
                <a:effectLst/>
                <a:latin typeface="標楷體" pitchFamily="65" charset="-120"/>
                <a:ea typeface="標楷體" pitchFamily="65" charset="-120"/>
              </a:rPr>
              <a:t>8</a:t>
            </a:r>
            <a:r>
              <a:rPr lang="zh-TW" altLang="en-US" sz="2000" dirty="0" smtClean="0">
                <a:solidFill>
                  <a:srgbClr val="080000"/>
                </a:solidFill>
                <a:effectLst/>
                <a:latin typeface="標楷體" pitchFamily="65" charset="-120"/>
                <a:ea typeface="標楷體" pitchFamily="65" charset="-120"/>
              </a:rPr>
              <a:t>日</a:t>
            </a:r>
            <a:r>
              <a:rPr lang="en-US" altLang="zh-TW" sz="2000" dirty="0" smtClean="0">
                <a:solidFill>
                  <a:srgbClr val="080000"/>
                </a:solidFill>
                <a:effectLst/>
                <a:latin typeface="標楷體" pitchFamily="65" charset="-120"/>
                <a:ea typeface="標楷體" pitchFamily="65" charset="-120"/>
              </a:rPr>
              <a:t>)</a:t>
            </a:r>
            <a:r>
              <a:rPr lang="zh-TW" altLang="en-US" sz="2000" dirty="0" smtClean="0">
                <a:solidFill>
                  <a:srgbClr val="080000"/>
                </a:solidFill>
                <a:effectLst/>
                <a:latin typeface="標楷體" pitchFamily="65" charset="-120"/>
                <a:ea typeface="標楷體" pitchFamily="65" charset="-120"/>
              </a:rPr>
              <a:t> 今天是三八婦女節，有調查評估香港婦女的快樂指數，發現一半受訪婦女感到快樂，但亦有近四成人感到不快樂，其中八成為在職女性，主要涉及工作和經濟壓力。有婚姻輔導員指，</a:t>
            </a:r>
            <a:r>
              <a:rPr lang="zh-TW" altLang="en-US" sz="2000" dirty="0" smtClean="0">
                <a:solidFill>
                  <a:srgbClr val="0033CC"/>
                </a:solidFill>
                <a:effectLst/>
                <a:latin typeface="標楷體" pitchFamily="65" charset="-120"/>
                <a:ea typeface="標楷體" pitchFamily="65" charset="-120"/>
              </a:rPr>
              <a:t>本港大部分婦女既要工作，又要照顧家庭，建議她們要適當處理負面情緒，避免「爆煲」</a:t>
            </a:r>
            <a:r>
              <a:rPr lang="zh-TW" altLang="en-US" sz="2000" dirty="0" smtClean="0">
                <a:solidFill>
                  <a:srgbClr val="080000"/>
                </a:solidFill>
                <a:effectLst/>
                <a:latin typeface="標楷體" pitchFamily="65" charset="-120"/>
                <a:ea typeface="標楷體" pitchFamily="65" charset="-120"/>
              </a:rPr>
              <a:t>。</a:t>
            </a:r>
          </a:p>
          <a:p>
            <a:pPr marL="0" indent="358775">
              <a:buNone/>
            </a:pPr>
            <a:r>
              <a:rPr lang="zh-TW" altLang="en-US" sz="2000" dirty="0" smtClean="0">
                <a:solidFill>
                  <a:srgbClr val="080000"/>
                </a:solidFill>
                <a:effectLst/>
                <a:latin typeface="標楷體" pitchFamily="65" charset="-120"/>
                <a:ea typeface="標楷體" pitchFamily="65" charset="-120"/>
              </a:rPr>
              <a:t>有商場上月訪問五百一十五名二十八至四十二歲女性，發現五成受訪者感到現時生活快樂，亦有四成受訪者感到不快樂，主要來自工作和經濟壓力。調查亦發現，近半受訪者會吃甜品紓緩不快情緒，其次是和朋友傾訴。</a:t>
            </a:r>
          </a:p>
          <a:p>
            <a:pPr marL="0" indent="358775">
              <a:buNone/>
            </a:pPr>
            <a:r>
              <a:rPr lang="zh-TW" altLang="en-US" sz="2000" dirty="0" smtClean="0">
                <a:solidFill>
                  <a:srgbClr val="080000"/>
                </a:solidFill>
                <a:effectLst/>
                <a:latin typeface="標楷體" pitchFamily="65" charset="-120"/>
                <a:ea typeface="標楷體" pitchFamily="65" charset="-120"/>
              </a:rPr>
              <a:t>婚姻輔導員伍胡文佩表示，有近四成受訪婦女感到不快樂，已響起警號。她解釋，本港女性多要</a:t>
            </a:r>
            <a:r>
              <a:rPr lang="zh-TW" altLang="en-US" sz="2000" dirty="0" smtClean="0">
                <a:solidFill>
                  <a:srgbClr val="0033CC"/>
                </a:solidFill>
                <a:effectLst/>
                <a:latin typeface="標楷體" pitchFamily="65" charset="-120"/>
                <a:ea typeface="標楷體" pitchFamily="65" charset="-120"/>
              </a:rPr>
              <a:t>兼顧家庭和事業，壓力較大</a:t>
            </a:r>
            <a:r>
              <a:rPr lang="zh-TW" altLang="en-US" sz="2000" dirty="0" smtClean="0">
                <a:solidFill>
                  <a:srgbClr val="080000"/>
                </a:solidFill>
                <a:effectLst/>
                <a:latin typeface="標楷體" pitchFamily="65" charset="-120"/>
                <a:ea typeface="標楷體" pitchFamily="65" charset="-120"/>
              </a:rPr>
              <a:t>，建議女士要適當紓緩壓力，不要「收收埋埋」，多做運動可使腦部分泌更多胺多酚，有助對抗抑鬱情緒。營養師李淑坪指，吃甜品亦有助分泌胰島素並產生血清素，讓人感到快樂，達致減壓效果。</a:t>
            </a:r>
          </a:p>
          <a:p>
            <a:pPr marL="0" indent="358775">
              <a:buNone/>
            </a:pPr>
            <a:endParaRPr lang="zh-TW" altLang="en-US" dirty="0">
              <a:latin typeface="標楷體" pitchFamily="65" charset="-120"/>
              <a:ea typeface="標楷體" pitchFamily="65" charset="-120"/>
            </a:endParaRPr>
          </a:p>
        </p:txBody>
      </p:sp>
      <p:pic>
        <p:nvPicPr>
          <p:cNvPr id="100354" name="Picture 2" descr="新浪網">
            <a:hlinkClick r:id="rId2"/>
          </p:cNvPr>
          <p:cNvPicPr>
            <a:picLocks noChangeAspect="1" noChangeArrowheads="1"/>
          </p:cNvPicPr>
          <p:nvPr/>
        </p:nvPicPr>
        <p:blipFill>
          <a:blip r:embed="rId3" cstate="print"/>
          <a:srcRect/>
          <a:stretch>
            <a:fillRect/>
          </a:stretch>
        </p:blipFill>
        <p:spPr bwMode="auto">
          <a:xfrm>
            <a:off x="683569" y="332656"/>
            <a:ext cx="1190625" cy="428626"/>
          </a:xfrm>
          <a:prstGeom prst="rect">
            <a:avLst/>
          </a:prstGeom>
          <a:noFill/>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17508"/>
            <a:ext cx="7772400" cy="720080"/>
          </a:xfrm>
        </p:spPr>
        <p:txBody>
          <a:bodyPr/>
          <a:lstStyle/>
          <a:p>
            <a:r>
              <a:rPr lang="zh-TW" altLang="en-US" sz="4000" b="1" dirty="0" smtClean="0">
                <a:effectLst/>
              </a:rPr>
              <a:t>香港九成婦女壓力大 五成不快樂</a:t>
            </a:r>
            <a:endParaRPr lang="zh-TW" altLang="en-US" sz="4000" dirty="0">
              <a:effectLst/>
            </a:endParaRPr>
          </a:p>
        </p:txBody>
      </p:sp>
      <p:sp>
        <p:nvSpPr>
          <p:cNvPr id="3" name="Content Placeholder 2"/>
          <p:cNvSpPr>
            <a:spLocks noGrp="1"/>
          </p:cNvSpPr>
          <p:nvPr>
            <p:ph idx="1"/>
          </p:nvPr>
        </p:nvSpPr>
        <p:spPr>
          <a:xfrm>
            <a:off x="683568" y="821118"/>
            <a:ext cx="7772400" cy="5724647"/>
          </a:xfrm>
        </p:spPr>
        <p:txBody>
          <a:bodyPr>
            <a:normAutofit/>
          </a:bodyPr>
          <a:lstStyle/>
          <a:p>
            <a:pPr marL="0" indent="358775">
              <a:buNone/>
            </a:pPr>
            <a:r>
              <a:rPr lang="en-US" altLang="zh-TW" sz="1600" dirty="0" smtClean="0">
                <a:solidFill>
                  <a:srgbClr val="080000"/>
                </a:solidFill>
                <a:effectLst/>
                <a:latin typeface="+mn-ea"/>
              </a:rPr>
              <a:t>(2012</a:t>
            </a:r>
            <a:r>
              <a:rPr lang="zh-TW" altLang="en-US" sz="1600" dirty="0" smtClean="0">
                <a:solidFill>
                  <a:srgbClr val="080000"/>
                </a:solidFill>
                <a:effectLst/>
                <a:latin typeface="+mn-ea"/>
              </a:rPr>
              <a:t>年</a:t>
            </a:r>
            <a:r>
              <a:rPr lang="en-US" altLang="zh-TW" sz="1600" dirty="0" smtClean="0">
                <a:solidFill>
                  <a:srgbClr val="080000"/>
                </a:solidFill>
                <a:effectLst/>
                <a:latin typeface="+mn-ea"/>
              </a:rPr>
              <a:t>5</a:t>
            </a:r>
            <a:r>
              <a:rPr lang="zh-TW" altLang="en-US" sz="1600" dirty="0" smtClean="0">
                <a:solidFill>
                  <a:srgbClr val="080000"/>
                </a:solidFill>
                <a:effectLst/>
                <a:latin typeface="+mn-ea"/>
              </a:rPr>
              <a:t>月</a:t>
            </a:r>
            <a:r>
              <a:rPr lang="en-US" altLang="zh-TW" sz="1600" dirty="0" smtClean="0">
                <a:solidFill>
                  <a:srgbClr val="080000"/>
                </a:solidFill>
                <a:effectLst/>
                <a:latin typeface="+mn-ea"/>
              </a:rPr>
              <a:t>14</a:t>
            </a:r>
            <a:r>
              <a:rPr lang="zh-TW" altLang="en-US" sz="1600" dirty="0" smtClean="0">
                <a:solidFill>
                  <a:srgbClr val="080000"/>
                </a:solidFill>
                <a:effectLst/>
                <a:latin typeface="+mn-ea"/>
              </a:rPr>
              <a:t>日</a:t>
            </a:r>
            <a:r>
              <a:rPr lang="en-US" altLang="zh-TW" sz="1600" dirty="0" smtClean="0">
                <a:solidFill>
                  <a:srgbClr val="080000"/>
                </a:solidFill>
                <a:effectLst/>
                <a:latin typeface="+mn-ea"/>
              </a:rPr>
              <a:t>)</a:t>
            </a:r>
            <a:r>
              <a:rPr lang="zh-TW" altLang="en-US" sz="1600" dirty="0" smtClean="0">
                <a:solidFill>
                  <a:srgbClr val="080000"/>
                </a:solidFill>
                <a:effectLst/>
                <a:latin typeface="+mn-ea"/>
              </a:rPr>
              <a:t> </a:t>
            </a:r>
            <a:r>
              <a:rPr lang="zh-TW" altLang="en-US" sz="1600" dirty="0" smtClean="0">
                <a:solidFill>
                  <a:srgbClr val="082EEC"/>
                </a:solidFill>
                <a:effectLst/>
                <a:latin typeface="+mn-ea"/>
              </a:rPr>
              <a:t>香港女性的生活壓力不小，雙職婦女更要承受多方面的壓力</a:t>
            </a:r>
            <a:r>
              <a:rPr lang="zh-TW" altLang="en-US" sz="1600" dirty="0" smtClean="0">
                <a:solidFill>
                  <a:srgbClr val="080000"/>
                </a:solidFill>
                <a:effectLst/>
                <a:latin typeface="+mn-ea"/>
              </a:rPr>
              <a:t>。　　 </a:t>
            </a:r>
            <a:br>
              <a:rPr lang="zh-TW" altLang="en-US" sz="1600" dirty="0" smtClean="0">
                <a:solidFill>
                  <a:srgbClr val="080000"/>
                </a:solidFill>
                <a:effectLst/>
                <a:latin typeface="+mn-ea"/>
              </a:rPr>
            </a:br>
            <a:r>
              <a:rPr lang="zh-TW" altLang="en-US" sz="1600" dirty="0" smtClean="0">
                <a:solidFill>
                  <a:srgbClr val="080000"/>
                </a:solidFill>
                <a:effectLst/>
                <a:latin typeface="+mn-ea"/>
              </a:rPr>
              <a:t/>
            </a:r>
            <a:br>
              <a:rPr lang="zh-TW" altLang="en-US" sz="1600" dirty="0" smtClean="0">
                <a:solidFill>
                  <a:srgbClr val="080000"/>
                </a:solidFill>
                <a:effectLst/>
                <a:latin typeface="+mn-ea"/>
              </a:rPr>
            </a:br>
            <a:r>
              <a:rPr lang="zh-TW" altLang="en-US" sz="1600" dirty="0" smtClean="0">
                <a:solidFill>
                  <a:srgbClr val="080000"/>
                </a:solidFill>
                <a:effectLst/>
                <a:latin typeface="+mn-ea"/>
              </a:rPr>
              <a:t>        據工聯會社會事務委員會最新公佈的調查發現，在</a:t>
            </a:r>
            <a:r>
              <a:rPr lang="en-US" altLang="zh-TW" sz="1600" dirty="0" smtClean="0">
                <a:solidFill>
                  <a:srgbClr val="080000"/>
                </a:solidFill>
                <a:effectLst/>
                <a:latin typeface="+mn-ea"/>
              </a:rPr>
              <a:t>486</a:t>
            </a:r>
            <a:r>
              <a:rPr lang="zh-TW" altLang="en-US" sz="1600" dirty="0" smtClean="0">
                <a:solidFill>
                  <a:srgbClr val="080000"/>
                </a:solidFill>
                <a:effectLst/>
                <a:latin typeface="+mn-ea"/>
              </a:rPr>
              <a:t>名</a:t>
            </a:r>
            <a:r>
              <a:rPr lang="en-US" altLang="zh-TW" sz="1600" dirty="0" smtClean="0">
                <a:solidFill>
                  <a:srgbClr val="080000"/>
                </a:solidFill>
                <a:effectLst/>
                <a:latin typeface="+mn-ea"/>
              </a:rPr>
              <a:t>18</a:t>
            </a:r>
            <a:r>
              <a:rPr lang="zh-TW" altLang="en-US" sz="1600" dirty="0" smtClean="0">
                <a:solidFill>
                  <a:srgbClr val="080000"/>
                </a:solidFill>
                <a:effectLst/>
                <a:latin typeface="+mn-ea"/>
              </a:rPr>
              <a:t>歲或以上的受訪女性中，有</a:t>
            </a:r>
            <a:r>
              <a:rPr lang="en-US" altLang="zh-TW" sz="1600" dirty="0" smtClean="0">
                <a:solidFill>
                  <a:srgbClr val="080000"/>
                </a:solidFill>
                <a:effectLst/>
                <a:latin typeface="+mn-ea"/>
              </a:rPr>
              <a:t>90.5%</a:t>
            </a:r>
            <a:r>
              <a:rPr lang="zh-TW" altLang="en-US" sz="1600" dirty="0" smtClean="0">
                <a:solidFill>
                  <a:srgbClr val="080000"/>
                </a:solidFill>
                <a:effectLst/>
                <a:latin typeface="+mn-ea"/>
              </a:rPr>
              <a:t>表示自己承受的生活壓力大，有</a:t>
            </a:r>
            <a:r>
              <a:rPr lang="en-US" altLang="zh-TW" sz="1600" dirty="0" smtClean="0">
                <a:solidFill>
                  <a:srgbClr val="080000"/>
                </a:solidFill>
                <a:effectLst/>
                <a:latin typeface="+mn-ea"/>
              </a:rPr>
              <a:t>77.7%</a:t>
            </a:r>
            <a:r>
              <a:rPr lang="zh-TW" altLang="en-US" sz="1600" dirty="0" smtClean="0">
                <a:solidFill>
                  <a:srgbClr val="080000"/>
                </a:solidFill>
                <a:effectLst/>
                <a:latin typeface="+mn-ea"/>
              </a:rPr>
              <a:t>受訪者認為港府對在職女性的支持不足夠。工聯會建議，政府必須制定政策，協助在職婦女平衡工作與家庭的需要，包括訂立“標準工時”、加強社區託管服務及提供完善的退休保障等。　　 </a:t>
            </a:r>
            <a:br>
              <a:rPr lang="zh-TW" altLang="en-US" sz="1600" dirty="0" smtClean="0">
                <a:solidFill>
                  <a:srgbClr val="080000"/>
                </a:solidFill>
                <a:effectLst/>
                <a:latin typeface="+mn-ea"/>
              </a:rPr>
            </a:br>
            <a:r>
              <a:rPr lang="zh-TW" altLang="en-US" sz="1600" dirty="0" smtClean="0">
                <a:solidFill>
                  <a:srgbClr val="080000"/>
                </a:solidFill>
                <a:effectLst/>
                <a:latin typeface="+mn-ea"/>
              </a:rPr>
              <a:t/>
            </a:r>
            <a:br>
              <a:rPr lang="zh-TW" altLang="en-US" sz="1600" dirty="0" smtClean="0">
                <a:solidFill>
                  <a:srgbClr val="080000"/>
                </a:solidFill>
                <a:effectLst/>
                <a:latin typeface="+mn-ea"/>
              </a:rPr>
            </a:br>
            <a:r>
              <a:rPr lang="zh-TW" altLang="en-US" sz="1600" dirty="0" smtClean="0">
                <a:solidFill>
                  <a:srgbClr val="080000"/>
                </a:solidFill>
                <a:effectLst/>
                <a:latin typeface="+mn-ea"/>
              </a:rPr>
              <a:t>        這次調查於</a:t>
            </a:r>
            <a:r>
              <a:rPr lang="en-US" altLang="zh-TW" sz="1600" dirty="0" smtClean="0">
                <a:solidFill>
                  <a:srgbClr val="080000"/>
                </a:solidFill>
                <a:effectLst/>
                <a:latin typeface="+mn-ea"/>
              </a:rPr>
              <a:t>4</a:t>
            </a:r>
            <a:r>
              <a:rPr lang="zh-TW" altLang="en-US" sz="1600" dirty="0" smtClean="0">
                <a:solidFill>
                  <a:srgbClr val="080000"/>
                </a:solidFill>
                <a:effectLst/>
                <a:latin typeface="+mn-ea"/>
              </a:rPr>
              <a:t>月</a:t>
            </a:r>
            <a:r>
              <a:rPr lang="en-US" altLang="zh-TW" sz="1600" dirty="0" smtClean="0">
                <a:solidFill>
                  <a:srgbClr val="080000"/>
                </a:solidFill>
                <a:effectLst/>
                <a:latin typeface="+mn-ea"/>
              </a:rPr>
              <a:t>30</a:t>
            </a:r>
            <a:r>
              <a:rPr lang="zh-TW" altLang="en-US" sz="1600" dirty="0" smtClean="0">
                <a:solidFill>
                  <a:srgbClr val="080000"/>
                </a:solidFill>
                <a:effectLst/>
                <a:latin typeface="+mn-ea"/>
              </a:rPr>
              <a:t>日至</a:t>
            </a:r>
            <a:r>
              <a:rPr lang="en-US" altLang="zh-TW" sz="1600" dirty="0" smtClean="0">
                <a:solidFill>
                  <a:srgbClr val="080000"/>
                </a:solidFill>
                <a:effectLst/>
                <a:latin typeface="+mn-ea"/>
              </a:rPr>
              <a:t>5</a:t>
            </a:r>
            <a:r>
              <a:rPr lang="zh-TW" altLang="en-US" sz="1600" dirty="0" smtClean="0">
                <a:solidFill>
                  <a:srgbClr val="080000"/>
                </a:solidFill>
                <a:effectLst/>
                <a:latin typeface="+mn-ea"/>
              </a:rPr>
              <a:t>月</a:t>
            </a:r>
            <a:r>
              <a:rPr lang="en-US" altLang="zh-TW" sz="1600" dirty="0" smtClean="0">
                <a:solidFill>
                  <a:srgbClr val="080000"/>
                </a:solidFill>
                <a:effectLst/>
                <a:latin typeface="+mn-ea"/>
              </a:rPr>
              <a:t>6</a:t>
            </a:r>
            <a:r>
              <a:rPr lang="zh-TW" altLang="en-US" sz="1600" dirty="0" smtClean="0">
                <a:solidFill>
                  <a:srgbClr val="080000"/>
                </a:solidFill>
                <a:effectLst/>
                <a:latin typeface="+mn-ea"/>
              </a:rPr>
              <a:t>日進行，發現逾九成受訪婦女均承受相當重的生活壓力，其中</a:t>
            </a:r>
            <a:r>
              <a:rPr lang="en-US" altLang="zh-TW" sz="1600" dirty="0" smtClean="0">
                <a:solidFill>
                  <a:srgbClr val="080000"/>
                </a:solidFill>
                <a:effectLst/>
                <a:latin typeface="+mn-ea"/>
              </a:rPr>
              <a:t>40</a:t>
            </a:r>
            <a:r>
              <a:rPr lang="zh-TW" altLang="en-US" sz="1600" dirty="0" smtClean="0">
                <a:solidFill>
                  <a:srgbClr val="080000"/>
                </a:solidFill>
                <a:effectLst/>
                <a:latin typeface="+mn-ea"/>
              </a:rPr>
              <a:t>歲至</a:t>
            </a:r>
            <a:r>
              <a:rPr lang="en-US" altLang="zh-TW" sz="1600" dirty="0" smtClean="0">
                <a:solidFill>
                  <a:srgbClr val="080000"/>
                </a:solidFill>
                <a:effectLst/>
                <a:latin typeface="+mn-ea"/>
              </a:rPr>
              <a:t>59</a:t>
            </a:r>
            <a:r>
              <a:rPr lang="zh-TW" altLang="en-US" sz="1600" dirty="0" smtClean="0">
                <a:solidFill>
                  <a:srgbClr val="080000"/>
                </a:solidFill>
                <a:effectLst/>
                <a:latin typeface="+mn-ea"/>
              </a:rPr>
              <a:t>歲組別的中年婦女認同生活壓力重者更有</a:t>
            </a:r>
            <a:r>
              <a:rPr lang="en-US" altLang="zh-TW" sz="1600" dirty="0" smtClean="0">
                <a:solidFill>
                  <a:srgbClr val="080000"/>
                </a:solidFill>
                <a:effectLst/>
                <a:latin typeface="+mn-ea"/>
              </a:rPr>
              <a:t>95.2%</a:t>
            </a:r>
            <a:r>
              <a:rPr lang="zh-TW" altLang="en-US" sz="1600" dirty="0" smtClean="0">
                <a:solidFill>
                  <a:srgbClr val="080000"/>
                </a:solidFill>
                <a:effectLst/>
                <a:latin typeface="+mn-ea"/>
              </a:rPr>
              <a:t>。在壓力來源方面，</a:t>
            </a:r>
            <a:r>
              <a:rPr lang="en-US" altLang="zh-TW" sz="1600" dirty="0" smtClean="0">
                <a:solidFill>
                  <a:srgbClr val="080000"/>
                </a:solidFill>
                <a:effectLst/>
                <a:latin typeface="+mn-ea"/>
              </a:rPr>
              <a:t>18</a:t>
            </a:r>
            <a:r>
              <a:rPr lang="zh-TW" altLang="en-US" sz="1600" dirty="0" smtClean="0">
                <a:solidFill>
                  <a:srgbClr val="080000"/>
                </a:solidFill>
                <a:effectLst/>
                <a:latin typeface="+mn-ea"/>
              </a:rPr>
              <a:t>歲至</a:t>
            </a:r>
            <a:r>
              <a:rPr lang="en-US" altLang="zh-TW" sz="1600" dirty="0" smtClean="0">
                <a:solidFill>
                  <a:srgbClr val="080000"/>
                </a:solidFill>
                <a:effectLst/>
                <a:latin typeface="+mn-ea"/>
              </a:rPr>
              <a:t>39</a:t>
            </a:r>
            <a:r>
              <a:rPr lang="zh-TW" altLang="en-US" sz="1600" dirty="0" smtClean="0">
                <a:solidFill>
                  <a:srgbClr val="080000"/>
                </a:solidFill>
                <a:effectLst/>
                <a:latin typeface="+mn-ea"/>
              </a:rPr>
              <a:t>歲年輕婦女壓力的主要來源是工作</a:t>
            </a:r>
            <a:r>
              <a:rPr lang="en-US" altLang="zh-TW" sz="1600" dirty="0" smtClean="0">
                <a:solidFill>
                  <a:srgbClr val="080000"/>
                </a:solidFill>
                <a:effectLst/>
                <a:latin typeface="+mn-ea"/>
              </a:rPr>
              <a:t>(32.5%)</a:t>
            </a:r>
            <a:r>
              <a:rPr lang="zh-TW" altLang="en-US" sz="1600" dirty="0" smtClean="0">
                <a:solidFill>
                  <a:srgbClr val="080000"/>
                </a:solidFill>
                <a:effectLst/>
                <a:latin typeface="+mn-ea"/>
              </a:rPr>
              <a:t>，中年婦女的壓力主要源自經濟負擔</a:t>
            </a:r>
            <a:r>
              <a:rPr lang="en-US" altLang="zh-TW" sz="1600" dirty="0" smtClean="0">
                <a:solidFill>
                  <a:srgbClr val="080000"/>
                </a:solidFill>
                <a:effectLst/>
                <a:latin typeface="+mn-ea"/>
              </a:rPr>
              <a:t>(43.3%)</a:t>
            </a:r>
            <a:r>
              <a:rPr lang="zh-TW" altLang="en-US" sz="1600" dirty="0" smtClean="0">
                <a:solidFill>
                  <a:srgbClr val="080000"/>
                </a:solidFill>
                <a:effectLst/>
                <a:latin typeface="+mn-ea"/>
              </a:rPr>
              <a:t>，</a:t>
            </a:r>
            <a:r>
              <a:rPr lang="en-US" altLang="zh-TW" sz="1600" dirty="0" smtClean="0">
                <a:solidFill>
                  <a:srgbClr val="080000"/>
                </a:solidFill>
                <a:effectLst/>
                <a:latin typeface="+mn-ea"/>
              </a:rPr>
              <a:t>60</a:t>
            </a:r>
            <a:r>
              <a:rPr lang="zh-TW" altLang="en-US" sz="1600" dirty="0" smtClean="0">
                <a:solidFill>
                  <a:srgbClr val="080000"/>
                </a:solidFill>
                <a:effectLst/>
                <a:latin typeface="+mn-ea"/>
              </a:rPr>
              <a:t>歲或以上的年長婦女，壓力則主要源自照顧家庭及經濟負擔</a:t>
            </a:r>
            <a:r>
              <a:rPr lang="en-US" altLang="zh-TW" sz="1600" dirty="0" smtClean="0">
                <a:solidFill>
                  <a:srgbClr val="080000"/>
                </a:solidFill>
                <a:effectLst/>
                <a:latin typeface="+mn-ea"/>
              </a:rPr>
              <a:t>(33.7%)</a:t>
            </a:r>
            <a:r>
              <a:rPr lang="zh-TW" altLang="en-US" sz="1600" dirty="0" smtClean="0">
                <a:solidFill>
                  <a:srgbClr val="080000"/>
                </a:solidFill>
                <a:effectLst/>
                <a:latin typeface="+mn-ea"/>
              </a:rPr>
              <a:t>。　　整體而言，</a:t>
            </a:r>
            <a:r>
              <a:rPr lang="en-US" altLang="zh-TW" sz="1600" dirty="0" smtClean="0">
                <a:solidFill>
                  <a:srgbClr val="080000"/>
                </a:solidFill>
                <a:effectLst/>
                <a:latin typeface="+mn-ea"/>
              </a:rPr>
              <a:t>49.6%</a:t>
            </a:r>
            <a:r>
              <a:rPr lang="zh-TW" altLang="en-US" sz="1600" dirty="0" smtClean="0">
                <a:solidFill>
                  <a:srgbClr val="080000"/>
                </a:solidFill>
                <a:effectLst/>
                <a:latin typeface="+mn-ea"/>
              </a:rPr>
              <a:t>受訪者表示生活得不快樂。調查又發現，有</a:t>
            </a:r>
            <a:r>
              <a:rPr lang="en-US" altLang="zh-TW" sz="1600" dirty="0" smtClean="0">
                <a:solidFill>
                  <a:srgbClr val="080000"/>
                </a:solidFill>
                <a:effectLst/>
                <a:latin typeface="+mn-ea"/>
              </a:rPr>
              <a:t>77.7%</a:t>
            </a:r>
            <a:r>
              <a:rPr lang="zh-TW" altLang="en-US" sz="1600" dirty="0" smtClean="0">
                <a:solidFill>
                  <a:srgbClr val="080000"/>
                </a:solidFill>
                <a:effectLst/>
                <a:latin typeface="+mn-ea"/>
              </a:rPr>
              <a:t>受訪者認為政府對在職女性的支持不足夠。其中，有</a:t>
            </a:r>
            <a:r>
              <a:rPr lang="en-US" altLang="zh-TW" sz="1600" dirty="0" smtClean="0">
                <a:solidFill>
                  <a:srgbClr val="080000"/>
                </a:solidFill>
                <a:effectLst/>
                <a:latin typeface="+mn-ea"/>
              </a:rPr>
              <a:t>81%</a:t>
            </a:r>
            <a:r>
              <a:rPr lang="zh-TW" altLang="en-US" sz="1600" dirty="0" smtClean="0">
                <a:solidFill>
                  <a:srgbClr val="080000"/>
                </a:solidFill>
                <a:effectLst/>
                <a:latin typeface="+mn-ea"/>
              </a:rPr>
              <a:t>中年婦女對此表示認同。　　 </a:t>
            </a:r>
            <a:br>
              <a:rPr lang="zh-TW" altLang="en-US" sz="1600" dirty="0" smtClean="0">
                <a:solidFill>
                  <a:srgbClr val="080000"/>
                </a:solidFill>
                <a:effectLst/>
                <a:latin typeface="+mn-ea"/>
              </a:rPr>
            </a:br>
            <a:r>
              <a:rPr lang="zh-TW" altLang="en-US" sz="1600" dirty="0" smtClean="0">
                <a:solidFill>
                  <a:srgbClr val="080000"/>
                </a:solidFill>
                <a:effectLst/>
                <a:latin typeface="+mn-ea"/>
              </a:rPr>
              <a:t/>
            </a:r>
            <a:br>
              <a:rPr lang="zh-TW" altLang="en-US" sz="1600" dirty="0" smtClean="0">
                <a:solidFill>
                  <a:srgbClr val="080000"/>
                </a:solidFill>
                <a:effectLst/>
                <a:latin typeface="+mn-ea"/>
              </a:rPr>
            </a:br>
            <a:r>
              <a:rPr lang="zh-TW" altLang="en-US" sz="1600" dirty="0" smtClean="0">
                <a:solidFill>
                  <a:srgbClr val="080000"/>
                </a:solidFill>
                <a:effectLst/>
                <a:latin typeface="+mn-ea"/>
              </a:rPr>
              <a:t>        工聯會社委副主任麥美娟昨日在記者會上分析，香港女性面對多方面的壓力，中年婦女面對的壓力最大，經濟負擔最重，最欠缺政府的支持，生活得最不快樂，“剛剛出來打工的年輕女性要適應工作，工作壓力會比較大；</a:t>
            </a:r>
            <a:r>
              <a:rPr lang="zh-TW" altLang="en-US" sz="1600" dirty="0" smtClean="0">
                <a:solidFill>
                  <a:srgbClr val="082EEC"/>
                </a:solidFill>
                <a:effectLst/>
                <a:latin typeface="+mn-ea"/>
              </a:rPr>
              <a:t>對於在職婦女來說，成家立室之後，又要照顧家庭，又要兼顧工作，生活開支亦不斷增加，需要同時面對工作、家庭及經濟負擔的壓力”，建議政府有需要制定相應的支援政策。　　 </a:t>
            </a:r>
            <a:r>
              <a:rPr lang="zh-TW" altLang="en-US" sz="1600" dirty="0" smtClean="0">
                <a:solidFill>
                  <a:srgbClr val="080000"/>
                </a:solidFill>
                <a:effectLst/>
                <a:latin typeface="+mn-ea"/>
              </a:rPr>
              <a:t/>
            </a:r>
            <a:br>
              <a:rPr lang="zh-TW" altLang="en-US" sz="1600" dirty="0" smtClean="0">
                <a:solidFill>
                  <a:srgbClr val="080000"/>
                </a:solidFill>
                <a:effectLst/>
                <a:latin typeface="+mn-ea"/>
              </a:rPr>
            </a:br>
            <a:r>
              <a:rPr lang="zh-TW" altLang="en-US" sz="1600" dirty="0" smtClean="0">
                <a:solidFill>
                  <a:srgbClr val="080000"/>
                </a:solidFill>
                <a:effectLst/>
                <a:latin typeface="+mn-ea"/>
              </a:rPr>
              <a:t>     　 </a:t>
            </a:r>
            <a:br>
              <a:rPr lang="zh-TW" altLang="en-US" sz="1600" dirty="0" smtClean="0">
                <a:solidFill>
                  <a:srgbClr val="080000"/>
                </a:solidFill>
                <a:effectLst/>
                <a:latin typeface="+mn-ea"/>
              </a:rPr>
            </a:br>
            <a:r>
              <a:rPr lang="zh-TW" altLang="en-US" sz="1600" dirty="0" smtClean="0">
                <a:solidFill>
                  <a:srgbClr val="080000"/>
                </a:solidFill>
                <a:effectLst/>
                <a:latin typeface="+mn-ea"/>
              </a:rPr>
              <a:t>        工聯會要求，港府應訂立每星期工作</a:t>
            </a:r>
            <a:r>
              <a:rPr lang="en-US" altLang="zh-TW" sz="1600" dirty="0" smtClean="0">
                <a:solidFill>
                  <a:srgbClr val="080000"/>
                </a:solidFill>
                <a:effectLst/>
                <a:latin typeface="+mn-ea"/>
              </a:rPr>
              <a:t>44</a:t>
            </a:r>
            <a:r>
              <a:rPr lang="zh-TW" altLang="en-US" sz="1600" dirty="0" smtClean="0">
                <a:solidFill>
                  <a:srgbClr val="080000"/>
                </a:solidFill>
                <a:effectLst/>
                <a:latin typeface="+mn-ea"/>
              </a:rPr>
              <a:t>小時“標準工時”；加強社區托兒服務、功課輔導班；提倡在家工作；加強婦女再就業支持，如增加再培訓課程等，以及完善退休保障制度等，以紓解婦女面對的各方面壓力，平衡她們工作與家庭的需要。                                                                                           </a:t>
            </a:r>
            <a:endParaRPr lang="en-US" altLang="zh-TW" sz="1600" dirty="0" smtClean="0">
              <a:solidFill>
                <a:srgbClr val="080000"/>
              </a:solidFill>
              <a:effectLst/>
              <a:latin typeface="+mn-ea"/>
            </a:endParaRPr>
          </a:p>
          <a:p>
            <a:pPr marL="0" indent="358775">
              <a:buNone/>
            </a:pPr>
            <a:r>
              <a:rPr lang="zh-TW" altLang="en-US" sz="1600" dirty="0" smtClean="0">
                <a:solidFill>
                  <a:srgbClr val="080000"/>
                </a:solidFill>
                <a:effectLst/>
                <a:latin typeface="+mn-ea"/>
                <a:hlinkClick r:id="rId2"/>
              </a:rPr>
              <a:t> </a:t>
            </a:r>
            <a:r>
              <a:rPr lang="en-US" altLang="zh-TW" sz="1600" dirty="0" smtClean="0">
                <a:solidFill>
                  <a:srgbClr val="080000"/>
                </a:solidFill>
                <a:effectLst/>
                <a:latin typeface="+mn-ea"/>
                <a:hlinkClick r:id="rId2"/>
              </a:rPr>
              <a:t>http://www.douban.com/group/topic/29636769/</a:t>
            </a:r>
            <a:endParaRPr lang="en-US" altLang="zh-TW" sz="1600" dirty="0" smtClean="0">
              <a:solidFill>
                <a:srgbClr val="080000"/>
              </a:solidFill>
              <a:effectLst/>
              <a:latin typeface="+mn-ea"/>
            </a:endParaRPr>
          </a:p>
          <a:p>
            <a:pPr marL="0" indent="358775">
              <a:buNone/>
            </a:pPr>
            <a:endParaRPr lang="zh-TW" altLang="en-US" sz="1600" dirty="0">
              <a:solidFill>
                <a:srgbClr val="080000"/>
              </a:solidFill>
              <a:effectLst/>
              <a:latin typeface="+mn-ea"/>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245649"/>
            <a:ext cx="7543800" cy="657604"/>
          </a:xfrm>
        </p:spPr>
        <p:txBody>
          <a:bodyPr/>
          <a:lstStyle/>
          <a:p>
            <a:r>
              <a:rPr lang="zh-TW" altLang="en-US" b="1" dirty="0" smtClean="0">
                <a:latin typeface="標楷體" pitchFamily="65" charset="-120"/>
                <a:ea typeface="標楷體" pitchFamily="65" charset="-120"/>
              </a:rPr>
              <a:t>古代文明中的婦女</a:t>
            </a:r>
            <a:endParaRPr lang="zh-TW" altLang="en-US" dirty="0"/>
          </a:p>
        </p:txBody>
      </p:sp>
      <p:sp>
        <p:nvSpPr>
          <p:cNvPr id="10242" name="Rectangle 1027"/>
          <p:cNvSpPr>
            <a:spLocks noGrp="1" noChangeArrowheads="1"/>
          </p:cNvSpPr>
          <p:nvPr>
            <p:ph idx="1"/>
          </p:nvPr>
        </p:nvSpPr>
        <p:spPr>
          <a:xfrm>
            <a:off x="811251" y="856798"/>
            <a:ext cx="7543800" cy="4267200"/>
          </a:xfrm>
        </p:spPr>
        <p:txBody>
          <a:bodyPr>
            <a:noAutofit/>
          </a:bodyPr>
          <a:lstStyle/>
          <a:p>
            <a:pPr marL="0" indent="0">
              <a:lnSpc>
                <a:spcPct val="110000"/>
              </a:lnSpc>
              <a:buFontTx/>
              <a:buNone/>
            </a:pPr>
            <a:r>
              <a:rPr lang="en-US" altLang="zh-TW" sz="3200" b="1" dirty="0" smtClean="0">
                <a:effectLst/>
                <a:latin typeface="標楷體" pitchFamily="65" charset="-120"/>
                <a:ea typeface="標楷體" pitchFamily="65" charset="-120"/>
              </a:rPr>
              <a:t>	</a:t>
            </a:r>
            <a:r>
              <a:rPr lang="zh-TW" altLang="en-US" sz="3200" b="1" dirty="0" smtClean="0">
                <a:effectLst/>
                <a:latin typeface="標楷體" pitchFamily="65" charset="-120"/>
                <a:ea typeface="標楷體" pitchFamily="65" charset="-120"/>
              </a:rPr>
              <a:t>在</a:t>
            </a:r>
            <a:r>
              <a:rPr lang="zh-TW" altLang="en-US" sz="3200" b="1" u="sng" dirty="0" smtClean="0">
                <a:effectLst/>
                <a:latin typeface="標楷體" pitchFamily="65" charset="-120"/>
                <a:ea typeface="標楷體" pitchFamily="65" charset="-120"/>
              </a:rPr>
              <a:t>古代的羅馬法律中</a:t>
            </a:r>
            <a:r>
              <a:rPr lang="zh-TW" altLang="en-US" sz="3200" b="1" dirty="0" smtClean="0">
                <a:effectLst/>
                <a:latin typeface="標楷體" pitchFamily="65" charset="-120"/>
                <a:ea typeface="標楷體" pitchFamily="65" charset="-120"/>
              </a:rPr>
              <a:t>，婦女必須要</a:t>
            </a:r>
            <a:r>
              <a:rPr lang="zh-TW" altLang="en-US" sz="3200" b="1" dirty="0" smtClean="0">
                <a:solidFill>
                  <a:schemeClr val="tx2"/>
                </a:solidFill>
                <a:effectLst/>
                <a:latin typeface="標楷體" pitchFamily="65" charset="-120"/>
                <a:ea typeface="標楷體" pitchFamily="65" charset="-120"/>
              </a:rPr>
              <a:t>完完全全地服從男人</a:t>
            </a:r>
            <a:r>
              <a:rPr lang="zh-TW" altLang="en-US" sz="3200" b="1" dirty="0" smtClean="0">
                <a:effectLst/>
                <a:latin typeface="標楷體" pitchFamily="65" charset="-120"/>
                <a:ea typeface="標楷體" pitchFamily="65" charset="-120"/>
              </a:rPr>
              <a:t>。假若女人結婚，</a:t>
            </a:r>
            <a:r>
              <a:rPr lang="zh-TW" altLang="en-US" sz="3200" b="1" dirty="0" smtClean="0">
                <a:solidFill>
                  <a:schemeClr val="tx2"/>
                </a:solidFill>
                <a:effectLst/>
                <a:latin typeface="標楷體" pitchFamily="65" charset="-120"/>
                <a:ea typeface="標楷體" pitchFamily="65" charset="-120"/>
              </a:rPr>
              <a:t>她及她的財產都全歸她的丈夫名下</a:t>
            </a:r>
            <a:r>
              <a:rPr lang="zh-TW" altLang="en-US" sz="3200" b="1" dirty="0" smtClean="0">
                <a:effectLst/>
                <a:latin typeface="標楷體" pitchFamily="65" charset="-120"/>
                <a:ea typeface="標楷體" pitchFamily="65" charset="-120"/>
              </a:rPr>
              <a:t>。妻子是丈夫所</a:t>
            </a:r>
            <a:r>
              <a:rPr lang="zh-TW" altLang="en-US" sz="3200" b="1" dirty="0" smtClean="0">
                <a:solidFill>
                  <a:schemeClr val="tx2"/>
                </a:solidFill>
                <a:effectLst/>
                <a:latin typeface="標楷體" pitchFamily="65" charset="-120"/>
                <a:ea typeface="標楷體" pitchFamily="65" charset="-120"/>
              </a:rPr>
              <a:t>購買</a:t>
            </a:r>
            <a:r>
              <a:rPr lang="zh-TW" altLang="en-US" sz="3200" b="1" dirty="0" smtClean="0">
                <a:effectLst/>
                <a:latin typeface="標楷體" pitchFamily="65" charset="-120"/>
                <a:ea typeface="標楷體" pitchFamily="65" charset="-120"/>
              </a:rPr>
              <a:t>回來的一件</a:t>
            </a:r>
            <a:r>
              <a:rPr lang="zh-TW" altLang="en-US" sz="3200" b="1" dirty="0" smtClean="0">
                <a:solidFill>
                  <a:schemeClr val="tx2"/>
                </a:solidFill>
                <a:effectLst/>
                <a:latin typeface="標楷體" pitchFamily="65" charset="-120"/>
                <a:ea typeface="標楷體" pitchFamily="65" charset="-120"/>
              </a:rPr>
              <a:t>貨物</a:t>
            </a:r>
            <a:r>
              <a:rPr lang="zh-TW" altLang="en-US" sz="3200" b="1" dirty="0" smtClean="0">
                <a:effectLst/>
                <a:latin typeface="標楷體" pitchFamily="65" charset="-120"/>
                <a:ea typeface="標楷體" pitchFamily="65" charset="-120"/>
              </a:rPr>
              <a:t>，她就像</a:t>
            </a:r>
            <a:r>
              <a:rPr lang="zh-TW" altLang="en-US" sz="3200" b="1" dirty="0" smtClean="0">
                <a:solidFill>
                  <a:schemeClr val="tx2"/>
                </a:solidFill>
                <a:effectLst/>
                <a:latin typeface="標楷體" pitchFamily="65" charset="-120"/>
                <a:ea typeface="標楷體" pitchFamily="65" charset="-120"/>
              </a:rPr>
              <a:t>奴隸</a:t>
            </a:r>
            <a:r>
              <a:rPr lang="zh-TW" altLang="en-US" sz="3200" b="1" dirty="0" smtClean="0">
                <a:effectLst/>
                <a:latin typeface="標楷體" pitchFamily="65" charset="-120"/>
                <a:ea typeface="標楷體" pitchFamily="65" charset="-120"/>
              </a:rPr>
              <a:t>一樣。</a:t>
            </a:r>
          </a:p>
          <a:p>
            <a:pPr marL="0" indent="0">
              <a:lnSpc>
                <a:spcPct val="110000"/>
              </a:lnSpc>
              <a:buFontTx/>
              <a:buNone/>
            </a:pPr>
            <a:r>
              <a:rPr lang="zh-TW" altLang="en-US" sz="3200" b="1" dirty="0" smtClean="0">
                <a:effectLst/>
                <a:latin typeface="標楷體" pitchFamily="65" charset="-120"/>
                <a:ea typeface="標楷體" pitchFamily="65" charset="-120"/>
              </a:rPr>
              <a:t>	婦女不能參與</a:t>
            </a:r>
            <a:r>
              <a:rPr lang="zh-TW" altLang="en-US" sz="3200" b="1" dirty="0" smtClean="0">
                <a:solidFill>
                  <a:schemeClr val="tx2"/>
                </a:solidFill>
                <a:effectLst/>
                <a:latin typeface="標楷體" pitchFamily="65" charset="-120"/>
                <a:ea typeface="標楷體" pitchFamily="65" charset="-120"/>
              </a:rPr>
              <a:t>政府</a:t>
            </a:r>
            <a:r>
              <a:rPr lang="zh-TW" altLang="en-US" sz="3200" b="1" dirty="0" smtClean="0">
                <a:effectLst/>
                <a:latin typeface="標楷體" pitchFamily="65" charset="-120"/>
                <a:ea typeface="標楷體" pitchFamily="65" charset="-120"/>
              </a:rPr>
              <a:t>及</a:t>
            </a:r>
            <a:r>
              <a:rPr lang="zh-TW" altLang="en-US" sz="3200" b="1" dirty="0" smtClean="0">
                <a:solidFill>
                  <a:schemeClr val="tx2"/>
                </a:solidFill>
                <a:effectLst/>
                <a:latin typeface="標楷體" pitchFamily="65" charset="-120"/>
                <a:ea typeface="標楷體" pitchFamily="65" charset="-120"/>
              </a:rPr>
              <a:t>公共事務</a:t>
            </a:r>
            <a:r>
              <a:rPr lang="zh-TW" altLang="en-US" sz="3200" b="1" dirty="0" smtClean="0">
                <a:effectLst/>
                <a:latin typeface="標楷體" pitchFamily="65" charset="-120"/>
                <a:ea typeface="標楷體" pitchFamily="65" charset="-120"/>
              </a:rPr>
              <a:t>等工作，不能</a:t>
            </a:r>
            <a:r>
              <a:rPr lang="zh-TW" altLang="en-US" sz="3200" b="1" dirty="0" smtClean="0">
                <a:solidFill>
                  <a:schemeClr val="tx2"/>
                </a:solidFill>
                <a:effectLst/>
                <a:latin typeface="標楷體" pitchFamily="65" charset="-120"/>
                <a:ea typeface="標楷體" pitchFamily="65" charset="-120"/>
              </a:rPr>
              <a:t>作証人</a:t>
            </a:r>
            <a:r>
              <a:rPr lang="zh-TW" altLang="en-US" sz="3200" b="1" dirty="0" smtClean="0">
                <a:effectLst/>
                <a:latin typeface="標楷體" pitchFamily="65" charset="-120"/>
                <a:ea typeface="標楷體" pitchFamily="65" charset="-120"/>
              </a:rPr>
              <a:t>，</a:t>
            </a:r>
            <a:r>
              <a:rPr lang="zh-TW" altLang="en-US" sz="3200" b="1" dirty="0" smtClean="0">
                <a:solidFill>
                  <a:schemeClr val="tx2"/>
                </a:solidFill>
                <a:effectLst/>
                <a:latin typeface="標楷體" pitchFamily="65" charset="-120"/>
                <a:ea typeface="標楷體" pitchFamily="65" charset="-120"/>
              </a:rPr>
              <a:t>擔保人</a:t>
            </a:r>
            <a:r>
              <a:rPr lang="zh-TW" altLang="en-US" sz="3200" b="1" dirty="0" smtClean="0">
                <a:effectLst/>
                <a:latin typeface="標楷體" pitchFamily="65" charset="-120"/>
                <a:ea typeface="標楷體" pitchFamily="65" charset="-120"/>
              </a:rPr>
              <a:t>，</a:t>
            </a:r>
            <a:r>
              <a:rPr lang="zh-TW" altLang="en-US" sz="3200" b="1" dirty="0" smtClean="0">
                <a:solidFill>
                  <a:schemeClr val="tx2"/>
                </a:solidFill>
                <a:effectLst/>
                <a:latin typeface="標楷體" pitchFamily="65" charset="-120"/>
                <a:ea typeface="標楷體" pitchFamily="65" charset="-120"/>
              </a:rPr>
              <a:t>助教</a:t>
            </a:r>
            <a:r>
              <a:rPr lang="zh-TW" altLang="en-US" sz="3200" b="1" dirty="0" smtClean="0">
                <a:effectLst/>
                <a:latin typeface="標楷體" pitchFamily="65" charset="-120"/>
                <a:ea typeface="標楷體" pitchFamily="65" charset="-120"/>
              </a:rPr>
              <a:t>及</a:t>
            </a:r>
            <a:r>
              <a:rPr lang="zh-TW" altLang="en-US" sz="3200" b="1" dirty="0" smtClean="0">
                <a:solidFill>
                  <a:schemeClr val="tx2"/>
                </a:solidFill>
                <a:effectLst/>
                <a:latin typeface="標楷體" pitchFamily="65" charset="-120"/>
                <a:ea typeface="標楷體" pitchFamily="65" charset="-120"/>
              </a:rPr>
              <a:t>館長</a:t>
            </a:r>
            <a:r>
              <a:rPr lang="zh-TW" altLang="en-US" sz="3200" b="1" dirty="0" smtClean="0">
                <a:effectLst/>
                <a:latin typeface="標楷體" pitchFamily="65" charset="-120"/>
                <a:ea typeface="標楷體" pitchFamily="65" charset="-120"/>
              </a:rPr>
              <a:t>；她們亦不可以</a:t>
            </a:r>
            <a:r>
              <a:rPr lang="zh-TW" altLang="en-US" sz="3200" b="1" dirty="0" smtClean="0">
                <a:solidFill>
                  <a:schemeClr val="tx2"/>
                </a:solidFill>
                <a:effectLst/>
                <a:latin typeface="標楷體" pitchFamily="65" charset="-120"/>
                <a:ea typeface="標楷體" pitchFamily="65" charset="-120"/>
              </a:rPr>
              <a:t>領養人</a:t>
            </a:r>
            <a:r>
              <a:rPr lang="zh-TW" altLang="en-US" sz="3200" b="1" dirty="0" smtClean="0">
                <a:effectLst/>
                <a:latin typeface="標楷體" pitchFamily="65" charset="-120"/>
                <a:ea typeface="標楷體" pitchFamily="65" charset="-120"/>
              </a:rPr>
              <a:t>或</a:t>
            </a:r>
            <a:r>
              <a:rPr lang="zh-TW" altLang="en-US" sz="3200" b="1" dirty="0" smtClean="0">
                <a:solidFill>
                  <a:schemeClr val="tx2"/>
                </a:solidFill>
                <a:effectLst/>
                <a:latin typeface="標楷體" pitchFamily="65" charset="-120"/>
                <a:ea typeface="標楷體" pitchFamily="65" charset="-120"/>
              </a:rPr>
              <a:t>被領養</a:t>
            </a:r>
            <a:r>
              <a:rPr lang="zh-TW" altLang="en-US" sz="3200" b="1" dirty="0" smtClean="0">
                <a:effectLst/>
                <a:latin typeface="標楷體" pitchFamily="65" charset="-120"/>
                <a:ea typeface="標楷體" pitchFamily="65" charset="-120"/>
              </a:rPr>
              <a:t>，不可以</a:t>
            </a:r>
            <a:r>
              <a:rPr lang="zh-TW" altLang="en-US" sz="3200" b="1" dirty="0" smtClean="0">
                <a:solidFill>
                  <a:schemeClr val="tx2"/>
                </a:solidFill>
                <a:effectLst/>
                <a:latin typeface="標楷體" pitchFamily="65" charset="-120"/>
                <a:ea typeface="標楷體" pitchFamily="65" charset="-120"/>
              </a:rPr>
              <a:t>立遺囑</a:t>
            </a:r>
            <a:r>
              <a:rPr lang="zh-TW" altLang="en-US" sz="3200" b="1" dirty="0" smtClean="0">
                <a:effectLst/>
                <a:latin typeface="標楷體" pitchFamily="65" charset="-120"/>
                <a:ea typeface="標楷體" pitchFamily="65" charset="-120"/>
              </a:rPr>
              <a:t>及</a:t>
            </a:r>
            <a:r>
              <a:rPr lang="zh-TW" altLang="en-US" sz="3200" b="1" dirty="0" smtClean="0">
                <a:solidFill>
                  <a:schemeClr val="tx2"/>
                </a:solidFill>
                <a:effectLst/>
                <a:latin typeface="標楷體" pitchFamily="65" charset="-120"/>
                <a:ea typeface="標楷體" pitchFamily="65" charset="-120"/>
              </a:rPr>
              <a:t>合約</a:t>
            </a:r>
            <a:r>
              <a:rPr lang="zh-TW" altLang="en-US" sz="3200" dirty="0" smtClean="0">
                <a:effectLst/>
                <a:latin typeface="標楷體" pitchFamily="65" charset="-120"/>
                <a:ea typeface="標楷體" pitchFamily="65" charset="-120"/>
              </a:rPr>
              <a:t>。</a:t>
            </a:r>
          </a:p>
        </p:txBody>
      </p:sp>
      <p:pic>
        <p:nvPicPr>
          <p:cNvPr id="3" name="Picture 2" descr="C:\Users\zh.ITEDT47\AppData\Local\Microsoft\Windows\Temporary Internet Files\Content.IE5\AZLJ3HW5\MC900357133[1].wmf"/>
          <p:cNvPicPr>
            <a:picLocks noChangeAspect="1" noChangeArrowheads="1"/>
          </p:cNvPicPr>
          <p:nvPr/>
        </p:nvPicPr>
        <p:blipFill>
          <a:blip r:embed="rId2" cstate="print">
            <a:lum bright="40000"/>
          </a:blip>
          <a:srcRect/>
          <a:stretch>
            <a:fillRect/>
          </a:stretch>
        </p:blipFill>
        <p:spPr bwMode="auto">
          <a:xfrm>
            <a:off x="235548" y="5776332"/>
            <a:ext cx="8435558" cy="1081668"/>
          </a:xfrm>
          <a:prstGeom prst="rect">
            <a:avLst/>
          </a:prstGeom>
          <a:noFill/>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a:xfrm>
            <a:off x="685800" y="228600"/>
            <a:ext cx="7772400" cy="685800"/>
          </a:xfrm>
        </p:spPr>
        <p:txBody>
          <a:bodyPr/>
          <a:lstStyle/>
          <a:p>
            <a:pPr>
              <a:defRPr/>
            </a:pPr>
            <a:r>
              <a:rPr lang="zh-TW" altLang="en-US" b="1" smtClean="0">
                <a:effectLst/>
              </a:rPr>
              <a:t>蘋果日報 </a:t>
            </a:r>
            <a:r>
              <a:rPr lang="en-US" altLang="zh-TW" b="1" smtClean="0">
                <a:effectLst/>
              </a:rPr>
              <a:t>1997</a:t>
            </a:r>
            <a:r>
              <a:rPr lang="zh-TW" altLang="en-US" b="1" smtClean="0">
                <a:effectLst/>
              </a:rPr>
              <a:t>年</a:t>
            </a:r>
            <a:r>
              <a:rPr lang="en-US" altLang="zh-TW" b="1" smtClean="0">
                <a:effectLst/>
              </a:rPr>
              <a:t>11</a:t>
            </a:r>
            <a:r>
              <a:rPr lang="zh-TW" altLang="en-US" b="1" smtClean="0">
                <a:effectLst/>
              </a:rPr>
              <a:t>月</a:t>
            </a:r>
            <a:r>
              <a:rPr lang="en-US" altLang="zh-TW" b="1" smtClean="0">
                <a:effectLst/>
              </a:rPr>
              <a:t>3</a:t>
            </a:r>
            <a:r>
              <a:rPr lang="zh-TW" altLang="en-US" b="1" smtClean="0">
                <a:effectLst/>
              </a:rPr>
              <a:t>日</a:t>
            </a:r>
            <a:endParaRPr lang="zh-TW" altLang="en-US" smtClean="0"/>
          </a:p>
        </p:txBody>
      </p:sp>
      <p:sp>
        <p:nvSpPr>
          <p:cNvPr id="100355" name="Rectangle 1027"/>
          <p:cNvSpPr>
            <a:spLocks noGrp="1" noChangeArrowheads="1"/>
          </p:cNvSpPr>
          <p:nvPr>
            <p:ph type="body" idx="1"/>
          </p:nvPr>
        </p:nvSpPr>
        <p:spPr>
          <a:xfrm>
            <a:off x="685800" y="1371600"/>
            <a:ext cx="7772400" cy="4724400"/>
          </a:xfrm>
        </p:spPr>
        <p:txBody>
          <a:bodyPr/>
          <a:lstStyle/>
          <a:p>
            <a:pPr>
              <a:defRPr/>
            </a:pPr>
            <a:endParaRPr lang="zh-TW" altLang="zh-TW" smtClean="0"/>
          </a:p>
        </p:txBody>
      </p:sp>
      <p:pic>
        <p:nvPicPr>
          <p:cNvPr id="24580" name="Picture 1028" descr="C:\Temp\work.tif"/>
          <p:cNvPicPr>
            <a:picLocks noChangeAspect="1" noChangeArrowheads="1"/>
          </p:cNvPicPr>
          <p:nvPr/>
        </p:nvPicPr>
        <p:blipFill>
          <a:blip r:embed="rId2" cstate="print"/>
          <a:srcRect/>
          <a:stretch>
            <a:fillRect/>
          </a:stretch>
        </p:blipFill>
        <p:spPr bwMode="auto">
          <a:xfrm>
            <a:off x="685800" y="1447800"/>
            <a:ext cx="7620000" cy="4933950"/>
          </a:xfrm>
          <a:prstGeom prst="rect">
            <a:avLst/>
          </a:prstGeom>
          <a:noFill/>
          <a:ln w="9525">
            <a:noFill/>
            <a:miter lim="800000"/>
            <a:headEnd/>
            <a:tailEnd/>
          </a:ln>
        </p:spPr>
      </p:pic>
      <p:sp>
        <p:nvSpPr>
          <p:cNvPr id="24581" name="Line 1029"/>
          <p:cNvSpPr>
            <a:spLocks noChangeShapeType="1"/>
          </p:cNvSpPr>
          <p:nvPr/>
        </p:nvSpPr>
        <p:spPr bwMode="auto">
          <a:xfrm>
            <a:off x="3048000" y="5943600"/>
            <a:ext cx="0" cy="228600"/>
          </a:xfrm>
          <a:prstGeom prst="line">
            <a:avLst/>
          </a:prstGeom>
          <a:noFill/>
          <a:ln w="19050">
            <a:solidFill>
              <a:schemeClr val="tx2"/>
            </a:solidFill>
            <a:round/>
            <a:headEnd/>
            <a:tailEnd/>
          </a:ln>
        </p:spPr>
        <p:txBody>
          <a:bodyPr wrap="none" anchor="ctr"/>
          <a:lstStyle/>
          <a:p>
            <a:endParaRPr lang="zh-TW" altLang="en-US"/>
          </a:p>
        </p:txBody>
      </p:sp>
      <p:sp>
        <p:nvSpPr>
          <p:cNvPr id="24582" name="Line 1030"/>
          <p:cNvSpPr>
            <a:spLocks noChangeShapeType="1"/>
          </p:cNvSpPr>
          <p:nvPr/>
        </p:nvSpPr>
        <p:spPr bwMode="auto">
          <a:xfrm>
            <a:off x="2819400" y="3048000"/>
            <a:ext cx="0" cy="3048000"/>
          </a:xfrm>
          <a:prstGeom prst="line">
            <a:avLst/>
          </a:prstGeom>
          <a:noFill/>
          <a:ln w="19050">
            <a:solidFill>
              <a:schemeClr val="tx2"/>
            </a:solidFill>
            <a:round/>
            <a:headEnd/>
            <a:tailEnd/>
          </a:ln>
        </p:spPr>
        <p:txBody>
          <a:bodyPr wrap="none" anchor="ctr"/>
          <a:lstStyle/>
          <a:p>
            <a:endParaRPr lang="zh-TW" altLang="en-US"/>
          </a:p>
        </p:txBody>
      </p:sp>
      <p:sp>
        <p:nvSpPr>
          <p:cNvPr id="24583" name="Line 1031"/>
          <p:cNvSpPr>
            <a:spLocks noChangeShapeType="1"/>
          </p:cNvSpPr>
          <p:nvPr/>
        </p:nvSpPr>
        <p:spPr bwMode="auto">
          <a:xfrm>
            <a:off x="2590800" y="1600200"/>
            <a:ext cx="0" cy="4572000"/>
          </a:xfrm>
          <a:prstGeom prst="line">
            <a:avLst/>
          </a:prstGeom>
          <a:noFill/>
          <a:ln w="19050">
            <a:solidFill>
              <a:schemeClr val="tx2"/>
            </a:solidFill>
            <a:round/>
            <a:headEnd/>
            <a:tailEnd/>
          </a:ln>
        </p:spPr>
        <p:txBody>
          <a:bodyPr wrap="none" anchor="ctr"/>
          <a:lstStyle/>
          <a:p>
            <a:endParaRPr lang="zh-TW" altLang="en-US"/>
          </a:p>
        </p:txBody>
      </p:sp>
      <p:sp>
        <p:nvSpPr>
          <p:cNvPr id="24584" name="Line 1032"/>
          <p:cNvSpPr>
            <a:spLocks noChangeShapeType="1"/>
          </p:cNvSpPr>
          <p:nvPr/>
        </p:nvSpPr>
        <p:spPr bwMode="auto">
          <a:xfrm>
            <a:off x="2286000" y="1600200"/>
            <a:ext cx="0" cy="2743200"/>
          </a:xfrm>
          <a:prstGeom prst="line">
            <a:avLst/>
          </a:prstGeom>
          <a:noFill/>
          <a:ln w="19050">
            <a:solidFill>
              <a:schemeClr val="tx2"/>
            </a:solidFill>
            <a:round/>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188913"/>
            <a:ext cx="7772400" cy="587375"/>
          </a:xfrm>
        </p:spPr>
        <p:txBody>
          <a:bodyPr/>
          <a:lstStyle/>
          <a:p>
            <a:pPr>
              <a:defRPr/>
            </a:pPr>
            <a:endParaRPr lang="zh-TW" altLang="en-US" smtClean="0"/>
          </a:p>
        </p:txBody>
      </p:sp>
      <p:pic>
        <p:nvPicPr>
          <p:cNvPr id="27651" name="Picture 2"/>
          <p:cNvPicPr>
            <a:picLocks noChangeAspect="1" noChangeArrowheads="1"/>
          </p:cNvPicPr>
          <p:nvPr/>
        </p:nvPicPr>
        <p:blipFill>
          <a:blip r:embed="rId2" cstate="print"/>
          <a:srcRect l="13554" t="10454" r="36082" b="11781"/>
          <a:stretch>
            <a:fillRect/>
          </a:stretch>
        </p:blipFill>
        <p:spPr bwMode="auto">
          <a:xfrm>
            <a:off x="900113" y="96838"/>
            <a:ext cx="7488237" cy="6500812"/>
          </a:xfrm>
          <a:prstGeom prst="rect">
            <a:avLst/>
          </a:prstGeom>
          <a:noFill/>
          <a:ln w="12700">
            <a:noFill/>
            <a:miter lim="800000"/>
            <a:headEnd/>
            <a:tailEnd/>
          </a:ln>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543296" y="4512623"/>
            <a:ext cx="7772400" cy="2165268"/>
          </a:xfrm>
        </p:spPr>
        <p:txBody>
          <a:bodyPr>
            <a:normAutofit fontScale="90000"/>
          </a:bodyPr>
          <a:lstStyle/>
          <a:p>
            <a:pPr>
              <a:lnSpc>
                <a:spcPct val="130000"/>
              </a:lnSpc>
            </a:pPr>
            <a:r>
              <a:rPr lang="zh-TW" altLang="en-US" sz="5400" b="1" dirty="0" smtClean="0">
                <a:solidFill>
                  <a:srgbClr val="FFFF00"/>
                </a:solidFill>
                <a:effectLst/>
                <a:latin typeface="標楷體" pitchFamily="65" charset="-120"/>
                <a:ea typeface="標楷體" pitchFamily="65" charset="-120"/>
              </a:rPr>
              <a:t>你印象中的伊斯蘭婦女</a:t>
            </a:r>
            <a:br>
              <a:rPr lang="zh-TW" altLang="en-US" sz="5400" b="1" dirty="0" smtClean="0">
                <a:solidFill>
                  <a:srgbClr val="FFFF00"/>
                </a:solidFill>
                <a:effectLst/>
                <a:latin typeface="標楷體" pitchFamily="65" charset="-120"/>
                <a:ea typeface="標楷體" pitchFamily="65" charset="-120"/>
              </a:rPr>
            </a:br>
            <a:r>
              <a:rPr lang="zh-TW" altLang="en-US" sz="5400" b="1" dirty="0" smtClean="0">
                <a:solidFill>
                  <a:srgbClr val="FFFF00"/>
                </a:solidFill>
                <a:effectLst/>
                <a:latin typeface="標楷體" pitchFamily="65" charset="-120"/>
                <a:ea typeface="標楷體" pitchFamily="65" charset="-120"/>
              </a:rPr>
              <a:t>是什麼模樣呢？</a:t>
            </a:r>
            <a:endParaRPr lang="zh-TW" altLang="en-US" dirty="0" smtClean="0">
              <a:solidFill>
                <a:srgbClr val="FFFF00"/>
              </a:solidFill>
              <a:effectLst/>
              <a:latin typeface="標楷體" pitchFamily="65" charset="-120"/>
              <a:ea typeface="標楷體" pitchFamily="65" charset="-120"/>
            </a:endParaRPr>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1"/>
          <p:cNvSpPr txBox="1">
            <a:spLocks noChangeArrowheads="1"/>
          </p:cNvSpPr>
          <p:nvPr/>
        </p:nvSpPr>
        <p:spPr bwMode="auto">
          <a:xfrm>
            <a:off x="3733800" y="609600"/>
            <a:ext cx="1600200" cy="369332"/>
          </a:xfrm>
          <a:prstGeom prst="rect">
            <a:avLst/>
          </a:prstGeom>
          <a:noFill/>
          <a:ln w="12700">
            <a:noFill/>
            <a:miter lim="800000"/>
            <a:headEnd/>
            <a:tailEnd/>
          </a:ln>
        </p:spPr>
        <p:txBody>
          <a:bodyPr>
            <a:spAutoFit/>
          </a:bodyPr>
          <a:lstStyle/>
          <a:p>
            <a:pPr>
              <a:spcBef>
                <a:spcPct val="50000"/>
              </a:spcBef>
            </a:pPr>
            <a:endParaRPr lang="zh-TW" altLang="zh-TW"/>
          </a:p>
        </p:txBody>
      </p:sp>
      <p:pic>
        <p:nvPicPr>
          <p:cNvPr id="31747" name="Picture 12" descr="D:\PEOPLE\pp0217.jpg"/>
          <p:cNvPicPr>
            <a:picLocks noChangeAspect="1" noChangeArrowheads="1"/>
          </p:cNvPicPr>
          <p:nvPr/>
        </p:nvPicPr>
        <p:blipFill>
          <a:blip r:embed="rId2" cstate="print"/>
          <a:srcRect/>
          <a:stretch>
            <a:fillRect/>
          </a:stretch>
        </p:blipFill>
        <p:spPr bwMode="auto">
          <a:xfrm>
            <a:off x="1600201" y="381000"/>
            <a:ext cx="1190625" cy="1752600"/>
          </a:xfrm>
          <a:prstGeom prst="rect">
            <a:avLst/>
          </a:prstGeom>
          <a:noFill/>
          <a:ln w="9525">
            <a:noFill/>
            <a:miter lim="800000"/>
            <a:headEnd/>
            <a:tailEnd/>
          </a:ln>
        </p:spPr>
      </p:pic>
      <p:pic>
        <p:nvPicPr>
          <p:cNvPr id="31748" name="Picture 13" descr="D:\STORES\s0010.jpg"/>
          <p:cNvPicPr>
            <a:picLocks noChangeAspect="1" noChangeArrowheads="1"/>
          </p:cNvPicPr>
          <p:nvPr/>
        </p:nvPicPr>
        <p:blipFill>
          <a:blip r:embed="rId3" cstate="print"/>
          <a:srcRect/>
          <a:stretch>
            <a:fillRect/>
          </a:stretch>
        </p:blipFill>
        <p:spPr bwMode="auto">
          <a:xfrm>
            <a:off x="6781801" y="457200"/>
            <a:ext cx="1152525" cy="1600200"/>
          </a:xfrm>
          <a:prstGeom prst="rect">
            <a:avLst/>
          </a:prstGeom>
          <a:noFill/>
          <a:ln w="9525">
            <a:noFill/>
            <a:miter lim="800000"/>
            <a:headEnd/>
            <a:tailEnd/>
          </a:ln>
        </p:spPr>
      </p:pic>
      <p:pic>
        <p:nvPicPr>
          <p:cNvPr id="31749" name="Picture 14" descr="D:\STORES\s0043.jpg"/>
          <p:cNvPicPr>
            <a:picLocks noChangeAspect="1" noChangeArrowheads="1"/>
          </p:cNvPicPr>
          <p:nvPr/>
        </p:nvPicPr>
        <p:blipFill>
          <a:blip r:embed="rId4" cstate="print"/>
          <a:srcRect/>
          <a:stretch>
            <a:fillRect/>
          </a:stretch>
        </p:blipFill>
        <p:spPr bwMode="auto">
          <a:xfrm>
            <a:off x="1828801" y="4648200"/>
            <a:ext cx="1290638" cy="1479550"/>
          </a:xfrm>
          <a:prstGeom prst="rect">
            <a:avLst/>
          </a:prstGeom>
          <a:noFill/>
          <a:ln w="9525">
            <a:noFill/>
            <a:miter lim="800000"/>
            <a:headEnd/>
            <a:tailEnd/>
          </a:ln>
        </p:spPr>
      </p:pic>
      <p:pic>
        <p:nvPicPr>
          <p:cNvPr id="31750" name="Picture 15" descr="D:\STORES\s0048.jpg"/>
          <p:cNvPicPr>
            <a:picLocks noChangeAspect="1" noChangeArrowheads="1"/>
          </p:cNvPicPr>
          <p:nvPr/>
        </p:nvPicPr>
        <p:blipFill>
          <a:blip r:embed="rId5" cstate="print"/>
          <a:srcRect/>
          <a:stretch>
            <a:fillRect/>
          </a:stretch>
        </p:blipFill>
        <p:spPr bwMode="auto">
          <a:xfrm>
            <a:off x="6248400" y="4572002"/>
            <a:ext cx="1892300" cy="1800225"/>
          </a:xfrm>
          <a:prstGeom prst="rect">
            <a:avLst/>
          </a:prstGeom>
          <a:noFill/>
          <a:ln w="9525">
            <a:noFill/>
            <a:miter lim="800000"/>
            <a:headEnd/>
            <a:tailEnd/>
          </a:ln>
        </p:spPr>
      </p:pic>
      <p:pic>
        <p:nvPicPr>
          <p:cNvPr id="31751" name="Picture 17" descr="C:\woman blue.bmp"/>
          <p:cNvPicPr>
            <a:picLocks noChangeAspect="1" noChangeArrowheads="1"/>
          </p:cNvPicPr>
          <p:nvPr/>
        </p:nvPicPr>
        <p:blipFill>
          <a:blip r:embed="rId6" cstate="print"/>
          <a:srcRect/>
          <a:stretch>
            <a:fillRect/>
          </a:stretch>
        </p:blipFill>
        <p:spPr bwMode="auto">
          <a:xfrm>
            <a:off x="3733801" y="2133602"/>
            <a:ext cx="2066925" cy="202882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04800"/>
            <a:ext cx="7772400" cy="1143000"/>
          </a:xfrm>
        </p:spPr>
        <p:txBody>
          <a:bodyPr/>
          <a:lstStyle/>
          <a:p>
            <a:pPr>
              <a:defRPr/>
            </a:pPr>
            <a:r>
              <a:rPr lang="zh-TW" altLang="en-US" sz="5400" b="1" dirty="0" smtClean="0">
                <a:effectLst/>
                <a:latin typeface="標楷體" pitchFamily="65" charset="-120"/>
                <a:ea typeface="標楷體" pitchFamily="65" charset="-120"/>
              </a:rPr>
              <a:t>伊斯蘭婦女</a:t>
            </a:r>
            <a:endParaRPr lang="zh-TW" altLang="en-US" dirty="0" smtClean="0">
              <a:latin typeface="標楷體" pitchFamily="65" charset="-120"/>
              <a:ea typeface="標楷體" pitchFamily="65" charset="-120"/>
            </a:endParaRPr>
          </a:p>
        </p:txBody>
      </p:sp>
      <p:sp>
        <p:nvSpPr>
          <p:cNvPr id="32771" name="Rectangle 3"/>
          <p:cNvSpPr>
            <a:spLocks noGrp="1" noChangeArrowheads="1"/>
          </p:cNvSpPr>
          <p:nvPr>
            <p:ph type="body" idx="1"/>
          </p:nvPr>
        </p:nvSpPr>
        <p:spPr>
          <a:xfrm>
            <a:off x="1524000" y="1600200"/>
            <a:ext cx="6934200" cy="4495800"/>
          </a:xfrm>
        </p:spPr>
        <p:txBody>
          <a:bodyPr/>
          <a:lstStyle/>
          <a:p>
            <a:pPr>
              <a:buFontTx/>
              <a:buNone/>
            </a:pPr>
            <a:r>
              <a:rPr lang="en-US" altLang="zh-TW" sz="4800" b="1" dirty="0" smtClean="0">
                <a:effectLst/>
                <a:latin typeface="標楷體" pitchFamily="65" charset="-120"/>
                <a:ea typeface="標楷體" pitchFamily="65" charset="-120"/>
              </a:rPr>
              <a:t>1.	</a:t>
            </a:r>
            <a:r>
              <a:rPr lang="zh-TW" altLang="en-US" sz="4800" b="1" dirty="0" smtClean="0">
                <a:solidFill>
                  <a:srgbClr val="FF0000"/>
                </a:solidFill>
                <a:effectLst/>
                <a:latin typeface="標楷體" pitchFamily="65" charset="-120"/>
                <a:ea typeface="標楷體" pitchFamily="65" charset="-120"/>
              </a:rPr>
              <a:t>精神地位</a:t>
            </a:r>
          </a:p>
          <a:p>
            <a:pPr>
              <a:buFontTx/>
              <a:buNone/>
            </a:pPr>
            <a:r>
              <a:rPr lang="en-US" altLang="zh-TW" sz="4800" b="1" dirty="0" smtClean="0">
                <a:effectLst/>
                <a:latin typeface="標楷體" pitchFamily="65" charset="-120"/>
                <a:ea typeface="標楷體" pitchFamily="65" charset="-120"/>
              </a:rPr>
              <a:t>2.	</a:t>
            </a:r>
            <a:r>
              <a:rPr lang="zh-TW" altLang="en-US" sz="4800" b="1" dirty="0" smtClean="0">
                <a:effectLst/>
                <a:latin typeface="標楷體" pitchFamily="65" charset="-120"/>
                <a:ea typeface="標楷體" pitchFamily="65" charset="-120"/>
              </a:rPr>
              <a:t>社會地位</a:t>
            </a:r>
          </a:p>
          <a:p>
            <a:pPr>
              <a:buFontTx/>
              <a:buNone/>
            </a:pPr>
            <a:r>
              <a:rPr lang="en-US" altLang="zh-TW" sz="4800" b="1" dirty="0" smtClean="0">
                <a:effectLst/>
                <a:latin typeface="標楷體" pitchFamily="65" charset="-120"/>
                <a:ea typeface="標楷體" pitchFamily="65" charset="-120"/>
              </a:rPr>
              <a:t>3.	</a:t>
            </a:r>
            <a:r>
              <a:rPr lang="zh-TW" altLang="en-US" sz="4800" b="1" dirty="0" smtClean="0">
                <a:effectLst/>
                <a:latin typeface="標楷體" pitchFamily="65" charset="-120"/>
                <a:ea typeface="標楷體" pitchFamily="65" charset="-120"/>
              </a:rPr>
              <a:t>經濟地位</a:t>
            </a:r>
          </a:p>
          <a:p>
            <a:pPr>
              <a:buFontTx/>
              <a:buNone/>
            </a:pPr>
            <a:r>
              <a:rPr lang="en-US" altLang="zh-TW" sz="4800" b="1" dirty="0" smtClean="0">
                <a:effectLst/>
                <a:latin typeface="標楷體" pitchFamily="65" charset="-120"/>
                <a:ea typeface="標楷體" pitchFamily="65" charset="-120"/>
              </a:rPr>
              <a:t>4.	</a:t>
            </a:r>
            <a:r>
              <a:rPr lang="zh-TW" altLang="en-US" sz="4800" b="1" dirty="0" smtClean="0">
                <a:effectLst/>
                <a:latin typeface="標楷體" pitchFamily="65" charset="-120"/>
                <a:ea typeface="標楷體" pitchFamily="65" charset="-120"/>
              </a:rPr>
              <a:t>政治地位</a:t>
            </a:r>
          </a:p>
        </p:txBody>
      </p:sp>
      <p:sp>
        <p:nvSpPr>
          <p:cNvPr id="32772" name="AutoShape 7">
            <a:hlinkClick r:id="rId2" action="ppaction://hlinksldjump"/>
          </p:cNvPr>
          <p:cNvSpPr>
            <a:spLocks noChangeArrowheads="1"/>
          </p:cNvSpPr>
          <p:nvPr/>
        </p:nvSpPr>
        <p:spPr bwMode="auto">
          <a:xfrm>
            <a:off x="6781800" y="17526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3" name="AutoShape 8">
            <a:hlinkClick r:id="rId3" action="ppaction://hlinksldjump"/>
          </p:cNvPr>
          <p:cNvSpPr>
            <a:spLocks noChangeArrowheads="1"/>
          </p:cNvSpPr>
          <p:nvPr/>
        </p:nvSpPr>
        <p:spPr bwMode="auto">
          <a:xfrm>
            <a:off x="6781800" y="25908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4" name="AutoShape 9">
            <a:hlinkClick r:id="rId3" action="ppaction://hlinksldjump"/>
          </p:cNvPr>
          <p:cNvSpPr>
            <a:spLocks noChangeArrowheads="1"/>
          </p:cNvSpPr>
          <p:nvPr/>
        </p:nvSpPr>
        <p:spPr bwMode="auto">
          <a:xfrm>
            <a:off x="6781800" y="35052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5" name="AutoShape 10">
            <a:hlinkClick r:id="rId4" action="ppaction://hlinksldjump"/>
          </p:cNvPr>
          <p:cNvSpPr>
            <a:spLocks noChangeArrowheads="1"/>
          </p:cNvSpPr>
          <p:nvPr/>
        </p:nvSpPr>
        <p:spPr bwMode="auto">
          <a:xfrm>
            <a:off x="6781800" y="43434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pic>
        <p:nvPicPr>
          <p:cNvPr id="32776" name="Picture 11" descr="D:\PEOPLE\pp0537.jpg"/>
          <p:cNvPicPr>
            <a:picLocks noChangeAspect="1" noChangeArrowheads="1"/>
          </p:cNvPicPr>
          <p:nvPr/>
        </p:nvPicPr>
        <p:blipFill>
          <a:blip r:embed="rId5" cstate="print"/>
          <a:srcRect/>
          <a:stretch>
            <a:fillRect/>
          </a:stretch>
        </p:blipFill>
        <p:spPr bwMode="auto">
          <a:xfrm>
            <a:off x="6781801" y="152400"/>
            <a:ext cx="1387475" cy="1398588"/>
          </a:xfrm>
          <a:prstGeom prst="rect">
            <a:avLst/>
          </a:prstGeom>
          <a:noFill/>
          <a:ln w="9525">
            <a:noFill/>
            <a:miter lim="800000"/>
            <a:headEnd/>
            <a:tailEnd/>
          </a:ln>
        </p:spPr>
      </p:pic>
      <p:sp>
        <p:nvSpPr>
          <p:cNvPr id="32777" name="AutoShape 12">
            <a:hlinkClick r:id="rId6" action="ppaction://hlinksldjump" highlightClick="1"/>
          </p:cNvPr>
          <p:cNvSpPr>
            <a:spLocks noChangeArrowheads="1"/>
          </p:cNvSpPr>
          <p:nvPr/>
        </p:nvSpPr>
        <p:spPr bwMode="auto">
          <a:xfrm>
            <a:off x="7086600" y="5638800"/>
            <a:ext cx="762000" cy="5334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p:split orient="vert"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0" y="304800"/>
            <a:ext cx="7772400" cy="838200"/>
          </a:xfrm>
        </p:spPr>
        <p:txBody>
          <a:bodyPr/>
          <a:lstStyle/>
          <a:p>
            <a:r>
              <a:rPr lang="zh-TW" altLang="en-US" sz="5400" b="1" smtClean="0">
                <a:effectLst/>
                <a:latin typeface="標楷體" pitchFamily="65" charset="-120"/>
                <a:ea typeface="標楷體" pitchFamily="65" charset="-120"/>
              </a:rPr>
              <a:t>精神地位</a:t>
            </a:r>
            <a:endParaRPr lang="zh-TW" altLang="en-US" smtClean="0">
              <a:solidFill>
                <a:schemeClr val="tx1"/>
              </a:solidFill>
              <a:effectLst/>
              <a:latin typeface="標楷體" pitchFamily="65" charset="-120"/>
              <a:ea typeface="標楷體" pitchFamily="65" charset="-120"/>
            </a:endParaRPr>
          </a:p>
        </p:txBody>
      </p:sp>
      <p:sp>
        <p:nvSpPr>
          <p:cNvPr id="3076" name="Rectangle 3"/>
          <p:cNvSpPr>
            <a:spLocks noGrp="1" noChangeArrowheads="1"/>
          </p:cNvSpPr>
          <p:nvPr>
            <p:ph type="body" idx="1"/>
          </p:nvPr>
        </p:nvSpPr>
        <p:spPr>
          <a:xfrm>
            <a:off x="685800" y="1447800"/>
            <a:ext cx="7772400" cy="4648200"/>
          </a:xfrm>
        </p:spPr>
        <p:txBody>
          <a:bodyPr>
            <a:normAutofit/>
          </a:bodyPr>
          <a:lstStyle/>
          <a:p>
            <a:r>
              <a:rPr lang="zh-TW" altLang="en-US" sz="3600" b="1" dirty="0" smtClean="0">
                <a:effectLst/>
                <a:latin typeface="標楷體" pitchFamily="65" charset="-120"/>
                <a:ea typeface="標楷體" pitchFamily="65" charset="-120"/>
              </a:rPr>
              <a:t>在安拉面前，男女平等</a:t>
            </a:r>
          </a:p>
          <a:p>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古蘭經 </a:t>
            </a:r>
            <a:r>
              <a:rPr lang="en-US" altLang="zh-TW" sz="3600" b="1" dirty="0" smtClean="0">
                <a:effectLst/>
                <a:latin typeface="標楷體" pitchFamily="65" charset="-120"/>
                <a:ea typeface="標楷體" pitchFamily="65" charset="-120"/>
              </a:rPr>
              <a:t>33:35, 16:97, 49:13)</a:t>
            </a:r>
          </a:p>
        </p:txBody>
      </p:sp>
      <p:graphicFrame>
        <p:nvGraphicFramePr>
          <p:cNvPr id="3074" name="Object 4"/>
          <p:cNvGraphicFramePr>
            <a:graphicFrameLocks noChangeAspect="1"/>
          </p:cNvGraphicFramePr>
          <p:nvPr/>
        </p:nvGraphicFramePr>
        <p:xfrm>
          <a:off x="3505201" y="3581400"/>
          <a:ext cx="1749425" cy="1752600"/>
        </p:xfrm>
        <a:graphic>
          <a:graphicData uri="http://schemas.openxmlformats.org/presentationml/2006/ole">
            <mc:AlternateContent xmlns:mc="http://schemas.openxmlformats.org/markup-compatibility/2006">
              <mc:Choice xmlns:v="urn:schemas-microsoft-com:vml" Requires="v">
                <p:oleObj spid="_x0000_s3078" name="多媒體項目" r:id="rId3" imgW="714600" imgH="716040" progId="">
                  <p:embed/>
                </p:oleObj>
              </mc:Choice>
              <mc:Fallback>
                <p:oleObj name="多媒體項目" r:id="rId3" imgW="714600" imgH="716040"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1" y="3581400"/>
                        <a:ext cx="1749425"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AutoShape 8">
            <a:hlinkClick r:id="rId5" action="ppaction://hlinksldjump" highlightClick="1"/>
          </p:cNvPr>
          <p:cNvSpPr>
            <a:spLocks noChangeArrowheads="1"/>
          </p:cNvSpPr>
          <p:nvPr/>
        </p:nvSpPr>
        <p:spPr bwMode="auto">
          <a:xfrm>
            <a:off x="7239000" y="4114800"/>
            <a:ext cx="609600" cy="4572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p:blind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85800" y="228600"/>
            <a:ext cx="7772400" cy="685800"/>
          </a:xfrm>
        </p:spPr>
        <p:txBody>
          <a:bodyPr/>
          <a:lstStyle/>
          <a:p>
            <a:r>
              <a:rPr lang="en-US" altLang="zh-TW" b="1" dirty="0" smtClean="0">
                <a:effectLst/>
                <a:latin typeface="標楷體" pitchFamily="65" charset="-120"/>
                <a:ea typeface="標楷體" pitchFamily="65" charset="-120"/>
              </a:rPr>
              <a:t>(</a:t>
            </a:r>
            <a:r>
              <a:rPr lang="zh-TW" altLang="en-US" b="1" dirty="0" smtClean="0">
                <a:effectLst/>
                <a:latin typeface="標楷體" pitchFamily="65" charset="-120"/>
                <a:ea typeface="標楷體" pitchFamily="65" charset="-120"/>
              </a:rPr>
              <a:t>古蘭經 </a:t>
            </a:r>
            <a:r>
              <a:rPr lang="en-US" altLang="zh-TW" b="1" dirty="0" smtClean="0">
                <a:effectLst/>
                <a:latin typeface="標楷體" pitchFamily="65" charset="-120"/>
                <a:ea typeface="標楷體" pitchFamily="65" charset="-120"/>
              </a:rPr>
              <a:t>33:35)</a:t>
            </a:r>
          </a:p>
        </p:txBody>
      </p:sp>
      <p:sp>
        <p:nvSpPr>
          <p:cNvPr id="33795" name="Rectangle 3"/>
          <p:cNvSpPr>
            <a:spLocks noGrp="1" noChangeArrowheads="1"/>
          </p:cNvSpPr>
          <p:nvPr>
            <p:ph type="body" idx="1"/>
          </p:nvPr>
        </p:nvSpPr>
        <p:spPr>
          <a:xfrm>
            <a:off x="685800" y="990600"/>
            <a:ext cx="7772400" cy="4114800"/>
          </a:xfrm>
        </p:spPr>
        <p:txBody>
          <a:bodyPr/>
          <a:lstStyle/>
          <a:p>
            <a:pPr marL="0" indent="0">
              <a:lnSpc>
                <a:spcPct val="110000"/>
              </a:lnSpc>
              <a:buFontTx/>
              <a:buNone/>
            </a:pPr>
            <a:r>
              <a:rPr lang="en-US" altLang="zh-TW" b="1" dirty="0" smtClean="0">
                <a:effectLst/>
                <a:latin typeface="標楷體" pitchFamily="65" charset="-120"/>
                <a:ea typeface="標楷體" pitchFamily="65" charset="-120"/>
              </a:rPr>
              <a:t>“</a:t>
            </a:r>
            <a:r>
              <a:rPr lang="zh-TW" altLang="en-US" b="1" dirty="0" smtClean="0">
                <a:effectLst/>
                <a:latin typeface="標楷體" pitchFamily="65" charset="-120"/>
                <a:ea typeface="標楷體" pitchFamily="65" charset="-120"/>
              </a:rPr>
              <a:t>服從的男子與服從的女子，歸順的男子與歸順的女子，遵命的男子與遵命的女子，真實的男子與真實的女子，忍耐的男子與忍耐的女子，謙虛的男子與謙虛的女子，</a:t>
            </a:r>
          </a:p>
          <a:p>
            <a:pPr marL="0" indent="0">
              <a:lnSpc>
                <a:spcPct val="110000"/>
              </a:lnSpc>
              <a:buFontTx/>
              <a:buNone/>
            </a:pPr>
            <a:r>
              <a:rPr lang="zh-TW" altLang="en-US" b="1" dirty="0" smtClean="0">
                <a:effectLst/>
                <a:latin typeface="標楷體" pitchFamily="65" charset="-120"/>
                <a:ea typeface="標楷體" pitchFamily="65" charset="-120"/>
              </a:rPr>
              <a:t>施捨的男子與施捨的女子，封齋的男子與封齋的女子，貞潔的男子與貞潔的女子，</a:t>
            </a:r>
          </a:p>
          <a:p>
            <a:pPr marL="0" indent="0">
              <a:lnSpc>
                <a:spcPct val="110000"/>
              </a:lnSpc>
              <a:buFontTx/>
              <a:buNone/>
            </a:pPr>
            <a:r>
              <a:rPr lang="zh-TW" altLang="en-US" b="1" dirty="0" smtClean="0">
                <a:effectLst/>
                <a:latin typeface="標楷體" pitchFamily="65" charset="-120"/>
                <a:ea typeface="標楷體" pitchFamily="65" charset="-120"/>
              </a:rPr>
              <a:t>多紀念安拉的男子與多紀念安拉的女子，</a:t>
            </a:r>
          </a:p>
          <a:p>
            <a:pPr marL="0" indent="0">
              <a:lnSpc>
                <a:spcPct val="110000"/>
              </a:lnSpc>
              <a:buFontTx/>
              <a:buNone/>
            </a:pPr>
            <a:r>
              <a:rPr lang="zh-TW" altLang="en-US" b="1" dirty="0" smtClean="0">
                <a:effectLst/>
                <a:latin typeface="標楷體" pitchFamily="65" charset="-120"/>
                <a:ea typeface="標楷體" pitchFamily="65" charset="-120"/>
              </a:rPr>
              <a:t>安拉已為他們預備了饒恕與巨償了</a:t>
            </a:r>
            <a:r>
              <a:rPr lang="en-US" altLang="zh-TW" b="1" dirty="0" smtClean="0">
                <a:effectLst/>
                <a:latin typeface="標楷體" pitchFamily="65" charset="-120"/>
                <a:ea typeface="標楷體" pitchFamily="65" charset="-120"/>
              </a:rPr>
              <a:t>.”</a:t>
            </a:r>
          </a:p>
        </p:txBody>
      </p:sp>
      <p:sp>
        <p:nvSpPr>
          <p:cNvPr id="33796" name="AutoShape 4">
            <a:hlinkClick r:id="rId2" action="ppaction://hlinksldjump" highlightClick="1"/>
          </p:cNvPr>
          <p:cNvSpPr>
            <a:spLocks noChangeArrowheads="1"/>
          </p:cNvSpPr>
          <p:nvPr/>
        </p:nvSpPr>
        <p:spPr bwMode="auto">
          <a:xfrm>
            <a:off x="7696200" y="5181600"/>
            <a:ext cx="609600" cy="4572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p:blinds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81000"/>
            <a:ext cx="7772400" cy="685800"/>
          </a:xfrm>
        </p:spPr>
        <p:txBody>
          <a:bodyPr/>
          <a:lstStyle/>
          <a:p>
            <a:r>
              <a:rPr lang="en-US" altLang="zh-TW" b="1" dirty="0" smtClean="0">
                <a:effectLst/>
                <a:latin typeface="標楷體" pitchFamily="65" charset="-120"/>
                <a:ea typeface="標楷體" pitchFamily="65" charset="-120"/>
              </a:rPr>
              <a:t>(</a:t>
            </a:r>
            <a:r>
              <a:rPr lang="zh-TW" altLang="en-US" b="1" dirty="0" smtClean="0">
                <a:effectLst/>
                <a:latin typeface="標楷體" pitchFamily="65" charset="-120"/>
                <a:ea typeface="標楷體" pitchFamily="65" charset="-120"/>
              </a:rPr>
              <a:t>古蘭經 </a:t>
            </a:r>
            <a:r>
              <a:rPr lang="en-US" altLang="zh-TW" b="1" dirty="0" smtClean="0">
                <a:effectLst/>
                <a:latin typeface="標楷體" pitchFamily="65" charset="-120"/>
                <a:ea typeface="標楷體" pitchFamily="65" charset="-120"/>
              </a:rPr>
              <a:t>16:97)</a:t>
            </a:r>
          </a:p>
        </p:txBody>
      </p:sp>
      <p:sp>
        <p:nvSpPr>
          <p:cNvPr id="34819" name="Rectangle 3"/>
          <p:cNvSpPr>
            <a:spLocks noGrp="1" noChangeArrowheads="1"/>
          </p:cNvSpPr>
          <p:nvPr>
            <p:ph type="body" idx="1"/>
          </p:nvPr>
        </p:nvSpPr>
        <p:spPr>
          <a:xfrm>
            <a:off x="762000" y="1447800"/>
            <a:ext cx="7620000" cy="4114800"/>
          </a:xfrm>
        </p:spPr>
        <p:txBody>
          <a:bodyPr>
            <a:normAutofit/>
          </a:bodyPr>
          <a:lstStyle/>
          <a:p>
            <a:pPr marL="0" indent="0">
              <a:buFontTx/>
              <a:buNone/>
            </a:pP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行善的人，無論男女，且為歸信者，我將使之過舒適的生活，並將照他們最善的行為給賞。”</a:t>
            </a:r>
          </a:p>
          <a:p>
            <a:pPr marL="0" indent="0"/>
            <a:endParaRPr lang="en-US" altLang="zh-TW" sz="3600" dirty="0" smtClean="0">
              <a:effectLst/>
              <a:latin typeface="標楷體" pitchFamily="65" charset="-120"/>
              <a:ea typeface="標楷體" pitchFamily="65" charset="-120"/>
            </a:endParaRPr>
          </a:p>
        </p:txBody>
      </p:sp>
      <p:sp>
        <p:nvSpPr>
          <p:cNvPr id="34820" name="AutoShape 4">
            <a:hlinkClick r:id="rId2" action="ppaction://hlinksldjump" highlightClick="1"/>
          </p:cNvPr>
          <p:cNvSpPr>
            <a:spLocks noChangeArrowheads="1"/>
          </p:cNvSpPr>
          <p:nvPr/>
        </p:nvSpPr>
        <p:spPr bwMode="auto">
          <a:xfrm>
            <a:off x="7239000" y="4114800"/>
            <a:ext cx="609600" cy="4572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
        <p:nvSpPr>
          <p:cNvPr id="34821" name="Text Box 8"/>
          <p:cNvSpPr txBox="1">
            <a:spLocks noChangeArrowheads="1"/>
          </p:cNvSpPr>
          <p:nvPr/>
        </p:nvSpPr>
        <p:spPr bwMode="auto">
          <a:xfrm>
            <a:off x="838200" y="0"/>
            <a:ext cx="1676400" cy="369332"/>
          </a:xfrm>
          <a:prstGeom prst="rect">
            <a:avLst/>
          </a:prstGeom>
          <a:noFill/>
          <a:ln w="12700">
            <a:noFill/>
            <a:miter lim="800000"/>
            <a:headEnd/>
            <a:tailEnd/>
          </a:ln>
        </p:spPr>
        <p:txBody>
          <a:bodyPr>
            <a:spAutoFit/>
          </a:bodyPr>
          <a:lstStyle/>
          <a:p>
            <a:pPr>
              <a:spcBef>
                <a:spcPct val="50000"/>
              </a:spcBef>
            </a:pPr>
            <a:endParaRPr lang="zh-TW" altLang="zh-TW"/>
          </a:p>
        </p:txBody>
      </p:sp>
      <p:pic>
        <p:nvPicPr>
          <p:cNvPr id="34822" name="Picture 9" descr="D:\CHILDREN\c0072.jpg"/>
          <p:cNvPicPr>
            <a:picLocks noChangeAspect="1" noChangeArrowheads="1"/>
          </p:cNvPicPr>
          <p:nvPr/>
        </p:nvPicPr>
        <p:blipFill>
          <a:blip r:embed="rId3" cstate="print"/>
          <a:srcRect/>
          <a:stretch>
            <a:fillRect/>
          </a:stretch>
        </p:blipFill>
        <p:spPr bwMode="auto">
          <a:xfrm>
            <a:off x="3276600" y="3733800"/>
            <a:ext cx="2668588" cy="209550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609600"/>
            <a:ext cx="7772400" cy="762000"/>
          </a:xfrm>
        </p:spPr>
        <p:txBody>
          <a:bodyPr/>
          <a:lstStyle/>
          <a:p>
            <a:r>
              <a:rPr lang="en-US" altLang="zh-TW" b="1" dirty="0" smtClean="0">
                <a:effectLst/>
                <a:latin typeface="標楷體" pitchFamily="65" charset="-120"/>
                <a:ea typeface="標楷體" pitchFamily="65" charset="-120"/>
              </a:rPr>
              <a:t>(</a:t>
            </a:r>
            <a:r>
              <a:rPr lang="zh-TW" altLang="en-US" b="1" dirty="0" smtClean="0">
                <a:effectLst/>
                <a:latin typeface="標楷體" pitchFamily="65" charset="-120"/>
                <a:ea typeface="標楷體" pitchFamily="65" charset="-120"/>
              </a:rPr>
              <a:t>古蘭經 </a:t>
            </a:r>
            <a:r>
              <a:rPr lang="en-US" altLang="zh-TW" b="1" dirty="0" smtClean="0">
                <a:effectLst/>
                <a:latin typeface="標楷體" pitchFamily="65" charset="-120"/>
                <a:ea typeface="標楷體" pitchFamily="65" charset="-120"/>
              </a:rPr>
              <a:t>49:13)</a:t>
            </a:r>
          </a:p>
        </p:txBody>
      </p:sp>
      <p:sp>
        <p:nvSpPr>
          <p:cNvPr id="23555" name="Rectangle 3"/>
          <p:cNvSpPr>
            <a:spLocks noGrp="1" noChangeArrowheads="1"/>
          </p:cNvSpPr>
          <p:nvPr>
            <p:ph type="body" idx="1"/>
          </p:nvPr>
        </p:nvSpPr>
        <p:spPr/>
        <p:txBody>
          <a:bodyPr>
            <a:normAutofit/>
          </a:bodyPr>
          <a:lstStyle/>
          <a:p>
            <a:pPr marL="0" indent="0">
              <a:buFontTx/>
              <a:buNone/>
              <a:defRPr/>
            </a:pP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在真主看來，你們中最尊貴的，是你們中最敬畏的。”</a:t>
            </a:r>
          </a:p>
          <a:p>
            <a:pPr marL="0" indent="0" algn="r">
              <a:buFontTx/>
              <a:buNone/>
              <a:defRPr/>
            </a:pPr>
            <a:endParaRPr lang="zh-TW" altLang="en-US" sz="3600" dirty="0" smtClean="0">
              <a:latin typeface="標楷體" pitchFamily="65" charset="-120"/>
              <a:ea typeface="標楷體" pitchFamily="65" charset="-120"/>
            </a:endParaRPr>
          </a:p>
          <a:p>
            <a:pPr marL="0" indent="0">
              <a:defRPr/>
            </a:pPr>
            <a:endParaRPr lang="en-US" altLang="zh-TW" sz="3600" dirty="0" smtClean="0">
              <a:latin typeface="標楷體" pitchFamily="65" charset="-120"/>
              <a:ea typeface="標楷體" pitchFamily="65" charset="-120"/>
            </a:endParaRPr>
          </a:p>
        </p:txBody>
      </p:sp>
      <p:sp>
        <p:nvSpPr>
          <p:cNvPr id="35844" name="AutoShape 8">
            <a:hlinkClick r:id="rId2" action="ppaction://hlinksldjump"/>
          </p:cNvPr>
          <p:cNvSpPr>
            <a:spLocks noChangeArrowheads="1"/>
          </p:cNvSpPr>
          <p:nvPr/>
        </p:nvSpPr>
        <p:spPr bwMode="auto">
          <a:xfrm>
            <a:off x="7239000" y="3505200"/>
            <a:ext cx="609600" cy="533400"/>
          </a:xfrm>
          <a:prstGeom prst="leftArrow">
            <a:avLst>
              <a:gd name="adj1" fmla="val 50000"/>
              <a:gd name="adj2" fmla="val 28571"/>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p:check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04800"/>
            <a:ext cx="7772400" cy="1143000"/>
          </a:xfrm>
        </p:spPr>
        <p:txBody>
          <a:bodyPr/>
          <a:lstStyle/>
          <a:p>
            <a:pPr>
              <a:defRPr/>
            </a:pPr>
            <a:r>
              <a:rPr lang="zh-TW" altLang="en-US" sz="5400" b="1" dirty="0" smtClean="0">
                <a:effectLst/>
                <a:latin typeface="標楷體" pitchFamily="65" charset="-120"/>
                <a:ea typeface="標楷體" pitchFamily="65" charset="-120"/>
              </a:rPr>
              <a:t>伊斯蘭婦女</a:t>
            </a:r>
            <a:endParaRPr lang="zh-TW" altLang="en-US" dirty="0" smtClean="0">
              <a:latin typeface="標楷體" pitchFamily="65" charset="-120"/>
              <a:ea typeface="標楷體" pitchFamily="65" charset="-120"/>
            </a:endParaRPr>
          </a:p>
        </p:txBody>
      </p:sp>
      <p:sp>
        <p:nvSpPr>
          <p:cNvPr id="32771" name="Rectangle 3"/>
          <p:cNvSpPr>
            <a:spLocks noGrp="1" noChangeArrowheads="1"/>
          </p:cNvSpPr>
          <p:nvPr>
            <p:ph type="body" idx="1"/>
          </p:nvPr>
        </p:nvSpPr>
        <p:spPr>
          <a:xfrm>
            <a:off x="1524000" y="1600200"/>
            <a:ext cx="6934200" cy="4495800"/>
          </a:xfrm>
        </p:spPr>
        <p:txBody>
          <a:bodyPr/>
          <a:lstStyle/>
          <a:p>
            <a:pPr>
              <a:buFontTx/>
              <a:buNone/>
            </a:pPr>
            <a:r>
              <a:rPr lang="en-US" altLang="zh-TW" sz="4800" b="1" dirty="0" smtClean="0">
                <a:effectLst/>
                <a:latin typeface="標楷體" pitchFamily="65" charset="-120"/>
                <a:ea typeface="標楷體" pitchFamily="65" charset="-120"/>
              </a:rPr>
              <a:t>1.	</a:t>
            </a:r>
            <a:r>
              <a:rPr lang="zh-TW" altLang="en-US" sz="4800" b="1" dirty="0" smtClean="0">
                <a:effectLst/>
                <a:latin typeface="標楷體" pitchFamily="65" charset="-120"/>
                <a:ea typeface="標楷體" pitchFamily="65" charset="-120"/>
              </a:rPr>
              <a:t>精神地位</a:t>
            </a:r>
          </a:p>
          <a:p>
            <a:pPr>
              <a:buFontTx/>
              <a:buNone/>
            </a:pPr>
            <a:r>
              <a:rPr lang="en-US" altLang="zh-TW" sz="4800" b="1" dirty="0" smtClean="0">
                <a:effectLst/>
                <a:latin typeface="標楷體" pitchFamily="65" charset="-120"/>
                <a:ea typeface="標楷體" pitchFamily="65" charset="-120"/>
              </a:rPr>
              <a:t>2.	</a:t>
            </a:r>
            <a:r>
              <a:rPr lang="zh-TW" altLang="en-US" sz="4800" b="1" dirty="0" smtClean="0">
                <a:solidFill>
                  <a:srgbClr val="FF0000"/>
                </a:solidFill>
                <a:effectLst/>
                <a:latin typeface="標楷體" pitchFamily="65" charset="-120"/>
                <a:ea typeface="標楷體" pitchFamily="65" charset="-120"/>
              </a:rPr>
              <a:t>社會地位</a:t>
            </a:r>
          </a:p>
          <a:p>
            <a:pPr>
              <a:buFontTx/>
              <a:buNone/>
            </a:pPr>
            <a:r>
              <a:rPr lang="en-US" altLang="zh-TW" sz="4800" b="1" dirty="0" smtClean="0">
                <a:effectLst/>
                <a:latin typeface="標楷體" pitchFamily="65" charset="-120"/>
                <a:ea typeface="標楷體" pitchFamily="65" charset="-120"/>
              </a:rPr>
              <a:t>3.	</a:t>
            </a:r>
            <a:r>
              <a:rPr lang="zh-TW" altLang="en-US" sz="4800" b="1" dirty="0" smtClean="0">
                <a:effectLst/>
                <a:latin typeface="標楷體" pitchFamily="65" charset="-120"/>
                <a:ea typeface="標楷體" pitchFamily="65" charset="-120"/>
              </a:rPr>
              <a:t>經濟地位</a:t>
            </a:r>
          </a:p>
          <a:p>
            <a:pPr>
              <a:buFontTx/>
              <a:buNone/>
            </a:pPr>
            <a:r>
              <a:rPr lang="en-US" altLang="zh-TW" sz="4800" b="1" dirty="0" smtClean="0">
                <a:effectLst/>
                <a:latin typeface="標楷體" pitchFamily="65" charset="-120"/>
                <a:ea typeface="標楷體" pitchFamily="65" charset="-120"/>
              </a:rPr>
              <a:t>4.	</a:t>
            </a:r>
            <a:r>
              <a:rPr lang="zh-TW" altLang="en-US" sz="4800" b="1" dirty="0" smtClean="0">
                <a:effectLst/>
                <a:latin typeface="標楷體" pitchFamily="65" charset="-120"/>
                <a:ea typeface="標楷體" pitchFamily="65" charset="-120"/>
              </a:rPr>
              <a:t>政治地位</a:t>
            </a:r>
          </a:p>
        </p:txBody>
      </p:sp>
      <p:sp>
        <p:nvSpPr>
          <p:cNvPr id="32772" name="AutoShape 7">
            <a:hlinkClick r:id="rId2" action="ppaction://hlinksldjump"/>
          </p:cNvPr>
          <p:cNvSpPr>
            <a:spLocks noChangeArrowheads="1"/>
          </p:cNvSpPr>
          <p:nvPr/>
        </p:nvSpPr>
        <p:spPr bwMode="auto">
          <a:xfrm>
            <a:off x="6781800" y="17526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3" name="AutoShape 8">
            <a:hlinkClick r:id="rId3" action="ppaction://hlinksldjump"/>
          </p:cNvPr>
          <p:cNvSpPr>
            <a:spLocks noChangeArrowheads="1"/>
          </p:cNvSpPr>
          <p:nvPr/>
        </p:nvSpPr>
        <p:spPr bwMode="auto">
          <a:xfrm>
            <a:off x="6781800" y="25908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4" name="AutoShape 9">
            <a:hlinkClick r:id="rId3" action="ppaction://hlinksldjump"/>
          </p:cNvPr>
          <p:cNvSpPr>
            <a:spLocks noChangeArrowheads="1"/>
          </p:cNvSpPr>
          <p:nvPr/>
        </p:nvSpPr>
        <p:spPr bwMode="auto">
          <a:xfrm>
            <a:off x="6781800" y="35052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5" name="AutoShape 10">
            <a:hlinkClick r:id="rId4" action="ppaction://hlinksldjump"/>
          </p:cNvPr>
          <p:cNvSpPr>
            <a:spLocks noChangeArrowheads="1"/>
          </p:cNvSpPr>
          <p:nvPr/>
        </p:nvSpPr>
        <p:spPr bwMode="auto">
          <a:xfrm>
            <a:off x="6781800" y="43434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pic>
        <p:nvPicPr>
          <p:cNvPr id="32776" name="Picture 11" descr="D:\PEOPLE\pp0537.jpg"/>
          <p:cNvPicPr>
            <a:picLocks noChangeAspect="1" noChangeArrowheads="1"/>
          </p:cNvPicPr>
          <p:nvPr/>
        </p:nvPicPr>
        <p:blipFill>
          <a:blip r:embed="rId5" cstate="print"/>
          <a:srcRect/>
          <a:stretch>
            <a:fillRect/>
          </a:stretch>
        </p:blipFill>
        <p:spPr bwMode="auto">
          <a:xfrm>
            <a:off x="6781801" y="152400"/>
            <a:ext cx="1387475" cy="1398588"/>
          </a:xfrm>
          <a:prstGeom prst="rect">
            <a:avLst/>
          </a:prstGeom>
          <a:noFill/>
          <a:ln w="9525">
            <a:noFill/>
            <a:miter lim="800000"/>
            <a:headEnd/>
            <a:tailEnd/>
          </a:ln>
        </p:spPr>
      </p:pic>
      <p:sp>
        <p:nvSpPr>
          <p:cNvPr id="32777" name="AutoShape 12">
            <a:hlinkClick r:id="rId6" action="ppaction://hlinksldjump" highlightClick="1"/>
          </p:cNvPr>
          <p:cNvSpPr>
            <a:spLocks noChangeArrowheads="1"/>
          </p:cNvSpPr>
          <p:nvPr/>
        </p:nvSpPr>
        <p:spPr bwMode="auto">
          <a:xfrm>
            <a:off x="7086600" y="5638800"/>
            <a:ext cx="762000" cy="5334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extLst>
      <p:ext uri="{BB962C8B-B14F-4D97-AF65-F5344CB8AC3E}">
        <p14:creationId xmlns:p14="http://schemas.microsoft.com/office/powerpoint/2010/main" val="3762678427"/>
      </p:ext>
    </p:extLst>
  </p:cSld>
  <p:clrMapOvr>
    <a:masterClrMapping/>
  </p:clrMapOvr>
  <p:transition>
    <p:split orient="vert"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457518"/>
            <a:ext cx="7543800" cy="724511"/>
          </a:xfrm>
        </p:spPr>
        <p:txBody>
          <a:bodyPr/>
          <a:lstStyle/>
          <a:p>
            <a:r>
              <a:rPr lang="zh-TW" altLang="en-US" b="1" dirty="0" smtClean="0">
                <a:latin typeface="標楷體" pitchFamily="65" charset="-120"/>
                <a:ea typeface="標楷體" pitchFamily="65" charset="-120"/>
              </a:rPr>
              <a:t>古代文明中的婦女</a:t>
            </a:r>
            <a:endParaRPr lang="zh-TW" altLang="en-US" dirty="0"/>
          </a:p>
        </p:txBody>
      </p:sp>
      <p:sp>
        <p:nvSpPr>
          <p:cNvPr id="11266" name="Rectangle 3"/>
          <p:cNvSpPr>
            <a:spLocks noGrp="1" noChangeArrowheads="1"/>
          </p:cNvSpPr>
          <p:nvPr>
            <p:ph idx="1"/>
          </p:nvPr>
        </p:nvSpPr>
        <p:spPr>
          <a:xfrm>
            <a:off x="811251" y="1470103"/>
            <a:ext cx="7543800" cy="4267200"/>
          </a:xfrm>
        </p:spPr>
        <p:txBody>
          <a:bodyPr>
            <a:normAutofit/>
          </a:bodyPr>
          <a:lstStyle/>
          <a:p>
            <a:pPr marL="0" indent="0">
              <a:lnSpc>
                <a:spcPct val="100000"/>
              </a:lnSpc>
              <a:buFontTx/>
              <a:buNone/>
            </a:pPr>
            <a:r>
              <a:rPr lang="en-US" altLang="zh-TW" sz="3200" b="1" dirty="0" smtClean="0">
                <a:effectLst/>
                <a:latin typeface="標楷體" pitchFamily="65" charset="-120"/>
                <a:ea typeface="標楷體" pitchFamily="65" charset="-120"/>
              </a:rPr>
              <a:t>	</a:t>
            </a:r>
            <a:r>
              <a:rPr lang="zh-TW" altLang="en-US" sz="3200" b="1" dirty="0" smtClean="0">
                <a:effectLst/>
                <a:latin typeface="標楷體" pitchFamily="65" charset="-120"/>
                <a:ea typeface="標楷體" pitchFamily="65" charset="-120"/>
              </a:rPr>
              <a:t>在</a:t>
            </a:r>
            <a:r>
              <a:rPr lang="zh-TW" altLang="en-US" sz="3200" b="1" u="sng" dirty="0" smtClean="0">
                <a:effectLst/>
                <a:latin typeface="標楷體" pitchFamily="65" charset="-120"/>
                <a:ea typeface="標楷體" pitchFamily="65" charset="-120"/>
              </a:rPr>
              <a:t>摩西</a:t>
            </a:r>
            <a:r>
              <a:rPr lang="zh-TW" altLang="en-US" sz="3200" b="1" dirty="0" smtClean="0">
                <a:effectLst/>
                <a:latin typeface="標楷體" pitchFamily="65" charset="-120"/>
                <a:ea typeface="標楷體" pitchFamily="65" charset="-120"/>
              </a:rPr>
              <a:t>的律法中，女人是以「</a:t>
            </a:r>
            <a:r>
              <a:rPr lang="zh-TW" altLang="en-US" sz="3200" b="1" dirty="0" smtClean="0">
                <a:solidFill>
                  <a:schemeClr val="tx2"/>
                </a:solidFill>
                <a:effectLst/>
                <a:latin typeface="標楷體" pitchFamily="65" charset="-120"/>
                <a:ea typeface="標楷體" pitchFamily="65" charset="-120"/>
              </a:rPr>
              <a:t>許配</a:t>
            </a:r>
            <a:r>
              <a:rPr lang="zh-TW" altLang="en-US" sz="3200" b="1" dirty="0" smtClean="0">
                <a:effectLst/>
                <a:latin typeface="標楷體" pitchFamily="65" charset="-120"/>
                <a:ea typeface="標楷體" pitchFamily="65" charset="-120"/>
              </a:rPr>
              <a:t>」形式給男人的。男人若要得到一個女人成為自己的妻子，他只需</a:t>
            </a:r>
            <a:r>
              <a:rPr lang="zh-TW" altLang="en-US" sz="3200" b="1" dirty="0" smtClean="0">
                <a:solidFill>
                  <a:schemeClr val="tx2"/>
                </a:solidFill>
                <a:effectLst/>
                <a:latin typeface="標楷體" pitchFamily="65" charset="-120"/>
                <a:ea typeface="標楷體" pitchFamily="65" charset="-120"/>
              </a:rPr>
              <a:t>付上金錢</a:t>
            </a:r>
            <a:r>
              <a:rPr lang="zh-TW" altLang="en-US" sz="3200" b="1" dirty="0" smtClean="0">
                <a:effectLst/>
                <a:latin typeface="標楷體" pitchFamily="65" charset="-120"/>
                <a:ea typeface="標楷體" pitchFamily="65" charset="-120"/>
              </a:rPr>
              <a:t>便能把她擁有；要使一段婚姻成立，</a:t>
            </a:r>
            <a:r>
              <a:rPr lang="zh-TW" altLang="en-US" sz="3200" b="1" dirty="0" smtClean="0">
                <a:solidFill>
                  <a:schemeClr val="tx2"/>
                </a:solidFill>
                <a:effectLst/>
                <a:latin typeface="標楷體" pitchFamily="65" charset="-120"/>
                <a:ea typeface="標楷體" pitchFamily="65" charset="-120"/>
              </a:rPr>
              <a:t>女方的同意並不是必須</a:t>
            </a:r>
            <a:r>
              <a:rPr lang="zh-TW" altLang="en-US" sz="3200" b="1" dirty="0" smtClean="0">
                <a:effectLst/>
                <a:latin typeface="標楷體" pitchFamily="65" charset="-120"/>
                <a:ea typeface="標楷體" pitchFamily="65" charset="-120"/>
              </a:rPr>
              <a:t>的。事實上，</a:t>
            </a:r>
            <a:r>
              <a:rPr lang="zh-TW" altLang="en-US" sz="3200" b="1" dirty="0" smtClean="0">
                <a:solidFill>
                  <a:schemeClr val="tx2"/>
                </a:solidFill>
                <a:effectLst/>
                <a:latin typeface="標楷體" pitchFamily="65" charset="-120"/>
                <a:ea typeface="標楷體" pitchFamily="65" charset="-120"/>
              </a:rPr>
              <a:t>沒有任何法律保障</a:t>
            </a:r>
            <a:r>
              <a:rPr lang="zh-TW" altLang="en-US" sz="3200" b="1" dirty="0" smtClean="0">
                <a:effectLst/>
                <a:latin typeface="標楷體" pitchFamily="65" charset="-120"/>
                <a:ea typeface="標楷體" pitchFamily="65" charset="-120"/>
              </a:rPr>
              <a:t>婦女在這方面的權利。</a:t>
            </a:r>
            <a:r>
              <a:rPr lang="zh-TW" altLang="en-US" sz="3200" b="1" dirty="0" smtClean="0">
                <a:solidFill>
                  <a:schemeClr val="tx2"/>
                </a:solidFill>
                <a:effectLst/>
                <a:latin typeface="標楷體" pitchFamily="65" charset="-120"/>
                <a:ea typeface="標楷體" pitchFamily="65" charset="-120"/>
              </a:rPr>
              <a:t>離婚權</a:t>
            </a:r>
            <a:r>
              <a:rPr lang="zh-TW" altLang="en-US" sz="3200" b="1" dirty="0" smtClean="0">
                <a:effectLst/>
                <a:latin typeface="標楷體" pitchFamily="65" charset="-120"/>
                <a:ea typeface="標楷體" pitchFamily="65" charset="-120"/>
              </a:rPr>
              <a:t>亦只是</a:t>
            </a:r>
            <a:r>
              <a:rPr lang="zh-TW" altLang="en-US" sz="3200" b="1" dirty="0" smtClean="0">
                <a:solidFill>
                  <a:schemeClr val="tx2"/>
                </a:solidFill>
                <a:effectLst/>
                <a:latin typeface="標楷體" pitchFamily="65" charset="-120"/>
                <a:ea typeface="標楷體" pitchFamily="65" charset="-120"/>
              </a:rPr>
              <a:t>男人的特權</a:t>
            </a:r>
            <a:r>
              <a:rPr lang="zh-TW" altLang="en-US" sz="3200" b="1" dirty="0" smtClean="0">
                <a:effectLst/>
                <a:latin typeface="標楷體" pitchFamily="65" charset="-120"/>
                <a:ea typeface="標楷體" pitchFamily="65" charset="-120"/>
              </a:rPr>
              <a:t>，女人是</a:t>
            </a:r>
            <a:r>
              <a:rPr lang="zh-TW" altLang="en-US" sz="3200" b="1" dirty="0" smtClean="0">
                <a:solidFill>
                  <a:schemeClr val="tx2"/>
                </a:solidFill>
                <a:effectLst/>
                <a:latin typeface="標楷體" pitchFamily="65" charset="-120"/>
                <a:ea typeface="標楷體" pitchFamily="65" charset="-120"/>
              </a:rPr>
              <a:t>無權</a:t>
            </a:r>
            <a:r>
              <a:rPr lang="zh-TW" altLang="en-US" sz="3200" b="1" dirty="0" smtClean="0">
                <a:effectLst/>
                <a:latin typeface="標楷體" pitchFamily="65" charset="-120"/>
                <a:ea typeface="標楷體" pitchFamily="65" charset="-120"/>
              </a:rPr>
              <a:t>向男人提出離婚的。</a:t>
            </a:r>
          </a:p>
          <a:p>
            <a:pPr marL="0" indent="0">
              <a:lnSpc>
                <a:spcPct val="100000"/>
              </a:lnSpc>
              <a:buFontTx/>
              <a:buNone/>
            </a:pPr>
            <a:endParaRPr lang="en-US" altLang="zh-TW" sz="3200" dirty="0" smtClean="0">
              <a:effectLst/>
              <a:latin typeface="標楷體" pitchFamily="65" charset="-120"/>
              <a:ea typeface="標楷體" pitchFamily="65" charset="-120"/>
            </a:endParaRPr>
          </a:p>
        </p:txBody>
      </p:sp>
      <p:pic>
        <p:nvPicPr>
          <p:cNvPr id="3" name="Picture 2" descr="C:\Users\zh.ITEDT47\AppData\Local\Microsoft\Windows\Temporary Internet Files\Content.IE5\AZLJ3HW5\MC900357133[1].wmf"/>
          <p:cNvPicPr>
            <a:picLocks noChangeAspect="1" noChangeArrowheads="1"/>
          </p:cNvPicPr>
          <p:nvPr/>
        </p:nvPicPr>
        <p:blipFill>
          <a:blip r:embed="rId2" cstate="print">
            <a:lum bright="40000"/>
          </a:blip>
          <a:srcRect/>
          <a:stretch>
            <a:fillRect/>
          </a:stretch>
        </p:blipFill>
        <p:spPr bwMode="auto">
          <a:xfrm>
            <a:off x="235548" y="5776332"/>
            <a:ext cx="8435558" cy="1081668"/>
          </a:xfrm>
          <a:prstGeom prst="rect">
            <a:avLst/>
          </a:prstGeom>
          <a:noFill/>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457200"/>
            <a:ext cx="7772400" cy="685800"/>
          </a:xfrm>
        </p:spPr>
        <p:txBody>
          <a:bodyPr>
            <a:normAutofit fontScale="90000"/>
          </a:bodyPr>
          <a:lstStyle/>
          <a:p>
            <a:r>
              <a:rPr lang="zh-TW" altLang="en-US" sz="5400" b="1" dirty="0" smtClean="0">
                <a:effectLst/>
                <a:latin typeface="標楷體" pitchFamily="65" charset="-120"/>
                <a:ea typeface="標楷體" pitchFamily="65" charset="-120"/>
              </a:rPr>
              <a:t>社會地位</a:t>
            </a:r>
            <a:endParaRPr lang="zh-TW" altLang="en-US" sz="5400" dirty="0" smtClean="0">
              <a:effectLst/>
              <a:latin typeface="標楷體" pitchFamily="65" charset="-120"/>
              <a:ea typeface="標楷體" pitchFamily="65" charset="-120"/>
            </a:endParaRPr>
          </a:p>
        </p:txBody>
      </p:sp>
      <p:sp>
        <p:nvSpPr>
          <p:cNvPr id="24579" name="Rectangle 3"/>
          <p:cNvSpPr>
            <a:spLocks noGrp="1" noChangeArrowheads="1"/>
          </p:cNvSpPr>
          <p:nvPr>
            <p:ph type="body" idx="1"/>
          </p:nvPr>
        </p:nvSpPr>
        <p:spPr>
          <a:xfrm>
            <a:off x="685800" y="1981200"/>
            <a:ext cx="7772400" cy="2438400"/>
          </a:xfrm>
        </p:spPr>
        <p:txBody>
          <a:bodyPr>
            <a:normAutofit fontScale="92500" lnSpcReduction="20000"/>
          </a:bodyPr>
          <a:lstStyle/>
          <a:p>
            <a:pPr>
              <a:lnSpc>
                <a:spcPct val="110000"/>
              </a:lnSpc>
              <a:buFontTx/>
              <a:buNone/>
              <a:defRPr/>
            </a:pPr>
            <a:r>
              <a:rPr lang="en-US" altLang="zh-TW" sz="4800" b="1" dirty="0" smtClean="0">
                <a:effectLst/>
                <a:latin typeface="標楷體" pitchFamily="65" charset="-120"/>
                <a:ea typeface="標楷體" pitchFamily="65" charset="-120"/>
                <a:sym typeface="Monotype Sorts" pitchFamily="2" charset="2"/>
              </a:rPr>
              <a:t>	</a:t>
            </a:r>
            <a:r>
              <a:rPr lang="zh-TW" altLang="en-US" sz="4800" b="1" dirty="0" smtClean="0">
                <a:effectLst/>
                <a:latin typeface="標楷體" pitchFamily="65" charset="-120"/>
                <a:ea typeface="標楷體" pitchFamily="65" charset="-120"/>
                <a:hlinkClick r:id="rId2" action="ppaction://hlinksldjump"/>
              </a:rPr>
              <a:t>為人子女</a:t>
            </a:r>
            <a:endParaRPr lang="zh-TW" altLang="en-US" sz="4800" b="1" dirty="0" smtClean="0">
              <a:effectLst/>
              <a:latin typeface="標楷體" pitchFamily="65" charset="-120"/>
              <a:ea typeface="標楷體" pitchFamily="65" charset="-120"/>
            </a:endParaRPr>
          </a:p>
          <a:p>
            <a:pPr>
              <a:lnSpc>
                <a:spcPct val="110000"/>
              </a:lnSpc>
              <a:buFontTx/>
              <a:buNone/>
              <a:defRPr/>
            </a:pPr>
            <a:r>
              <a:rPr lang="zh-TW" altLang="en-US" sz="4800" b="1" dirty="0" smtClean="0">
                <a:effectLst/>
                <a:latin typeface="標楷體" pitchFamily="65" charset="-120"/>
                <a:ea typeface="標楷體" pitchFamily="65" charset="-120"/>
                <a:sym typeface="Monotype Sorts" pitchFamily="2" charset="2"/>
              </a:rPr>
              <a:t>	</a:t>
            </a:r>
            <a:r>
              <a:rPr lang="zh-TW" altLang="en-US" sz="4800" b="1" dirty="0" smtClean="0">
                <a:effectLst/>
                <a:latin typeface="標楷體" pitchFamily="65" charset="-120"/>
                <a:ea typeface="標楷體" pitchFamily="65" charset="-120"/>
                <a:hlinkClick r:id="rId3" action="ppaction://hlinksldjump"/>
              </a:rPr>
              <a:t>為人妻子</a:t>
            </a:r>
            <a:endParaRPr lang="zh-TW" altLang="en-US" sz="4800" b="1" dirty="0" smtClean="0">
              <a:effectLst/>
              <a:latin typeface="標楷體" pitchFamily="65" charset="-120"/>
              <a:ea typeface="標楷體" pitchFamily="65" charset="-120"/>
            </a:endParaRPr>
          </a:p>
          <a:p>
            <a:pPr>
              <a:lnSpc>
                <a:spcPct val="110000"/>
              </a:lnSpc>
              <a:buFontTx/>
              <a:buNone/>
              <a:defRPr/>
            </a:pPr>
            <a:r>
              <a:rPr lang="zh-TW" altLang="en-US" sz="4800" b="1" dirty="0" smtClean="0">
                <a:effectLst/>
                <a:latin typeface="標楷體" pitchFamily="65" charset="-120"/>
                <a:ea typeface="標楷體" pitchFamily="65" charset="-120"/>
                <a:sym typeface="Monotype Sorts" pitchFamily="2" charset="2"/>
              </a:rPr>
              <a:t>	</a:t>
            </a:r>
            <a:r>
              <a:rPr lang="zh-TW" altLang="en-US" sz="4800" b="1" dirty="0" smtClean="0">
                <a:effectLst/>
                <a:latin typeface="標楷體" pitchFamily="65" charset="-120"/>
                <a:ea typeface="標楷體" pitchFamily="65" charset="-120"/>
                <a:hlinkClick r:id="rId4" action="ppaction://hlinksldjump"/>
              </a:rPr>
              <a:t>為人母親</a:t>
            </a:r>
            <a:endParaRPr lang="zh-TW" altLang="en-US" dirty="0" smtClean="0">
              <a:latin typeface="標楷體" pitchFamily="65" charset="-120"/>
              <a:ea typeface="標楷體" pitchFamily="65" charset="-120"/>
              <a:hlinkClick r:id="rId4" action="ppaction://hlinksldjump"/>
            </a:endParaRPr>
          </a:p>
        </p:txBody>
      </p:sp>
      <p:sp>
        <p:nvSpPr>
          <p:cNvPr id="36868" name="AutoShape 4">
            <a:hlinkClick r:id="rId5" action="ppaction://hlinksldjump"/>
          </p:cNvPr>
          <p:cNvSpPr>
            <a:spLocks noChangeArrowheads="1"/>
          </p:cNvSpPr>
          <p:nvPr/>
        </p:nvSpPr>
        <p:spPr bwMode="auto">
          <a:xfrm>
            <a:off x="7239000" y="4419600"/>
            <a:ext cx="609600" cy="533400"/>
          </a:xfrm>
          <a:prstGeom prst="leftArrow">
            <a:avLst>
              <a:gd name="adj1" fmla="val 50000"/>
              <a:gd name="adj2" fmla="val 28571"/>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zh-TW" altLang="en-US" sz="4800" b="1" dirty="0" smtClean="0">
                <a:effectLst/>
                <a:latin typeface="標楷體" pitchFamily="65" charset="-120"/>
                <a:ea typeface="標楷體" pitchFamily="65" charset="-120"/>
              </a:rPr>
              <a:t>為人子女</a:t>
            </a:r>
            <a:endParaRPr lang="zh-TW" altLang="en-US" dirty="0" smtClean="0">
              <a:effectLst/>
              <a:latin typeface="標楷體" pitchFamily="65" charset="-120"/>
              <a:ea typeface="標楷體" pitchFamily="65" charset="-120"/>
            </a:endParaRPr>
          </a:p>
        </p:txBody>
      </p:sp>
      <p:sp>
        <p:nvSpPr>
          <p:cNvPr id="27651" name="Rectangle 3"/>
          <p:cNvSpPr>
            <a:spLocks noGrp="1" noChangeArrowheads="1"/>
          </p:cNvSpPr>
          <p:nvPr>
            <p:ph type="body" idx="1"/>
          </p:nvPr>
        </p:nvSpPr>
        <p:spPr/>
        <p:txBody>
          <a:bodyPr>
            <a:normAutofit/>
          </a:bodyPr>
          <a:lstStyle/>
          <a:p>
            <a:pPr>
              <a:defRPr/>
            </a:pPr>
            <a:r>
              <a:rPr lang="zh-TW" altLang="en-US" sz="3600" dirty="0" smtClean="0">
                <a:effectLst/>
                <a:latin typeface="標楷體" pitchFamily="65" charset="-120"/>
                <a:ea typeface="標楷體" pitchFamily="65" charset="-120"/>
              </a:rPr>
              <a:t>禁殺女嬰 </a:t>
            </a:r>
            <a:r>
              <a:rPr lang="en-US" altLang="zh-TW" sz="3600"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hlinkClick r:id="rId2" action="ppaction://hlinksldjump"/>
              </a:rPr>
              <a:t>古蘭經 </a:t>
            </a:r>
            <a:r>
              <a:rPr lang="en-US" altLang="zh-TW" sz="3600" b="1" dirty="0" smtClean="0">
                <a:effectLst/>
                <a:latin typeface="標楷體" pitchFamily="65" charset="-120"/>
                <a:ea typeface="標楷體" pitchFamily="65" charset="-120"/>
                <a:hlinkClick r:id="rId2" action="ppaction://hlinksldjump"/>
              </a:rPr>
              <a:t>81:8-9</a:t>
            </a:r>
            <a:r>
              <a:rPr lang="en-US" altLang="zh-TW" sz="3600" dirty="0" smtClean="0">
                <a:effectLst/>
                <a:latin typeface="標楷體" pitchFamily="65" charset="-120"/>
                <a:ea typeface="標楷體" pitchFamily="65" charset="-120"/>
              </a:rPr>
              <a:t>)</a:t>
            </a:r>
          </a:p>
          <a:p>
            <a:pPr>
              <a:defRPr/>
            </a:pPr>
            <a:r>
              <a:rPr lang="zh-TW" altLang="en-US" sz="3600" dirty="0" smtClean="0">
                <a:effectLst/>
                <a:latin typeface="標楷體" pitchFamily="65" charset="-120"/>
                <a:ea typeface="標楷體" pitchFamily="65" charset="-120"/>
              </a:rPr>
              <a:t>不 “重男輕女”  </a:t>
            </a:r>
            <a:r>
              <a:rPr lang="en-US" altLang="zh-TW" sz="3600"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hlinkClick r:id="rId3" action="ppaction://hlinksldjump"/>
              </a:rPr>
              <a:t>聖訓</a:t>
            </a:r>
            <a:r>
              <a:rPr lang="en-US" altLang="zh-TW" sz="3600" dirty="0" smtClean="0">
                <a:effectLst/>
                <a:latin typeface="標楷體" pitchFamily="65" charset="-120"/>
                <a:ea typeface="標楷體" pitchFamily="65" charset="-120"/>
              </a:rPr>
              <a:t>)</a:t>
            </a:r>
          </a:p>
          <a:p>
            <a:pPr>
              <a:defRPr/>
            </a:pPr>
            <a:r>
              <a:rPr lang="zh-TW" altLang="en-US" sz="3600" dirty="0" smtClean="0">
                <a:effectLst/>
                <a:latin typeface="標楷體" pitchFamily="65" charset="-120"/>
                <a:ea typeface="標楷體" pitchFamily="65" charset="-120"/>
              </a:rPr>
              <a:t>教育機會 </a:t>
            </a:r>
            <a:r>
              <a:rPr lang="en-US" altLang="zh-TW" sz="3600"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hlinkClick r:id="rId4" action="ppaction://hlinksldjump"/>
              </a:rPr>
              <a:t>聖訓</a:t>
            </a:r>
            <a:r>
              <a:rPr lang="en-US" altLang="zh-TW" sz="3600" dirty="0" smtClean="0">
                <a:effectLst/>
                <a:latin typeface="標楷體" pitchFamily="65" charset="-120"/>
                <a:ea typeface="標楷體" pitchFamily="65" charset="-120"/>
              </a:rPr>
              <a:t>)</a:t>
            </a:r>
          </a:p>
          <a:p>
            <a:pPr>
              <a:defRPr/>
            </a:pPr>
            <a:endParaRPr lang="en-US" altLang="zh-TW" sz="3600" dirty="0" smtClean="0">
              <a:latin typeface="標楷體" pitchFamily="65" charset="-120"/>
              <a:ea typeface="標楷體" pitchFamily="65" charset="-120"/>
            </a:endParaRPr>
          </a:p>
        </p:txBody>
      </p:sp>
      <p:sp>
        <p:nvSpPr>
          <p:cNvPr id="37892" name="AutoShape 4">
            <a:hlinkClick r:id="rId5" action="ppaction://hlinksldjump" highlightClick="1"/>
          </p:cNvPr>
          <p:cNvSpPr>
            <a:spLocks noChangeArrowheads="1"/>
          </p:cNvSpPr>
          <p:nvPr/>
        </p:nvSpPr>
        <p:spPr bwMode="auto">
          <a:xfrm>
            <a:off x="7543800" y="41910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p:cover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1272" y="657102"/>
            <a:ext cx="5715000" cy="838200"/>
          </a:xfrm>
        </p:spPr>
        <p:txBody>
          <a:bodyPr>
            <a:normAutofit/>
          </a:bodyPr>
          <a:lstStyle/>
          <a:p>
            <a:r>
              <a:rPr lang="en-US" altLang="zh-TW" sz="4000" b="1" dirty="0" smtClean="0">
                <a:effectLst/>
                <a:latin typeface="標楷體" pitchFamily="65" charset="-120"/>
                <a:ea typeface="標楷體" pitchFamily="65" charset="-120"/>
              </a:rPr>
              <a:t>(</a:t>
            </a:r>
            <a:r>
              <a:rPr lang="zh-TW" altLang="en-US" sz="4000" b="1" dirty="0" smtClean="0">
                <a:effectLst/>
                <a:latin typeface="標楷體" pitchFamily="65" charset="-120"/>
                <a:ea typeface="標楷體" pitchFamily="65" charset="-120"/>
              </a:rPr>
              <a:t>古蘭經 </a:t>
            </a:r>
            <a:r>
              <a:rPr lang="en-US" altLang="zh-TW" sz="4000" b="1" dirty="0" smtClean="0">
                <a:effectLst/>
                <a:latin typeface="標楷體" pitchFamily="65" charset="-120"/>
                <a:ea typeface="標楷體" pitchFamily="65" charset="-120"/>
              </a:rPr>
              <a:t>81:8-9)</a:t>
            </a:r>
          </a:p>
        </p:txBody>
      </p:sp>
      <p:sp>
        <p:nvSpPr>
          <p:cNvPr id="38915" name="Rectangle 3"/>
          <p:cNvSpPr>
            <a:spLocks noGrp="1" noChangeArrowheads="1"/>
          </p:cNvSpPr>
          <p:nvPr>
            <p:ph type="body" idx="1"/>
          </p:nvPr>
        </p:nvSpPr>
        <p:spPr/>
        <p:txBody>
          <a:bodyPr>
            <a:normAutofit/>
          </a:bodyPr>
          <a:lstStyle/>
          <a:p>
            <a:pPr marL="0" indent="0">
              <a:buFontTx/>
              <a:buNone/>
            </a:pPr>
            <a:r>
              <a:rPr lang="zh-TW" altLang="en-US" sz="3600" b="1" dirty="0" smtClean="0">
                <a:effectLst/>
                <a:latin typeface="標楷體" pitchFamily="65" charset="-120"/>
                <a:ea typeface="標楷體" pitchFamily="65" charset="-120"/>
              </a:rPr>
              <a:t>當被活埋的女孩被詢問的時候：「她為什麼罪過而遭殺害呢？」</a:t>
            </a:r>
          </a:p>
        </p:txBody>
      </p:sp>
      <p:pic>
        <p:nvPicPr>
          <p:cNvPr id="38916" name="Picture 8" descr="D:\STORES\s0021.jpg"/>
          <p:cNvPicPr>
            <a:picLocks noChangeAspect="1" noChangeArrowheads="1"/>
          </p:cNvPicPr>
          <p:nvPr/>
        </p:nvPicPr>
        <p:blipFill>
          <a:blip r:embed="rId2" cstate="print"/>
          <a:srcRect/>
          <a:stretch>
            <a:fillRect/>
          </a:stretch>
        </p:blipFill>
        <p:spPr bwMode="auto">
          <a:xfrm>
            <a:off x="3886200" y="3581402"/>
            <a:ext cx="2971800" cy="2276475"/>
          </a:xfrm>
          <a:prstGeom prst="rect">
            <a:avLst/>
          </a:prstGeom>
          <a:noFill/>
          <a:ln w="9525">
            <a:noFill/>
            <a:miter lim="800000"/>
            <a:headEnd/>
            <a:tailEnd/>
          </a:ln>
        </p:spPr>
      </p:pic>
    </p:spTree>
  </p:cSld>
  <p:clrMapOvr>
    <a:masterClrMapping/>
  </p:clrMapOvr>
  <p:transition>
    <p:cover dir="l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a:defRPr/>
            </a:pPr>
            <a:endParaRPr lang="zh-TW" altLang="zh-TW" smtClean="0"/>
          </a:p>
        </p:txBody>
      </p:sp>
      <p:pic>
        <p:nvPicPr>
          <p:cNvPr id="39939" name="Picture 4" descr="Z:\scanning\Scan0004.jpg"/>
          <p:cNvPicPr>
            <a:picLocks noChangeAspect="1" noChangeArrowheads="1"/>
          </p:cNvPicPr>
          <p:nvPr/>
        </p:nvPicPr>
        <p:blipFill>
          <a:blip r:embed="rId2" cstate="print"/>
          <a:srcRect/>
          <a:stretch>
            <a:fillRect/>
          </a:stretch>
        </p:blipFill>
        <p:spPr bwMode="auto">
          <a:xfrm>
            <a:off x="1905000" y="28575"/>
            <a:ext cx="5411788" cy="6905625"/>
          </a:xfrm>
          <a:prstGeom prst="rect">
            <a:avLst/>
          </a:prstGeom>
          <a:noFill/>
          <a:ln w="9525">
            <a:noFill/>
            <a:miter lim="800000"/>
            <a:headEnd/>
            <a:tailEnd/>
          </a:ln>
        </p:spPr>
      </p:pic>
      <p:sp>
        <p:nvSpPr>
          <p:cNvPr id="39940" name="Text Box 5"/>
          <p:cNvSpPr txBox="1">
            <a:spLocks noChangeArrowheads="1"/>
          </p:cNvSpPr>
          <p:nvPr/>
        </p:nvSpPr>
        <p:spPr bwMode="auto">
          <a:xfrm>
            <a:off x="735411" y="715964"/>
            <a:ext cx="615553" cy="4917372"/>
          </a:xfrm>
          <a:prstGeom prst="rect">
            <a:avLst/>
          </a:prstGeom>
          <a:noFill/>
          <a:ln w="12700">
            <a:noFill/>
            <a:miter lim="800000"/>
            <a:headEnd/>
            <a:tailEnd/>
          </a:ln>
        </p:spPr>
        <p:txBody>
          <a:bodyPr vert="eaVert" wrap="none">
            <a:spAutoFit/>
          </a:bodyPr>
          <a:lstStyle/>
          <a:p>
            <a:r>
              <a:rPr lang="zh-TW" altLang="en-US" sz="2800" b="1"/>
              <a:t>二零零一年十月十八日  壹週刊</a:t>
            </a: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Z:\scanning\Scan0005.jpg"/>
          <p:cNvPicPr>
            <a:picLocks noChangeAspect="1" noChangeArrowheads="1"/>
          </p:cNvPicPr>
          <p:nvPr/>
        </p:nvPicPr>
        <p:blipFill>
          <a:blip r:embed="rId2" cstate="print"/>
          <a:srcRect/>
          <a:stretch>
            <a:fillRect/>
          </a:stretch>
        </p:blipFill>
        <p:spPr bwMode="auto">
          <a:xfrm>
            <a:off x="1752600" y="-42863"/>
            <a:ext cx="5835650" cy="7475538"/>
          </a:xfrm>
          <a:prstGeom prst="rect">
            <a:avLst/>
          </a:prstGeom>
          <a:noFill/>
          <a:ln w="9525">
            <a:noFill/>
            <a:miter lim="800000"/>
            <a:headEnd/>
            <a:tailEnd/>
          </a:ln>
        </p:spPr>
      </p:pic>
      <p:sp>
        <p:nvSpPr>
          <p:cNvPr id="40963" name="AutoShape 5">
            <a:hlinkClick r:id="rId3" action="ppaction://hlinksldjump" highlightClick="1"/>
          </p:cNvPr>
          <p:cNvSpPr>
            <a:spLocks noChangeArrowheads="1"/>
          </p:cNvSpPr>
          <p:nvPr/>
        </p:nvSpPr>
        <p:spPr bwMode="auto">
          <a:xfrm>
            <a:off x="7848600" y="59436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81000"/>
            <a:ext cx="7772400" cy="838200"/>
          </a:xfrm>
        </p:spPr>
        <p:txBody>
          <a:bodyPr>
            <a:normAutofit/>
          </a:bodyPr>
          <a:lstStyle/>
          <a:p>
            <a:r>
              <a:rPr lang="zh-TW" altLang="en-US" sz="4400" b="1" dirty="0" smtClean="0">
                <a:effectLst/>
                <a:latin typeface="標楷體" pitchFamily="65" charset="-120"/>
                <a:ea typeface="標楷體" pitchFamily="65" charset="-120"/>
              </a:rPr>
              <a:t>不 “重男輕女”</a:t>
            </a:r>
            <a:endParaRPr lang="zh-TW" altLang="en-US" sz="4400" dirty="0" smtClean="0">
              <a:effectLst/>
              <a:latin typeface="標楷體" pitchFamily="65" charset="-120"/>
              <a:ea typeface="標楷體" pitchFamily="65" charset="-120"/>
            </a:endParaRPr>
          </a:p>
        </p:txBody>
      </p:sp>
      <p:sp>
        <p:nvSpPr>
          <p:cNvPr id="41987" name="Rectangle 3"/>
          <p:cNvSpPr>
            <a:spLocks noGrp="1" noChangeArrowheads="1"/>
          </p:cNvSpPr>
          <p:nvPr>
            <p:ph type="body" idx="1"/>
          </p:nvPr>
        </p:nvSpPr>
        <p:spPr>
          <a:xfrm>
            <a:off x="685800" y="1600200"/>
            <a:ext cx="5181600" cy="4495800"/>
          </a:xfrm>
        </p:spPr>
        <p:txBody>
          <a:bodyPr>
            <a:normAutofit/>
          </a:bodyPr>
          <a:lstStyle/>
          <a:p>
            <a:pPr marL="0" indent="0">
              <a:buFontTx/>
              <a:buNone/>
            </a:pPr>
            <a:r>
              <a:rPr lang="zh-TW" altLang="en-US" sz="3600" b="1" dirty="0" smtClean="0">
                <a:effectLst/>
                <a:latin typeface="標楷體" pitchFamily="65" charset="-120"/>
                <a:ea typeface="標楷體" pitchFamily="65" charset="-120"/>
              </a:rPr>
              <a:t>穆聖說：「誰育有女兒而不把她活埋，不使她受辱，不偏袒兒子而藐視她，真主將令他入天園。」</a:t>
            </a:r>
          </a:p>
        </p:txBody>
      </p:sp>
      <p:sp>
        <p:nvSpPr>
          <p:cNvPr id="41988" name="AutoShape 4">
            <a:hlinkClick r:id="rId2" action="ppaction://hlinksldjump" highlightClick="1"/>
          </p:cNvPr>
          <p:cNvSpPr>
            <a:spLocks noChangeArrowheads="1"/>
          </p:cNvSpPr>
          <p:nvPr/>
        </p:nvSpPr>
        <p:spPr bwMode="auto">
          <a:xfrm>
            <a:off x="7467600" y="54102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pic>
        <p:nvPicPr>
          <p:cNvPr id="41989" name="Picture 6" descr="D:\CHILDREN\c0227.jpg"/>
          <p:cNvPicPr>
            <a:picLocks noChangeAspect="1" noChangeArrowheads="1"/>
          </p:cNvPicPr>
          <p:nvPr/>
        </p:nvPicPr>
        <p:blipFill>
          <a:blip r:embed="rId3" cstate="print"/>
          <a:srcRect/>
          <a:stretch>
            <a:fillRect/>
          </a:stretch>
        </p:blipFill>
        <p:spPr bwMode="auto">
          <a:xfrm>
            <a:off x="5920451" y="635643"/>
            <a:ext cx="2262188" cy="2497138"/>
          </a:xfrm>
          <a:prstGeom prst="rect">
            <a:avLst/>
          </a:prstGeom>
          <a:noFill/>
          <a:ln w="9525">
            <a:noFill/>
            <a:miter lim="800000"/>
            <a:headEnd/>
            <a:tailEnd/>
          </a:ln>
        </p:spPr>
      </p:pic>
      <p:pic>
        <p:nvPicPr>
          <p:cNvPr id="47105" name="Picture 1" descr="N:\disc(Islam)\婦女_家庭\Women_06_4_14\sons.jpg"/>
          <p:cNvPicPr>
            <a:picLocks noChangeAspect="1" noChangeArrowheads="1"/>
          </p:cNvPicPr>
          <p:nvPr/>
        </p:nvPicPr>
        <p:blipFill>
          <a:blip r:embed="rId4" cstate="print"/>
          <a:srcRect/>
          <a:stretch>
            <a:fillRect/>
          </a:stretch>
        </p:blipFill>
        <p:spPr bwMode="auto">
          <a:xfrm>
            <a:off x="576532" y="4254168"/>
            <a:ext cx="6448736" cy="2408370"/>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5"/>
                                        </p:tgtEl>
                                        <p:attrNameLst>
                                          <p:attrName>style.visibility</p:attrName>
                                        </p:attrNameLst>
                                      </p:cBhvr>
                                      <p:to>
                                        <p:strVal val="visible"/>
                                      </p:to>
                                    </p:set>
                                    <p:anim calcmode="lin" valueType="num">
                                      <p:cBhvr additive="base">
                                        <p:cTn id="7" dur="500" fill="hold"/>
                                        <p:tgtEl>
                                          <p:spTgt spid="47105"/>
                                        </p:tgtEl>
                                        <p:attrNameLst>
                                          <p:attrName>ppt_x</p:attrName>
                                        </p:attrNameLst>
                                      </p:cBhvr>
                                      <p:tavLst>
                                        <p:tav tm="0">
                                          <p:val>
                                            <p:strVal val="#ppt_x"/>
                                          </p:val>
                                        </p:tav>
                                        <p:tav tm="100000">
                                          <p:val>
                                            <p:strVal val="#ppt_x"/>
                                          </p:val>
                                        </p:tav>
                                      </p:tavLst>
                                    </p:anim>
                                    <p:anim calcmode="lin" valueType="num">
                                      <p:cBhvr additive="base">
                                        <p:cTn id="8" dur="500" fill="hold"/>
                                        <p:tgtEl>
                                          <p:spTgt spid="47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2196934" y="381000"/>
            <a:ext cx="6337465" cy="838200"/>
          </a:xfrm>
        </p:spPr>
        <p:txBody>
          <a:bodyPr>
            <a:normAutofit/>
          </a:bodyPr>
          <a:lstStyle/>
          <a:p>
            <a:r>
              <a:rPr lang="zh-TW" altLang="en-US" sz="4400" b="1" dirty="0" smtClean="0">
                <a:effectLst/>
                <a:latin typeface="標楷體" pitchFamily="65" charset="-120"/>
                <a:ea typeface="標楷體" pitchFamily="65" charset="-120"/>
              </a:rPr>
              <a:t>教育機會</a:t>
            </a:r>
            <a:endParaRPr lang="zh-TW" altLang="en-US" sz="4400" dirty="0" smtClean="0">
              <a:effectLst/>
              <a:latin typeface="標楷體" pitchFamily="65" charset="-120"/>
              <a:ea typeface="標楷體" pitchFamily="65" charset="-120"/>
            </a:endParaRPr>
          </a:p>
        </p:txBody>
      </p:sp>
      <p:sp>
        <p:nvSpPr>
          <p:cNvPr id="4100" name="Rectangle 3"/>
          <p:cNvSpPr>
            <a:spLocks noGrp="1" noChangeArrowheads="1"/>
          </p:cNvSpPr>
          <p:nvPr>
            <p:ph type="body" idx="1"/>
          </p:nvPr>
        </p:nvSpPr>
        <p:spPr>
          <a:xfrm>
            <a:off x="650174" y="2020785"/>
            <a:ext cx="7772400" cy="4419600"/>
          </a:xfrm>
        </p:spPr>
        <p:txBody>
          <a:bodyPr>
            <a:normAutofit/>
          </a:bodyPr>
          <a:lstStyle/>
          <a:p>
            <a:pPr marL="0" indent="0">
              <a:lnSpc>
                <a:spcPct val="120000"/>
              </a:lnSpc>
              <a:buFontTx/>
              <a:buNone/>
            </a:pPr>
            <a:r>
              <a:rPr lang="zh-TW" altLang="en-US" sz="3600" b="1" dirty="0" smtClean="0">
                <a:effectLst/>
                <a:latin typeface="標楷體" pitchFamily="65" charset="-120"/>
                <a:ea typeface="標楷體" pitchFamily="65" charset="-120"/>
              </a:rPr>
              <a:t>穆聖說：「追求知識是每個穆斯林</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男女</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應盡的責任。」</a:t>
            </a:r>
          </a:p>
        </p:txBody>
      </p:sp>
      <p:sp>
        <p:nvSpPr>
          <p:cNvPr id="4101" name="AutoShape 4">
            <a:hlinkClick r:id="rId3" action="ppaction://hlinksldjump" highlightClick="1"/>
          </p:cNvPr>
          <p:cNvSpPr>
            <a:spLocks noChangeArrowheads="1"/>
          </p:cNvSpPr>
          <p:nvPr/>
        </p:nvSpPr>
        <p:spPr bwMode="auto">
          <a:xfrm>
            <a:off x="7543800" y="41910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graphicFrame>
        <p:nvGraphicFramePr>
          <p:cNvPr id="4098" name="Object 0"/>
          <p:cNvGraphicFramePr>
            <a:graphicFrameLocks noChangeAspect="1"/>
          </p:cNvGraphicFramePr>
          <p:nvPr/>
        </p:nvGraphicFramePr>
        <p:xfrm>
          <a:off x="418605" y="181099"/>
          <a:ext cx="1828800" cy="1582738"/>
        </p:xfrm>
        <a:graphic>
          <a:graphicData uri="http://schemas.openxmlformats.org/presentationml/2006/ole">
            <mc:AlternateContent xmlns:mc="http://schemas.openxmlformats.org/markup-compatibility/2006">
              <mc:Choice xmlns:v="urn:schemas-microsoft-com:vml" Requires="v">
                <p:oleObj spid="_x0000_s4102" name="多媒體項目" r:id="rId4" imgW="1450800" imgH="1255320" progId="">
                  <p:embed/>
                </p:oleObj>
              </mc:Choice>
              <mc:Fallback>
                <p:oleObj name="多媒體項目" r:id="rId4" imgW="1450800" imgH="1255320" progId="">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05" y="181099"/>
                        <a:ext cx="1828800" cy="1582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304800"/>
            <a:ext cx="7772400" cy="990600"/>
          </a:xfrm>
        </p:spPr>
        <p:txBody>
          <a:bodyPr>
            <a:normAutofit/>
          </a:bodyPr>
          <a:lstStyle/>
          <a:p>
            <a:r>
              <a:rPr lang="zh-TW" altLang="en-US" sz="4800" b="1" dirty="0" smtClean="0">
                <a:effectLst/>
                <a:latin typeface="標楷體" pitchFamily="65" charset="-120"/>
                <a:ea typeface="標楷體" pitchFamily="65" charset="-120"/>
              </a:rPr>
              <a:t>為人妻子</a:t>
            </a:r>
          </a:p>
        </p:txBody>
      </p:sp>
      <p:sp>
        <p:nvSpPr>
          <p:cNvPr id="31747" name="Rectangle 3"/>
          <p:cNvSpPr>
            <a:spLocks noGrp="1" noChangeArrowheads="1"/>
          </p:cNvSpPr>
          <p:nvPr>
            <p:ph type="body" idx="1"/>
          </p:nvPr>
        </p:nvSpPr>
        <p:spPr>
          <a:xfrm>
            <a:off x="685800" y="1524000"/>
            <a:ext cx="7772400" cy="4114800"/>
          </a:xfrm>
        </p:spPr>
        <p:txBody>
          <a:bodyPr>
            <a:normAutofit/>
          </a:bodyPr>
          <a:lstStyle/>
          <a:p>
            <a:pPr marL="571500" indent="-571500">
              <a:defRPr/>
            </a:pPr>
            <a:r>
              <a:rPr lang="zh-TW" altLang="en-US" sz="3600" b="1" dirty="0" smtClean="0">
                <a:effectLst/>
                <a:latin typeface="標楷體" pitchFamily="65" charset="-120"/>
                <a:ea typeface="標楷體" pitchFamily="65" charset="-120"/>
              </a:rPr>
              <a:t>婚姻必須得到女方的同意</a:t>
            </a:r>
          </a:p>
          <a:p>
            <a:pPr marL="571500" indent="-571500">
              <a:defRPr/>
            </a:pPr>
            <a:r>
              <a:rPr lang="zh-TW" altLang="en-US" sz="3600" b="1" dirty="0" smtClean="0">
                <a:effectLst/>
                <a:latin typeface="標楷體" pitchFamily="65" charset="-120"/>
                <a:ea typeface="標楷體" pitchFamily="65" charset="-120"/>
              </a:rPr>
              <a:t>不可娶的婦女</a:t>
            </a:r>
          </a:p>
          <a:p>
            <a:pPr marL="571500" indent="-571500">
              <a:defRPr/>
            </a:pPr>
            <a:r>
              <a:rPr lang="zh-TW" altLang="en-US" sz="3600" b="1" dirty="0" smtClean="0">
                <a:effectLst/>
                <a:latin typeface="標楷體" pitchFamily="65" charset="-120"/>
                <a:ea typeface="標楷體" pitchFamily="65" charset="-120"/>
              </a:rPr>
              <a:t>夫婦互相磋商 </a:t>
            </a:r>
          </a:p>
          <a:p>
            <a:pPr marL="571500" indent="-571500">
              <a:defRPr/>
            </a:pPr>
            <a:r>
              <a:rPr lang="zh-TW" altLang="en-US" sz="3600" b="1" dirty="0" smtClean="0">
                <a:effectLst/>
                <a:latin typeface="標楷體" pitchFamily="65" charset="-120"/>
                <a:ea typeface="標楷體" pitchFamily="65" charset="-120"/>
              </a:rPr>
              <a:t>善待妻子</a:t>
            </a:r>
          </a:p>
          <a:p>
            <a:pPr marL="571500" indent="-571500">
              <a:defRPr/>
            </a:pPr>
            <a:r>
              <a:rPr lang="zh-TW" altLang="en-US" sz="3600" b="1" dirty="0" smtClean="0">
                <a:effectLst/>
                <a:latin typeface="標楷體" pitchFamily="65" charset="-120"/>
                <a:ea typeface="標楷體" pitchFamily="65" charset="-120"/>
              </a:rPr>
              <a:t>離異</a:t>
            </a:r>
            <a:endParaRPr lang="zh-TW" altLang="en-US" sz="3600" dirty="0" smtClean="0">
              <a:latin typeface="標楷體" pitchFamily="65" charset="-120"/>
              <a:ea typeface="標楷體" pitchFamily="65" charset="-120"/>
            </a:endParaRPr>
          </a:p>
        </p:txBody>
      </p:sp>
      <p:sp>
        <p:nvSpPr>
          <p:cNvPr id="43012" name="AutoShape 4">
            <a:hlinkClick r:id="rId2" action="ppaction://hlinksldjump" highlightClick="1"/>
          </p:cNvPr>
          <p:cNvSpPr>
            <a:spLocks noChangeArrowheads="1"/>
          </p:cNvSpPr>
          <p:nvPr/>
        </p:nvSpPr>
        <p:spPr bwMode="auto">
          <a:xfrm>
            <a:off x="7391400" y="3220200"/>
            <a:ext cx="381000" cy="3810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
        <p:nvSpPr>
          <p:cNvPr id="43013" name="AutoShape 5">
            <a:hlinkClick r:id="rId2" action="ppaction://hlinksldjump" highlightClick="1"/>
          </p:cNvPr>
          <p:cNvSpPr>
            <a:spLocks noChangeArrowheads="1"/>
          </p:cNvSpPr>
          <p:nvPr/>
        </p:nvSpPr>
        <p:spPr bwMode="auto">
          <a:xfrm>
            <a:off x="7391400" y="4058400"/>
            <a:ext cx="381000" cy="3810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
        <p:nvSpPr>
          <p:cNvPr id="43014" name="AutoShape 6">
            <a:hlinkClick r:id="rId3" action="ppaction://hlinksldjump" highlightClick="1"/>
          </p:cNvPr>
          <p:cNvSpPr>
            <a:spLocks noChangeArrowheads="1"/>
          </p:cNvSpPr>
          <p:nvPr/>
        </p:nvSpPr>
        <p:spPr bwMode="auto">
          <a:xfrm>
            <a:off x="7391400" y="4896600"/>
            <a:ext cx="381000" cy="3810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
        <p:nvSpPr>
          <p:cNvPr id="43015" name="AutoShape 7">
            <a:hlinkClick r:id="rId4" action="ppaction://hlinksldjump" highlightClick="1"/>
          </p:cNvPr>
          <p:cNvSpPr>
            <a:spLocks noChangeArrowheads="1"/>
          </p:cNvSpPr>
          <p:nvPr/>
        </p:nvSpPr>
        <p:spPr bwMode="auto">
          <a:xfrm>
            <a:off x="7543800" y="59436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
        <p:nvSpPr>
          <p:cNvPr id="43016" name="AutoShape 8">
            <a:hlinkClick r:id="rId5" action="ppaction://hlinksldjump" highlightClick="1"/>
          </p:cNvPr>
          <p:cNvSpPr>
            <a:spLocks noChangeArrowheads="1"/>
          </p:cNvSpPr>
          <p:nvPr/>
        </p:nvSpPr>
        <p:spPr bwMode="auto">
          <a:xfrm>
            <a:off x="7391400" y="2382000"/>
            <a:ext cx="381000" cy="3810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p:strips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228600"/>
            <a:ext cx="7772400" cy="762000"/>
          </a:xfrm>
        </p:spPr>
        <p:txBody>
          <a:bodyPr>
            <a:normAutofit/>
          </a:bodyPr>
          <a:lstStyle/>
          <a:p>
            <a:r>
              <a:rPr lang="zh-TW" altLang="en-US" sz="4800" b="1" dirty="0" smtClean="0">
                <a:effectLst/>
                <a:latin typeface="標楷體" pitchFamily="65" charset="-120"/>
                <a:ea typeface="標楷體" pitchFamily="65" charset="-120"/>
              </a:rPr>
              <a:t>不可娶的婦女</a:t>
            </a:r>
          </a:p>
        </p:txBody>
      </p:sp>
      <p:sp>
        <p:nvSpPr>
          <p:cNvPr id="44035" name="Rectangle 3"/>
          <p:cNvSpPr>
            <a:spLocks noGrp="1" noChangeArrowheads="1"/>
          </p:cNvSpPr>
          <p:nvPr>
            <p:ph type="body" idx="1"/>
          </p:nvPr>
        </p:nvSpPr>
        <p:spPr>
          <a:xfrm>
            <a:off x="685800" y="1371600"/>
            <a:ext cx="7924800" cy="4114800"/>
          </a:xfrm>
        </p:spPr>
        <p:txBody>
          <a:bodyPr>
            <a:noAutofit/>
          </a:bodyPr>
          <a:lstStyle/>
          <a:p>
            <a:pPr marL="0" indent="0">
              <a:buFontTx/>
              <a:buNone/>
            </a:pPr>
            <a:r>
              <a:rPr lang="zh-TW" altLang="en-US" sz="3200" b="1" dirty="0" smtClean="0">
                <a:effectLst/>
                <a:latin typeface="標楷體" pitchFamily="65" charset="-120"/>
                <a:ea typeface="標楷體" pitchFamily="65" charset="-120"/>
              </a:rPr>
              <a:t>你們不要娶你們的父親娶過的婦女，但已往的不受懲罰。這確是一件醜事，確是一種可恨的行為，這種習俗真惡劣！真主嚴禁你們娶你們的母親、女兒、姐妹、姑母、姨母、侄女、外甥女、乳母、同乳姐妹、岳母、以及你們所撫育的繼女，即你們曾與她們的母親同房的，如果你們與她們的母親沒有同房，那末，你們無妨娶她們。真主還嚴禁你們娶你們親生兒子的媳婦，和同時娶兩姐妹，但已往的不受懲罰。真主確是至赦的，確是至慈的。	</a:t>
            </a:r>
            <a:r>
              <a:rPr lang="en-US" altLang="zh-TW" sz="3200" b="1" dirty="0" smtClean="0">
                <a:effectLst/>
                <a:latin typeface="標楷體" pitchFamily="65" charset="-120"/>
                <a:ea typeface="標楷體" pitchFamily="65" charset="-120"/>
              </a:rPr>
              <a:t>(</a:t>
            </a:r>
            <a:r>
              <a:rPr lang="zh-TW" altLang="en-US" sz="3200" b="1" dirty="0" smtClean="0">
                <a:effectLst/>
                <a:latin typeface="標楷體" pitchFamily="65" charset="-120"/>
                <a:ea typeface="標楷體" pitchFamily="65" charset="-120"/>
              </a:rPr>
              <a:t>古蘭經</a:t>
            </a:r>
            <a:r>
              <a:rPr lang="en-US" altLang="zh-TW" sz="3200" b="1" dirty="0" smtClean="0">
                <a:effectLst/>
                <a:latin typeface="標楷體" pitchFamily="65" charset="-120"/>
                <a:ea typeface="標楷體" pitchFamily="65" charset="-120"/>
              </a:rPr>
              <a:t>4:22-23)</a:t>
            </a:r>
          </a:p>
        </p:txBody>
      </p:sp>
      <p:sp>
        <p:nvSpPr>
          <p:cNvPr id="44036" name="AutoShape 4">
            <a:hlinkClick r:id="rId2" action="ppaction://hlinksldjump" highlightClick="1"/>
          </p:cNvPr>
          <p:cNvSpPr>
            <a:spLocks noChangeArrowheads="1"/>
          </p:cNvSpPr>
          <p:nvPr/>
        </p:nvSpPr>
        <p:spPr bwMode="auto">
          <a:xfrm>
            <a:off x="8018813" y="5990112"/>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304800"/>
            <a:ext cx="7772400" cy="762000"/>
          </a:xfrm>
        </p:spPr>
        <p:txBody>
          <a:bodyPr>
            <a:normAutofit/>
          </a:bodyPr>
          <a:lstStyle/>
          <a:p>
            <a:r>
              <a:rPr lang="zh-TW" altLang="en-US" sz="4800" b="1" dirty="0" smtClean="0">
                <a:effectLst/>
                <a:latin typeface="標楷體" pitchFamily="65" charset="-120"/>
                <a:ea typeface="標楷體" pitchFamily="65" charset="-120"/>
              </a:rPr>
              <a:t>夫婦互相磋商</a:t>
            </a:r>
          </a:p>
        </p:txBody>
      </p:sp>
      <p:sp>
        <p:nvSpPr>
          <p:cNvPr id="45059" name="Rectangle 3"/>
          <p:cNvSpPr>
            <a:spLocks noGrp="1" noChangeArrowheads="1"/>
          </p:cNvSpPr>
          <p:nvPr>
            <p:ph type="body" idx="1"/>
          </p:nvPr>
        </p:nvSpPr>
        <p:spPr>
          <a:xfrm>
            <a:off x="685800" y="1333994"/>
            <a:ext cx="5791200" cy="4572000"/>
          </a:xfrm>
        </p:spPr>
        <p:txBody>
          <a:bodyPr>
            <a:normAutofit/>
          </a:bodyPr>
          <a:lstStyle/>
          <a:p>
            <a:pPr marL="0" indent="0">
              <a:buFontTx/>
              <a:buNone/>
            </a:pPr>
            <a:r>
              <a:rPr lang="zh-TW" altLang="en-US" sz="3600" dirty="0" smtClean="0">
                <a:effectLst/>
                <a:latin typeface="標楷體" pitchFamily="65" charset="-120"/>
                <a:ea typeface="標楷體" pitchFamily="65" charset="-120"/>
              </a:rPr>
              <a:t>例：斷乳 </a:t>
            </a:r>
          </a:p>
          <a:p>
            <a:pPr marL="0" indent="0">
              <a:buFontTx/>
              <a:buNone/>
            </a:pPr>
            <a:r>
              <a:rPr lang="en-US" altLang="zh-TW" sz="3600" dirty="0" smtClean="0">
                <a:effectLst/>
                <a:latin typeface="標楷體" pitchFamily="65" charset="-120"/>
                <a:ea typeface="標楷體" pitchFamily="65" charset="-120"/>
              </a:rPr>
              <a:t>(</a:t>
            </a:r>
            <a:r>
              <a:rPr lang="zh-TW" altLang="en-US" sz="3600" dirty="0" smtClean="0">
                <a:effectLst/>
                <a:latin typeface="標楷體" pitchFamily="65" charset="-120"/>
                <a:ea typeface="標楷體" pitchFamily="65" charset="-120"/>
              </a:rPr>
              <a:t>古蘭經 </a:t>
            </a:r>
            <a:r>
              <a:rPr lang="en-US" altLang="zh-TW" sz="3600" dirty="0" smtClean="0">
                <a:effectLst/>
                <a:latin typeface="標楷體" pitchFamily="65" charset="-120"/>
                <a:ea typeface="標楷體" pitchFamily="65" charset="-120"/>
              </a:rPr>
              <a:t>2</a:t>
            </a:r>
            <a:r>
              <a:rPr lang="zh-TW" altLang="en-US" sz="3600" dirty="0" smtClean="0">
                <a:effectLst/>
                <a:latin typeface="標楷體" pitchFamily="65" charset="-120"/>
                <a:ea typeface="標楷體" pitchFamily="65" charset="-120"/>
              </a:rPr>
              <a:t>：</a:t>
            </a:r>
            <a:r>
              <a:rPr lang="en-US" altLang="zh-TW" sz="3600" dirty="0" smtClean="0">
                <a:effectLst/>
                <a:latin typeface="標楷體" pitchFamily="65" charset="-120"/>
                <a:ea typeface="標楷體" pitchFamily="65" charset="-120"/>
              </a:rPr>
              <a:t>233)</a:t>
            </a:r>
          </a:p>
          <a:p>
            <a:pPr marL="0" indent="0">
              <a:buFontTx/>
              <a:buNone/>
            </a:pP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如果做父母的欲</a:t>
            </a:r>
            <a:r>
              <a:rPr lang="zh-TW" altLang="en-US" sz="3600" b="1" i="1" dirty="0" smtClean="0">
                <a:solidFill>
                  <a:srgbClr val="1105AD"/>
                </a:solidFill>
                <a:effectLst/>
                <a:latin typeface="標楷體" pitchFamily="65" charset="-120"/>
                <a:ea typeface="標楷體" pitchFamily="65" charset="-120"/>
              </a:rPr>
              <a:t>依協議</a:t>
            </a:r>
            <a:r>
              <a:rPr lang="zh-TW" altLang="en-US" sz="3600" b="1" dirty="0" smtClean="0">
                <a:effectLst/>
                <a:latin typeface="標楷體" pitchFamily="65" charset="-120"/>
                <a:ea typeface="標楷體" pitchFamily="65" charset="-120"/>
              </a:rPr>
              <a:t>而斷乳，那末，他們倆毫無罪過。</a:t>
            </a:r>
            <a:r>
              <a:rPr lang="en-US" altLang="zh-TW" sz="3600" b="1" dirty="0" smtClean="0">
                <a:effectLst/>
                <a:latin typeface="標楷體" pitchFamily="65" charset="-120"/>
                <a:ea typeface="標楷體" pitchFamily="65" charset="-120"/>
              </a:rPr>
              <a:t>….”</a:t>
            </a:r>
            <a:endParaRPr lang="en-US" altLang="zh-TW" sz="3600" dirty="0" smtClean="0">
              <a:effectLst/>
              <a:latin typeface="標楷體" pitchFamily="65" charset="-120"/>
              <a:ea typeface="標楷體" pitchFamily="65" charset="-120"/>
            </a:endParaRPr>
          </a:p>
        </p:txBody>
      </p:sp>
      <p:sp>
        <p:nvSpPr>
          <p:cNvPr id="45060" name="AutoShape 5">
            <a:hlinkClick r:id="rId2" action="ppaction://hlinksldjump" highlightClick="1"/>
          </p:cNvPr>
          <p:cNvSpPr>
            <a:spLocks noChangeArrowheads="1"/>
          </p:cNvSpPr>
          <p:nvPr/>
        </p:nvSpPr>
        <p:spPr bwMode="auto">
          <a:xfrm>
            <a:off x="7543800" y="48768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pic>
        <p:nvPicPr>
          <p:cNvPr id="45061" name="Picture 6" descr="D:\PEOPLE\pp0665.jpg"/>
          <p:cNvPicPr>
            <a:picLocks noChangeAspect="1" noChangeArrowheads="1"/>
          </p:cNvPicPr>
          <p:nvPr/>
        </p:nvPicPr>
        <p:blipFill>
          <a:blip r:embed="rId3" cstate="print"/>
          <a:srcRect/>
          <a:stretch>
            <a:fillRect/>
          </a:stretch>
        </p:blipFill>
        <p:spPr bwMode="auto">
          <a:xfrm>
            <a:off x="6629401" y="2209800"/>
            <a:ext cx="1736725" cy="1752600"/>
          </a:xfrm>
          <a:prstGeom prst="rect">
            <a:avLst/>
          </a:prstGeom>
          <a:noFill/>
          <a:ln w="9525">
            <a:noFill/>
            <a:miter lim="800000"/>
            <a:headEnd/>
            <a:tailEnd/>
          </a:ln>
        </p:spPr>
      </p:pic>
    </p:spTree>
  </p:cSld>
  <p:clrMapOvr>
    <a:masterClrMapping/>
  </p:clrMapOvr>
  <p:transition>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457518"/>
            <a:ext cx="7543800" cy="668755"/>
          </a:xfrm>
        </p:spPr>
        <p:txBody>
          <a:bodyPr/>
          <a:lstStyle/>
          <a:p>
            <a:r>
              <a:rPr lang="zh-TW" altLang="en-US" b="1" dirty="0" smtClean="0">
                <a:latin typeface="標楷體" pitchFamily="65" charset="-120"/>
                <a:ea typeface="標楷體" pitchFamily="65" charset="-120"/>
              </a:rPr>
              <a:t>古代文明中的婦女</a:t>
            </a:r>
            <a:endParaRPr lang="zh-TW" altLang="en-US" dirty="0"/>
          </a:p>
        </p:txBody>
      </p:sp>
      <p:sp>
        <p:nvSpPr>
          <p:cNvPr id="12290" name="Rectangle 1027"/>
          <p:cNvSpPr>
            <a:spLocks noGrp="1" noChangeArrowheads="1"/>
          </p:cNvSpPr>
          <p:nvPr>
            <p:ph idx="1"/>
          </p:nvPr>
        </p:nvSpPr>
        <p:spPr>
          <a:xfrm>
            <a:off x="811252" y="1313986"/>
            <a:ext cx="7543800" cy="4267200"/>
          </a:xfrm>
        </p:spPr>
        <p:txBody>
          <a:bodyPr>
            <a:normAutofit lnSpcReduction="10000"/>
          </a:bodyPr>
          <a:lstStyle/>
          <a:p>
            <a:pPr marL="0" indent="0">
              <a:lnSpc>
                <a:spcPct val="100000"/>
              </a:lnSpc>
              <a:buFontTx/>
              <a:buNone/>
            </a:pPr>
            <a:r>
              <a:rPr lang="en-US" altLang="zh-TW" sz="3200" b="1" dirty="0" smtClean="0">
                <a:effectLst/>
                <a:latin typeface="標楷體" pitchFamily="65" charset="-120"/>
                <a:ea typeface="標楷體" pitchFamily="65" charset="-120"/>
              </a:rPr>
              <a:t>	</a:t>
            </a:r>
            <a:r>
              <a:rPr lang="zh-TW" altLang="en-US" sz="3200" b="1" dirty="0" smtClean="0">
                <a:effectLst/>
                <a:latin typeface="標楷體" pitchFamily="65" charset="-120"/>
                <a:ea typeface="標楷體" pitchFamily="65" charset="-120"/>
              </a:rPr>
              <a:t>根據</a:t>
            </a:r>
            <a:r>
              <a:rPr lang="en-US" altLang="zh-TW" sz="3200" b="1" dirty="0" smtClean="0">
                <a:effectLst/>
                <a:latin typeface="標楷體" pitchFamily="65" charset="-120"/>
                <a:ea typeface="標楷體" pitchFamily="65" charset="-120"/>
              </a:rPr>
              <a:t>(</a:t>
            </a:r>
            <a:r>
              <a:rPr lang="zh-TW" altLang="en-US" sz="3200" b="1" dirty="0" smtClean="0">
                <a:effectLst/>
                <a:latin typeface="標楷體" pitchFamily="65" charset="-120"/>
                <a:ea typeface="標楷體" pitchFamily="65" charset="-120"/>
              </a:rPr>
              <a:t>英國</a:t>
            </a:r>
            <a:r>
              <a:rPr lang="en-US" altLang="zh-TW" sz="3200" b="1" dirty="0" smtClean="0">
                <a:effectLst/>
                <a:latin typeface="標楷體" pitchFamily="65" charset="-120"/>
                <a:ea typeface="標楷體" pitchFamily="65" charset="-120"/>
              </a:rPr>
              <a:t>)</a:t>
            </a:r>
            <a:r>
              <a:rPr lang="zh-TW" altLang="en-US" sz="3200" b="1" u="sng" dirty="0" smtClean="0">
                <a:effectLst/>
                <a:latin typeface="標楷體" pitchFamily="65" charset="-120"/>
                <a:ea typeface="標楷體" pitchFamily="65" charset="-120"/>
              </a:rPr>
              <a:t>普通法</a:t>
            </a:r>
            <a:r>
              <a:rPr lang="zh-TW" altLang="en-US" sz="3200" b="1" dirty="0" smtClean="0">
                <a:effectLst/>
                <a:latin typeface="標楷體" pitchFamily="65" charset="-120"/>
                <a:ea typeface="標楷體" pitchFamily="65" charset="-120"/>
              </a:rPr>
              <a:t>，當婦女結婚，她</a:t>
            </a:r>
            <a:r>
              <a:rPr lang="zh-TW" altLang="en-US" sz="3200" b="1" dirty="0" smtClean="0">
                <a:solidFill>
                  <a:schemeClr val="tx2"/>
                </a:solidFill>
                <a:effectLst/>
                <a:latin typeface="標楷體" pitchFamily="65" charset="-120"/>
                <a:ea typeface="標楷體" pitchFamily="65" charset="-120"/>
              </a:rPr>
              <a:t>所有物業</a:t>
            </a:r>
            <a:r>
              <a:rPr lang="zh-TW" altLang="en-US" sz="3200" b="1" dirty="0" smtClean="0">
                <a:effectLst/>
                <a:latin typeface="標楷體" pitchFamily="65" charset="-120"/>
                <a:ea typeface="標楷體" pitchFamily="65" charset="-120"/>
              </a:rPr>
              <a:t>便歸她的</a:t>
            </a:r>
            <a:r>
              <a:rPr lang="zh-TW" altLang="en-US" sz="3200" b="1" dirty="0" smtClean="0">
                <a:solidFill>
                  <a:schemeClr val="tx2"/>
                </a:solidFill>
                <a:effectLst/>
                <a:latin typeface="標楷體" pitchFamily="65" charset="-120"/>
                <a:ea typeface="標楷體" pitchFamily="65" charset="-120"/>
              </a:rPr>
              <a:t>丈夫所擁有</a:t>
            </a:r>
            <a:r>
              <a:rPr lang="zh-TW" altLang="en-US" sz="3200" b="1" dirty="0" smtClean="0">
                <a:effectLst/>
                <a:latin typeface="標楷體" pitchFamily="65" charset="-120"/>
                <a:ea typeface="標楷體" pitchFamily="65" charset="-120"/>
              </a:rPr>
              <a:t>。他有權擁有從妻子的地所賺取到的租金及從其物業所賺取的任何利益。後來，英國法院設法禁止丈夫在未得到妻子的同意下，不得擅自把她的物業轉到自己名下，但，他依然</a:t>
            </a:r>
            <a:r>
              <a:rPr lang="zh-TW" altLang="en-US" sz="3200" b="1" dirty="0" smtClean="0">
                <a:solidFill>
                  <a:schemeClr val="tx2"/>
                </a:solidFill>
                <a:effectLst/>
                <a:latin typeface="標楷體" pitchFamily="65" charset="-120"/>
                <a:ea typeface="標楷體" pitchFamily="65" charset="-120"/>
              </a:rPr>
              <a:t>有權管理她的物業</a:t>
            </a:r>
            <a:r>
              <a:rPr lang="zh-TW" altLang="en-US" sz="3200" b="1" dirty="0" smtClean="0">
                <a:effectLst/>
                <a:latin typeface="標楷體" pitchFamily="65" charset="-120"/>
                <a:ea typeface="標楷體" pitchFamily="65" charset="-120"/>
              </a:rPr>
              <a:t>及</a:t>
            </a:r>
            <a:r>
              <a:rPr lang="zh-TW" altLang="en-US" sz="3200" b="1" dirty="0" smtClean="0">
                <a:solidFill>
                  <a:schemeClr val="tx2"/>
                </a:solidFill>
                <a:effectLst/>
                <a:latin typeface="標楷體" pitchFamily="65" charset="-120"/>
                <a:ea typeface="標楷體" pitchFamily="65" charset="-120"/>
              </a:rPr>
              <a:t>運用從其物業所賺取的利益</a:t>
            </a:r>
            <a:r>
              <a:rPr lang="zh-TW" altLang="en-US" sz="3200" b="1" dirty="0" smtClean="0">
                <a:effectLst/>
                <a:latin typeface="標楷體" pitchFamily="65" charset="-120"/>
                <a:ea typeface="標楷體" pitchFamily="65" charset="-120"/>
              </a:rPr>
              <a:t>。</a:t>
            </a:r>
            <a:r>
              <a:rPr lang="zh-TW" altLang="en-US" sz="3200" b="1" dirty="0" smtClean="0">
                <a:solidFill>
                  <a:schemeClr val="tx2"/>
                </a:solidFill>
                <a:effectLst/>
                <a:latin typeface="標楷體" pitchFamily="65" charset="-120"/>
                <a:ea typeface="標楷體" pitchFamily="65" charset="-120"/>
              </a:rPr>
              <a:t>丈夫有權隨意使用妻子的私人財產</a:t>
            </a:r>
            <a:r>
              <a:rPr lang="zh-TW" altLang="en-US" sz="3200" b="1" dirty="0" smtClean="0">
                <a:effectLst/>
                <a:latin typeface="標楷體" pitchFamily="65" charset="-120"/>
                <a:ea typeface="標楷體" pitchFamily="65" charset="-120"/>
              </a:rPr>
              <a:t>。</a:t>
            </a:r>
            <a:endParaRPr lang="zh-TW" altLang="en-US" sz="3200" dirty="0" smtClean="0">
              <a:effectLst/>
              <a:latin typeface="標楷體" pitchFamily="65" charset="-120"/>
              <a:ea typeface="標楷體" pitchFamily="65" charset="-120"/>
            </a:endParaRPr>
          </a:p>
        </p:txBody>
      </p:sp>
      <p:pic>
        <p:nvPicPr>
          <p:cNvPr id="3" name="Picture 2" descr="C:\Users\zh.ITEDT47\AppData\Local\Microsoft\Windows\Temporary Internet Files\Content.IE5\AZLJ3HW5\MC900357133[1].wmf"/>
          <p:cNvPicPr>
            <a:picLocks noChangeAspect="1" noChangeArrowheads="1"/>
          </p:cNvPicPr>
          <p:nvPr/>
        </p:nvPicPr>
        <p:blipFill>
          <a:blip r:embed="rId2" cstate="print">
            <a:lum bright="40000"/>
          </a:blip>
          <a:srcRect/>
          <a:stretch>
            <a:fillRect/>
          </a:stretch>
        </p:blipFill>
        <p:spPr bwMode="auto">
          <a:xfrm>
            <a:off x="235548" y="5776332"/>
            <a:ext cx="8435558" cy="1081668"/>
          </a:xfrm>
          <a:prstGeom prst="rect">
            <a:avLst/>
          </a:prstGeom>
          <a:noFill/>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228600"/>
            <a:ext cx="7772400" cy="762000"/>
          </a:xfrm>
        </p:spPr>
        <p:txBody>
          <a:bodyPr>
            <a:normAutofit/>
          </a:bodyPr>
          <a:lstStyle/>
          <a:p>
            <a:r>
              <a:rPr lang="zh-TW" altLang="en-US" sz="4400" b="1" dirty="0" smtClean="0">
                <a:effectLst/>
                <a:latin typeface="標楷體" pitchFamily="65" charset="-120"/>
                <a:ea typeface="標楷體" pitchFamily="65" charset="-120"/>
              </a:rPr>
              <a:t>善待妻子</a:t>
            </a:r>
          </a:p>
        </p:txBody>
      </p:sp>
      <p:sp>
        <p:nvSpPr>
          <p:cNvPr id="33795" name="Rectangle 3"/>
          <p:cNvSpPr>
            <a:spLocks noGrp="1" noChangeArrowheads="1"/>
          </p:cNvSpPr>
          <p:nvPr>
            <p:ph type="body" idx="1"/>
          </p:nvPr>
        </p:nvSpPr>
        <p:spPr>
          <a:xfrm>
            <a:off x="685800" y="1371600"/>
            <a:ext cx="7772400" cy="4724400"/>
          </a:xfrm>
        </p:spPr>
        <p:txBody>
          <a:bodyPr>
            <a:normAutofit/>
          </a:bodyPr>
          <a:lstStyle/>
          <a:p>
            <a:pPr marL="0" indent="0">
              <a:buFontTx/>
              <a:buNone/>
              <a:defRPr/>
            </a:pPr>
            <a:r>
              <a:rPr lang="zh-TW" altLang="en-US" sz="3600" b="1" dirty="0" smtClean="0">
                <a:solidFill>
                  <a:schemeClr val="tx2"/>
                </a:solidFill>
                <a:effectLst/>
                <a:latin typeface="標楷體" pitchFamily="65" charset="-120"/>
                <a:ea typeface="標楷體" pitchFamily="65" charset="-120"/>
              </a:rPr>
              <a:t>你們當善待她們</a:t>
            </a:r>
            <a:r>
              <a:rPr lang="zh-TW" altLang="en-US" sz="3600" b="1" dirty="0" smtClean="0">
                <a:effectLst/>
                <a:latin typeface="標楷體" pitchFamily="65" charset="-120"/>
                <a:ea typeface="標楷體" pitchFamily="65" charset="-120"/>
              </a:rPr>
              <a:t>。如果你們厭惡她們，（那末，你們應當忍受她們），因為，或許你們厭惡一件事，而真主在那件事中安置下許多福利。</a:t>
            </a:r>
          </a:p>
          <a:p>
            <a:pPr marL="0" indent="0">
              <a:buFontTx/>
              <a:buNone/>
              <a:defRPr/>
            </a:pP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古蘭經 </a:t>
            </a:r>
            <a:r>
              <a:rPr lang="en-US" altLang="zh-TW" sz="3600" b="1" dirty="0" smtClean="0">
                <a:effectLst/>
                <a:latin typeface="標楷體" pitchFamily="65" charset="-120"/>
                <a:ea typeface="標楷體" pitchFamily="65" charset="-120"/>
              </a:rPr>
              <a:t>4:19)</a:t>
            </a:r>
            <a:endParaRPr lang="en-US" altLang="zh-TW" sz="3600" dirty="0" smtClean="0">
              <a:latin typeface="標楷體" pitchFamily="65" charset="-120"/>
              <a:ea typeface="標楷體" pitchFamily="65" charset="-120"/>
            </a:endParaRPr>
          </a:p>
        </p:txBody>
      </p:sp>
      <p:sp>
        <p:nvSpPr>
          <p:cNvPr id="46084" name="AutoShape 5">
            <a:hlinkClick r:id="rId2" action="ppaction://hlinksldjump" highlightClick="1"/>
          </p:cNvPr>
          <p:cNvSpPr>
            <a:spLocks noChangeArrowheads="1"/>
          </p:cNvSpPr>
          <p:nvPr/>
        </p:nvSpPr>
        <p:spPr bwMode="auto">
          <a:xfrm>
            <a:off x="6934200" y="4800600"/>
            <a:ext cx="609600" cy="4572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p:pull dir="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762000" y="304800"/>
            <a:ext cx="7772400" cy="838200"/>
          </a:xfrm>
        </p:spPr>
        <p:txBody>
          <a:bodyPr>
            <a:normAutofit/>
          </a:bodyPr>
          <a:lstStyle/>
          <a:p>
            <a:r>
              <a:rPr lang="zh-TW" altLang="en-US" sz="4800" b="1" dirty="0" smtClean="0">
                <a:effectLst/>
                <a:latin typeface="標楷體" pitchFamily="65" charset="-120"/>
                <a:ea typeface="標楷體" pitchFamily="65" charset="-120"/>
              </a:rPr>
              <a:t>善待妻子</a:t>
            </a:r>
          </a:p>
        </p:txBody>
      </p:sp>
      <p:sp>
        <p:nvSpPr>
          <p:cNvPr id="47107" name="Rectangle 3"/>
          <p:cNvSpPr>
            <a:spLocks noGrp="1" noChangeArrowheads="1"/>
          </p:cNvSpPr>
          <p:nvPr>
            <p:ph type="body" idx="1"/>
          </p:nvPr>
        </p:nvSpPr>
        <p:spPr>
          <a:xfrm>
            <a:off x="1295400" y="1447800"/>
            <a:ext cx="6553200" cy="4648200"/>
          </a:xfrm>
        </p:spPr>
        <p:txBody>
          <a:bodyPr>
            <a:normAutofit/>
          </a:bodyPr>
          <a:lstStyle/>
          <a:p>
            <a:pPr marL="0" indent="0">
              <a:lnSpc>
                <a:spcPct val="140000"/>
              </a:lnSpc>
              <a:buFontTx/>
              <a:buNone/>
            </a:pPr>
            <a:r>
              <a:rPr lang="zh-TW" altLang="en-US" sz="3600" b="1" dirty="0" smtClean="0">
                <a:effectLst/>
                <a:latin typeface="標楷體" pitchFamily="65" charset="-120"/>
                <a:ea typeface="標楷體" pitchFamily="65" charset="-120"/>
              </a:rPr>
              <a:t>聖人說：「你們中最好的人，是</a:t>
            </a:r>
            <a:r>
              <a:rPr lang="zh-TW" altLang="en-US" sz="3600" b="1" dirty="0" smtClean="0">
                <a:solidFill>
                  <a:schemeClr val="tx2"/>
                </a:solidFill>
                <a:effectLst/>
                <a:latin typeface="標楷體" pitchFamily="65" charset="-120"/>
                <a:ea typeface="標楷體" pitchFamily="65" charset="-120"/>
              </a:rPr>
              <a:t>對妻室仁慈的人</a:t>
            </a:r>
            <a:r>
              <a:rPr lang="zh-TW" altLang="en-US" sz="3600" b="1" dirty="0" smtClean="0">
                <a:effectLst/>
                <a:latin typeface="標楷體" pitchFamily="65" charset="-120"/>
                <a:ea typeface="標楷體" pitchFamily="65" charset="-120"/>
              </a:rPr>
              <a:t>。」</a:t>
            </a:r>
            <a:endParaRPr lang="zh-TW" altLang="en-US" sz="3600" dirty="0" smtClean="0">
              <a:effectLst/>
              <a:latin typeface="標楷體" pitchFamily="65" charset="-120"/>
              <a:ea typeface="標楷體" pitchFamily="65" charset="-120"/>
            </a:endParaRPr>
          </a:p>
        </p:txBody>
      </p:sp>
      <p:sp>
        <p:nvSpPr>
          <p:cNvPr id="47108" name="AutoShape 6">
            <a:hlinkClick r:id="rId2" action="ppaction://hlinksldjump" highlightClick="1"/>
          </p:cNvPr>
          <p:cNvSpPr>
            <a:spLocks noChangeArrowheads="1"/>
          </p:cNvSpPr>
          <p:nvPr/>
        </p:nvSpPr>
        <p:spPr bwMode="auto">
          <a:xfrm>
            <a:off x="7239000" y="3962400"/>
            <a:ext cx="609600" cy="4572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52400"/>
            <a:ext cx="7772400" cy="762000"/>
          </a:xfrm>
        </p:spPr>
        <p:txBody>
          <a:bodyPr>
            <a:normAutofit/>
          </a:bodyPr>
          <a:lstStyle/>
          <a:p>
            <a:r>
              <a:rPr lang="zh-TW" altLang="en-US" sz="4800" b="1" dirty="0" smtClean="0">
                <a:effectLst/>
                <a:latin typeface="標楷體" pitchFamily="65" charset="-120"/>
                <a:ea typeface="標楷體" pitchFamily="65" charset="-120"/>
              </a:rPr>
              <a:t>月經的</a:t>
            </a:r>
            <a:r>
              <a:rPr lang="en-US" altLang="zh-TW" sz="4800" b="1" dirty="0" smtClean="0">
                <a:effectLst/>
                <a:latin typeface="標楷體" pitchFamily="65" charset="-120"/>
                <a:ea typeface="標楷體" pitchFamily="65" charset="-120"/>
              </a:rPr>
              <a:t>﹝</a:t>
            </a:r>
            <a:r>
              <a:rPr lang="zh-TW" altLang="en-US" sz="4800" b="1" dirty="0" smtClean="0">
                <a:effectLst/>
                <a:latin typeface="標楷體" pitchFamily="65" charset="-120"/>
                <a:ea typeface="標楷體" pitchFamily="65" charset="-120"/>
              </a:rPr>
              <a:t>律例</a:t>
            </a:r>
            <a:r>
              <a:rPr lang="en-US" altLang="zh-TW" sz="4800" b="1" dirty="0" smtClean="0">
                <a:effectLst/>
                <a:latin typeface="標楷體" pitchFamily="65" charset="-120"/>
                <a:ea typeface="標楷體" pitchFamily="65" charset="-120"/>
              </a:rPr>
              <a:t>﹞</a:t>
            </a:r>
          </a:p>
        </p:txBody>
      </p:sp>
      <p:sp>
        <p:nvSpPr>
          <p:cNvPr id="64515" name="Rectangle 3"/>
          <p:cNvSpPr>
            <a:spLocks noGrp="1" noChangeArrowheads="1"/>
          </p:cNvSpPr>
          <p:nvPr>
            <p:ph type="body" idx="1"/>
          </p:nvPr>
        </p:nvSpPr>
        <p:spPr>
          <a:xfrm>
            <a:off x="685800" y="990600"/>
            <a:ext cx="8001000" cy="5029200"/>
          </a:xfrm>
        </p:spPr>
        <p:txBody>
          <a:bodyPr>
            <a:normAutofit/>
          </a:bodyPr>
          <a:lstStyle/>
          <a:p>
            <a:pPr marL="0" indent="0">
              <a:buFontTx/>
              <a:buNone/>
              <a:defRPr/>
            </a:pPr>
            <a:r>
              <a:rPr lang="zh-TW" altLang="en-US" sz="3600" b="1" dirty="0" smtClean="0">
                <a:effectLst/>
                <a:latin typeface="標楷體" pitchFamily="65" charset="-120"/>
                <a:ea typeface="標楷體" pitchFamily="65" charset="-120"/>
              </a:rPr>
              <a:t>他們問你月經的</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律例</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，你說：“月經是有害的，故在經期中你們應當離開妻子，不要與她們交接，直到她們清潔。當她們洗淨的時候，你們可以在真主所命你們的部位與她們交接。”真主的確喜愛悔罪的人，的確喜愛潔淨的人。</a:t>
            </a:r>
          </a:p>
          <a:p>
            <a:pPr marL="0" indent="0">
              <a:buFontTx/>
              <a:buNone/>
              <a:defRPr/>
            </a:pPr>
            <a:r>
              <a:rPr lang="zh-TW" altLang="en-US" sz="3600" b="1" dirty="0" smtClean="0">
                <a:effectLst/>
                <a:latin typeface="標楷體" pitchFamily="65" charset="-120"/>
                <a:ea typeface="標楷體" pitchFamily="65" charset="-120"/>
              </a:rPr>
              <a:t> </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古蘭經 </a:t>
            </a:r>
            <a:r>
              <a:rPr lang="en-US" altLang="zh-TW" sz="3600" b="1" dirty="0" smtClean="0">
                <a:effectLst/>
                <a:latin typeface="標楷體" pitchFamily="65" charset="-120"/>
                <a:ea typeface="標楷體" pitchFamily="65" charset="-120"/>
              </a:rPr>
              <a:t>2:222)</a:t>
            </a:r>
            <a:endParaRPr lang="en-US" altLang="zh-TW" sz="3600" dirty="0" smtClean="0">
              <a:latin typeface="標楷體" pitchFamily="65" charset="-120"/>
              <a:ea typeface="標楷體" pitchFamily="65" charset="-120"/>
            </a:endParaRPr>
          </a:p>
          <a:p>
            <a:pPr marL="0" indent="0">
              <a:defRPr/>
            </a:pPr>
            <a:endParaRPr lang="en-US" altLang="zh-TW" sz="3600" dirty="0" smtClean="0">
              <a:latin typeface="標楷體" pitchFamily="65" charset="-120"/>
              <a:ea typeface="標楷體" pitchFamily="65" charset="-120"/>
            </a:endParaRPr>
          </a:p>
        </p:txBody>
      </p:sp>
      <p:sp>
        <p:nvSpPr>
          <p:cNvPr id="48132" name="AutoShape 4">
            <a:hlinkClick r:id="rId2" action="ppaction://hlinksldjump" highlightClick="1"/>
          </p:cNvPr>
          <p:cNvSpPr>
            <a:spLocks noChangeArrowheads="1"/>
          </p:cNvSpPr>
          <p:nvPr/>
        </p:nvSpPr>
        <p:spPr bwMode="auto">
          <a:xfrm>
            <a:off x="7543800" y="52578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304800"/>
            <a:ext cx="7772400" cy="838200"/>
          </a:xfrm>
        </p:spPr>
        <p:txBody>
          <a:bodyPr>
            <a:normAutofit/>
          </a:bodyPr>
          <a:lstStyle/>
          <a:p>
            <a:r>
              <a:rPr lang="zh-TW" altLang="en-US" sz="4800" b="1" dirty="0" smtClean="0">
                <a:effectLst/>
                <a:latin typeface="標楷體" pitchFamily="65" charset="-120"/>
                <a:ea typeface="標楷體" pitchFamily="65" charset="-120"/>
              </a:rPr>
              <a:t>離異</a:t>
            </a:r>
          </a:p>
        </p:txBody>
      </p:sp>
      <p:sp>
        <p:nvSpPr>
          <p:cNvPr id="49155" name="Rectangle 3"/>
          <p:cNvSpPr>
            <a:spLocks noGrp="1" noChangeArrowheads="1"/>
          </p:cNvSpPr>
          <p:nvPr>
            <p:ph type="body" idx="1"/>
          </p:nvPr>
        </p:nvSpPr>
        <p:spPr>
          <a:xfrm>
            <a:off x="685800" y="1524000"/>
            <a:ext cx="7772400" cy="4114800"/>
          </a:xfrm>
        </p:spPr>
        <p:txBody>
          <a:bodyPr>
            <a:normAutofit/>
          </a:bodyPr>
          <a:lstStyle/>
          <a:p>
            <a:pPr marL="0" indent="0">
              <a:buFontTx/>
              <a:buNone/>
            </a:pPr>
            <a:r>
              <a:rPr lang="zh-TW" altLang="en-US" sz="3600" b="1" dirty="0" smtClean="0">
                <a:effectLst/>
                <a:latin typeface="標楷體" pitchFamily="65" charset="-120"/>
                <a:ea typeface="標楷體" pitchFamily="65" charset="-120"/>
              </a:rPr>
              <a:t>休妻是兩次，此後應當以善意挽留（她們），或以優禮解放（她們）。你們已經給過她們的財產，</a:t>
            </a:r>
            <a:r>
              <a:rPr lang="zh-TW" altLang="en-US" sz="3600" b="1" dirty="0" smtClean="0">
                <a:solidFill>
                  <a:schemeClr val="tx2"/>
                </a:solidFill>
                <a:effectLst/>
                <a:latin typeface="標楷體" pitchFamily="65" charset="-120"/>
                <a:ea typeface="標楷體" pitchFamily="65" charset="-120"/>
              </a:rPr>
              <a:t>絲毫不得取回</a:t>
            </a:r>
            <a:r>
              <a:rPr lang="zh-TW" altLang="en-US" sz="3600" b="1" dirty="0" smtClean="0">
                <a:effectLst/>
                <a:latin typeface="標楷體" pitchFamily="65" charset="-120"/>
                <a:ea typeface="標楷體" pitchFamily="65" charset="-120"/>
              </a:rPr>
              <a:t>，除非夫妻兩人恐怕不能遵守真主的法度。</a:t>
            </a:r>
          </a:p>
        </p:txBody>
      </p:sp>
      <p:sp>
        <p:nvSpPr>
          <p:cNvPr id="49156" name="AutoShape 4">
            <a:hlinkClick r:id="rId2" action="ppaction://hlinksldjump" highlightClick="1"/>
          </p:cNvPr>
          <p:cNvSpPr>
            <a:spLocks noChangeArrowheads="1"/>
          </p:cNvSpPr>
          <p:nvPr/>
        </p:nvSpPr>
        <p:spPr bwMode="auto">
          <a:xfrm>
            <a:off x="7391400" y="43434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762000" y="304800"/>
            <a:ext cx="7772400" cy="838200"/>
          </a:xfrm>
        </p:spPr>
        <p:txBody>
          <a:bodyPr>
            <a:normAutofit/>
          </a:bodyPr>
          <a:lstStyle/>
          <a:p>
            <a:r>
              <a:rPr lang="zh-TW" altLang="en-US" sz="4800" b="1" dirty="0" smtClean="0">
                <a:effectLst/>
                <a:latin typeface="標楷體" pitchFamily="65" charset="-120"/>
                <a:ea typeface="標楷體" pitchFamily="65" charset="-120"/>
              </a:rPr>
              <a:t>為人母親</a:t>
            </a:r>
          </a:p>
        </p:txBody>
      </p:sp>
      <p:sp>
        <p:nvSpPr>
          <p:cNvPr id="50179" name="Rectangle 3"/>
          <p:cNvSpPr>
            <a:spLocks noGrp="1" noChangeArrowheads="1"/>
          </p:cNvSpPr>
          <p:nvPr>
            <p:ph type="body" idx="1"/>
          </p:nvPr>
        </p:nvSpPr>
        <p:spPr>
          <a:xfrm>
            <a:off x="2921330" y="1295400"/>
            <a:ext cx="5765470" cy="4800600"/>
          </a:xfrm>
        </p:spPr>
        <p:txBody>
          <a:bodyPr>
            <a:normAutofit/>
          </a:bodyPr>
          <a:lstStyle/>
          <a:p>
            <a:pPr marL="0" indent="0">
              <a:buFontTx/>
              <a:buNone/>
            </a:pPr>
            <a:r>
              <a:rPr lang="zh-TW" altLang="en-US" sz="3600" b="1" dirty="0" smtClean="0">
                <a:effectLst/>
                <a:latin typeface="標楷體" pitchFamily="65" charset="-120"/>
                <a:ea typeface="標楷體" pitchFamily="65" charset="-120"/>
              </a:rPr>
              <a:t>我囑咐世人孝順父母，其母懷他疲勞又疲勞，離乳又須二年，你當感謝我和你的父母；惟我是最後的歸宿。</a:t>
            </a:r>
          </a:p>
          <a:p>
            <a:pPr marL="0" indent="0">
              <a:buFontTx/>
              <a:buNone/>
            </a:pPr>
            <a:r>
              <a:rPr lang="en-US" altLang="zh-TW" sz="3600" dirty="0" smtClean="0">
                <a:effectLst/>
                <a:latin typeface="標楷體" pitchFamily="65" charset="-120"/>
                <a:ea typeface="標楷體" pitchFamily="65" charset="-120"/>
              </a:rPr>
              <a:t>(</a:t>
            </a:r>
            <a:r>
              <a:rPr lang="zh-TW" altLang="en-US" sz="3600" dirty="0" smtClean="0">
                <a:effectLst/>
                <a:latin typeface="標楷體" pitchFamily="65" charset="-120"/>
                <a:ea typeface="標楷體" pitchFamily="65" charset="-120"/>
              </a:rPr>
              <a:t>古蘭經 </a:t>
            </a:r>
            <a:r>
              <a:rPr lang="en-US" altLang="zh-TW" sz="3600" dirty="0" smtClean="0">
                <a:effectLst/>
                <a:latin typeface="標楷體" pitchFamily="65" charset="-120"/>
                <a:ea typeface="標楷體" pitchFamily="65" charset="-120"/>
              </a:rPr>
              <a:t>31:14)</a:t>
            </a:r>
          </a:p>
        </p:txBody>
      </p:sp>
      <p:sp>
        <p:nvSpPr>
          <p:cNvPr id="50180" name="AutoShape 5">
            <a:hlinkClick r:id="rId2" action="ppaction://hlinksldjump" highlightClick="1"/>
          </p:cNvPr>
          <p:cNvSpPr>
            <a:spLocks noChangeArrowheads="1"/>
          </p:cNvSpPr>
          <p:nvPr/>
        </p:nvSpPr>
        <p:spPr bwMode="auto">
          <a:xfrm>
            <a:off x="7543800" y="5029200"/>
            <a:ext cx="609600" cy="4572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pic>
        <p:nvPicPr>
          <p:cNvPr id="50181" name="Picture 7" descr="D:\CHILDREN\c0102.jpg"/>
          <p:cNvPicPr>
            <a:picLocks noChangeAspect="1" noChangeArrowheads="1"/>
          </p:cNvPicPr>
          <p:nvPr/>
        </p:nvPicPr>
        <p:blipFill>
          <a:blip r:embed="rId3" cstate="print"/>
          <a:srcRect/>
          <a:stretch>
            <a:fillRect/>
          </a:stretch>
        </p:blipFill>
        <p:spPr bwMode="auto">
          <a:xfrm>
            <a:off x="609601" y="1981200"/>
            <a:ext cx="2205038" cy="2590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0"/>
            <a:ext cx="7772400" cy="838200"/>
          </a:xfrm>
        </p:spPr>
        <p:txBody>
          <a:bodyPr>
            <a:normAutofit/>
          </a:bodyPr>
          <a:lstStyle/>
          <a:p>
            <a:r>
              <a:rPr lang="zh-TW" altLang="en-US" sz="4400" b="1" dirty="0" smtClean="0">
                <a:effectLst/>
                <a:latin typeface="標楷體" pitchFamily="65" charset="-120"/>
                <a:ea typeface="標楷體" pitchFamily="65" charset="-120"/>
              </a:rPr>
              <a:t>孝順母親</a:t>
            </a:r>
          </a:p>
        </p:txBody>
      </p:sp>
      <p:sp>
        <p:nvSpPr>
          <p:cNvPr id="51203" name="Rectangle 3"/>
          <p:cNvSpPr>
            <a:spLocks noGrp="1" noChangeArrowheads="1"/>
          </p:cNvSpPr>
          <p:nvPr>
            <p:ph type="body" idx="1"/>
          </p:nvPr>
        </p:nvSpPr>
        <p:spPr>
          <a:xfrm>
            <a:off x="685800" y="990600"/>
            <a:ext cx="8001000" cy="4648200"/>
          </a:xfrm>
        </p:spPr>
        <p:txBody>
          <a:bodyPr>
            <a:normAutofit lnSpcReduction="10000"/>
          </a:bodyPr>
          <a:lstStyle/>
          <a:p>
            <a:pPr marL="0" indent="0">
              <a:buFontTx/>
              <a:buNone/>
            </a:pPr>
            <a:r>
              <a:rPr lang="zh-TW" altLang="en-US" sz="3600" b="1" dirty="0" smtClean="0">
                <a:effectLst/>
                <a:latin typeface="標楷體" pitchFamily="65" charset="-120"/>
                <a:ea typeface="標楷體" pitchFamily="65" charset="-120"/>
              </a:rPr>
              <a:t>你的主曾下令說：你們應當只崇拜他，應當孝敬父母。如果他倆中的一人或者兩人在你的堂上達到老邁，那末，你不要對他倆說：「呸！」不要喝斥他倆，你應當對他倆說有禮貌的話。你應當必恭必敬地服侍他倆，你應當說：「我的主啊！求你憐憫他倆，就像我年幼時他倆養育我那樣。」</a:t>
            </a:r>
          </a:p>
          <a:p>
            <a:pPr marL="0" indent="0">
              <a:buFontTx/>
              <a:buNone/>
            </a:pP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古蘭經 </a:t>
            </a:r>
            <a:r>
              <a:rPr lang="en-US" altLang="zh-TW" sz="3600" b="1" dirty="0" smtClean="0">
                <a:effectLst/>
                <a:latin typeface="標楷體" pitchFamily="65" charset="-120"/>
                <a:ea typeface="標楷體" pitchFamily="65" charset="-120"/>
              </a:rPr>
              <a:t>17:23-24)</a:t>
            </a:r>
          </a:p>
          <a:p>
            <a:pPr marL="0" indent="0">
              <a:buFontTx/>
              <a:buNone/>
            </a:pPr>
            <a:endParaRPr lang="en-US" altLang="zh-TW" sz="4400" b="1" dirty="0" smtClean="0">
              <a:effectLst/>
              <a:latin typeface="標楷體" pitchFamily="65" charset="-120"/>
              <a:ea typeface="標楷體" pitchFamily="65" charset="-120"/>
            </a:endParaRPr>
          </a:p>
        </p:txBody>
      </p:sp>
      <p:sp>
        <p:nvSpPr>
          <p:cNvPr id="51204" name="AutoShape 4">
            <a:hlinkClick r:id="rId2" action="ppaction://hlinksldjump" highlightClick="1"/>
          </p:cNvPr>
          <p:cNvSpPr>
            <a:spLocks noChangeArrowheads="1"/>
          </p:cNvSpPr>
          <p:nvPr/>
        </p:nvSpPr>
        <p:spPr bwMode="auto">
          <a:xfrm>
            <a:off x="7543800" y="52578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04800"/>
            <a:ext cx="7772400" cy="1143000"/>
          </a:xfrm>
        </p:spPr>
        <p:txBody>
          <a:bodyPr/>
          <a:lstStyle/>
          <a:p>
            <a:pPr>
              <a:defRPr/>
            </a:pPr>
            <a:r>
              <a:rPr lang="zh-TW" altLang="en-US" sz="5400" b="1" dirty="0" smtClean="0">
                <a:effectLst/>
                <a:latin typeface="標楷體" pitchFamily="65" charset="-120"/>
                <a:ea typeface="標楷體" pitchFamily="65" charset="-120"/>
              </a:rPr>
              <a:t>伊斯蘭婦女</a:t>
            </a:r>
            <a:endParaRPr lang="zh-TW" altLang="en-US" dirty="0" smtClean="0">
              <a:latin typeface="標楷體" pitchFamily="65" charset="-120"/>
              <a:ea typeface="標楷體" pitchFamily="65" charset="-120"/>
            </a:endParaRPr>
          </a:p>
        </p:txBody>
      </p:sp>
      <p:sp>
        <p:nvSpPr>
          <p:cNvPr id="32771" name="Rectangle 3"/>
          <p:cNvSpPr>
            <a:spLocks noGrp="1" noChangeArrowheads="1"/>
          </p:cNvSpPr>
          <p:nvPr>
            <p:ph type="body" idx="1"/>
          </p:nvPr>
        </p:nvSpPr>
        <p:spPr>
          <a:xfrm>
            <a:off x="1524000" y="1600200"/>
            <a:ext cx="6934200" cy="4495800"/>
          </a:xfrm>
        </p:spPr>
        <p:txBody>
          <a:bodyPr/>
          <a:lstStyle/>
          <a:p>
            <a:pPr>
              <a:buFontTx/>
              <a:buNone/>
            </a:pPr>
            <a:r>
              <a:rPr lang="en-US" altLang="zh-TW" sz="4800" b="1" dirty="0" smtClean="0">
                <a:effectLst/>
                <a:latin typeface="標楷體" pitchFamily="65" charset="-120"/>
                <a:ea typeface="標楷體" pitchFamily="65" charset="-120"/>
              </a:rPr>
              <a:t>1.	</a:t>
            </a:r>
            <a:r>
              <a:rPr lang="zh-TW" altLang="en-US" sz="4800" b="1" dirty="0" smtClean="0">
                <a:effectLst/>
                <a:latin typeface="標楷體" pitchFamily="65" charset="-120"/>
                <a:ea typeface="標楷體" pitchFamily="65" charset="-120"/>
              </a:rPr>
              <a:t>精神地位</a:t>
            </a:r>
          </a:p>
          <a:p>
            <a:pPr>
              <a:buFontTx/>
              <a:buNone/>
            </a:pPr>
            <a:r>
              <a:rPr lang="en-US" altLang="zh-TW" sz="4800" b="1" dirty="0" smtClean="0">
                <a:effectLst/>
                <a:latin typeface="標楷體" pitchFamily="65" charset="-120"/>
                <a:ea typeface="標楷體" pitchFamily="65" charset="-120"/>
              </a:rPr>
              <a:t>2.	</a:t>
            </a:r>
            <a:r>
              <a:rPr lang="zh-TW" altLang="en-US" sz="4800" b="1" dirty="0" smtClean="0">
                <a:effectLst/>
                <a:latin typeface="標楷體" pitchFamily="65" charset="-120"/>
                <a:ea typeface="標楷體" pitchFamily="65" charset="-120"/>
              </a:rPr>
              <a:t>社會地位</a:t>
            </a:r>
          </a:p>
          <a:p>
            <a:pPr>
              <a:buFontTx/>
              <a:buNone/>
            </a:pPr>
            <a:r>
              <a:rPr lang="en-US" altLang="zh-TW" sz="4800" b="1" dirty="0" smtClean="0">
                <a:effectLst/>
                <a:latin typeface="標楷體" pitchFamily="65" charset="-120"/>
                <a:ea typeface="標楷體" pitchFamily="65" charset="-120"/>
              </a:rPr>
              <a:t>3.	</a:t>
            </a:r>
            <a:r>
              <a:rPr lang="zh-TW" altLang="en-US" sz="4800" b="1" dirty="0" smtClean="0">
                <a:solidFill>
                  <a:srgbClr val="FF0000"/>
                </a:solidFill>
                <a:effectLst/>
                <a:latin typeface="標楷體" pitchFamily="65" charset="-120"/>
                <a:ea typeface="標楷體" pitchFamily="65" charset="-120"/>
              </a:rPr>
              <a:t>經濟地位</a:t>
            </a:r>
          </a:p>
          <a:p>
            <a:pPr>
              <a:buFontTx/>
              <a:buNone/>
            </a:pPr>
            <a:r>
              <a:rPr lang="en-US" altLang="zh-TW" sz="4800" b="1" dirty="0" smtClean="0">
                <a:effectLst/>
                <a:latin typeface="標楷體" pitchFamily="65" charset="-120"/>
                <a:ea typeface="標楷體" pitchFamily="65" charset="-120"/>
              </a:rPr>
              <a:t>4.	</a:t>
            </a:r>
            <a:r>
              <a:rPr lang="zh-TW" altLang="en-US" sz="4800" b="1" dirty="0" smtClean="0">
                <a:effectLst/>
                <a:latin typeface="標楷體" pitchFamily="65" charset="-120"/>
                <a:ea typeface="標楷體" pitchFamily="65" charset="-120"/>
              </a:rPr>
              <a:t>政治地位</a:t>
            </a:r>
          </a:p>
        </p:txBody>
      </p:sp>
      <p:sp>
        <p:nvSpPr>
          <p:cNvPr id="32772" name="AutoShape 7">
            <a:hlinkClick r:id="rId2" action="ppaction://hlinksldjump"/>
          </p:cNvPr>
          <p:cNvSpPr>
            <a:spLocks noChangeArrowheads="1"/>
          </p:cNvSpPr>
          <p:nvPr/>
        </p:nvSpPr>
        <p:spPr bwMode="auto">
          <a:xfrm>
            <a:off x="6781800" y="17526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3" name="AutoShape 8">
            <a:hlinkClick r:id="rId3" action="ppaction://hlinksldjump"/>
          </p:cNvPr>
          <p:cNvSpPr>
            <a:spLocks noChangeArrowheads="1"/>
          </p:cNvSpPr>
          <p:nvPr/>
        </p:nvSpPr>
        <p:spPr bwMode="auto">
          <a:xfrm>
            <a:off x="6781800" y="25908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4" name="AutoShape 9">
            <a:hlinkClick r:id="rId3" action="ppaction://hlinksldjump"/>
          </p:cNvPr>
          <p:cNvSpPr>
            <a:spLocks noChangeArrowheads="1"/>
          </p:cNvSpPr>
          <p:nvPr/>
        </p:nvSpPr>
        <p:spPr bwMode="auto">
          <a:xfrm>
            <a:off x="6781800" y="35052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5" name="AutoShape 10">
            <a:hlinkClick r:id="rId4" action="ppaction://hlinksldjump"/>
          </p:cNvPr>
          <p:cNvSpPr>
            <a:spLocks noChangeArrowheads="1"/>
          </p:cNvSpPr>
          <p:nvPr/>
        </p:nvSpPr>
        <p:spPr bwMode="auto">
          <a:xfrm>
            <a:off x="6781800" y="43434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pic>
        <p:nvPicPr>
          <p:cNvPr id="32776" name="Picture 11" descr="D:\PEOPLE\pp0537.jpg"/>
          <p:cNvPicPr>
            <a:picLocks noChangeAspect="1" noChangeArrowheads="1"/>
          </p:cNvPicPr>
          <p:nvPr/>
        </p:nvPicPr>
        <p:blipFill>
          <a:blip r:embed="rId5" cstate="print"/>
          <a:srcRect/>
          <a:stretch>
            <a:fillRect/>
          </a:stretch>
        </p:blipFill>
        <p:spPr bwMode="auto">
          <a:xfrm>
            <a:off x="6781801" y="152400"/>
            <a:ext cx="1387475" cy="1398588"/>
          </a:xfrm>
          <a:prstGeom prst="rect">
            <a:avLst/>
          </a:prstGeom>
          <a:noFill/>
          <a:ln w="9525">
            <a:noFill/>
            <a:miter lim="800000"/>
            <a:headEnd/>
            <a:tailEnd/>
          </a:ln>
        </p:spPr>
      </p:pic>
      <p:sp>
        <p:nvSpPr>
          <p:cNvPr id="32777" name="AutoShape 12">
            <a:hlinkClick r:id="rId6" action="ppaction://hlinksldjump" highlightClick="1"/>
          </p:cNvPr>
          <p:cNvSpPr>
            <a:spLocks noChangeArrowheads="1"/>
          </p:cNvSpPr>
          <p:nvPr/>
        </p:nvSpPr>
        <p:spPr bwMode="auto">
          <a:xfrm>
            <a:off x="7086600" y="5638800"/>
            <a:ext cx="762000" cy="5334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extLst>
      <p:ext uri="{BB962C8B-B14F-4D97-AF65-F5344CB8AC3E}">
        <p14:creationId xmlns:p14="http://schemas.microsoft.com/office/powerpoint/2010/main" val="71050381"/>
      </p:ext>
    </p:extLst>
  </p:cSld>
  <p:clrMapOvr>
    <a:masterClrMapping/>
  </p:clrMapOvr>
  <p:transition>
    <p:split orient="vert" dir="in"/>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304800"/>
            <a:ext cx="7772400" cy="838200"/>
          </a:xfrm>
        </p:spPr>
        <p:txBody>
          <a:bodyPr>
            <a:normAutofit/>
          </a:bodyPr>
          <a:lstStyle/>
          <a:p>
            <a:r>
              <a:rPr lang="zh-TW" altLang="en-US" sz="4800" b="1" dirty="0" smtClean="0">
                <a:effectLst/>
                <a:latin typeface="標楷體" pitchFamily="65" charset="-120"/>
                <a:ea typeface="標楷體" pitchFamily="65" charset="-120"/>
              </a:rPr>
              <a:t>經濟地位</a:t>
            </a:r>
            <a:endParaRPr lang="zh-TW" altLang="en-US" sz="4800" dirty="0" smtClean="0">
              <a:effectLst/>
              <a:latin typeface="標楷體" pitchFamily="65" charset="-120"/>
              <a:ea typeface="標楷體" pitchFamily="65" charset="-120"/>
            </a:endParaRPr>
          </a:p>
        </p:txBody>
      </p:sp>
      <p:sp>
        <p:nvSpPr>
          <p:cNvPr id="40963" name="Rectangle 3"/>
          <p:cNvSpPr>
            <a:spLocks noGrp="1" noChangeArrowheads="1"/>
          </p:cNvSpPr>
          <p:nvPr>
            <p:ph type="body" idx="1"/>
          </p:nvPr>
        </p:nvSpPr>
        <p:spPr>
          <a:xfrm>
            <a:off x="762000" y="1524000"/>
            <a:ext cx="7772400" cy="4114800"/>
          </a:xfrm>
        </p:spPr>
        <p:txBody>
          <a:bodyPr>
            <a:normAutofit/>
          </a:bodyPr>
          <a:lstStyle/>
          <a:p>
            <a:pPr>
              <a:lnSpc>
                <a:spcPct val="110000"/>
              </a:lnSpc>
              <a:buFont typeface="Wingdings" pitchFamily="2" charset="2"/>
              <a:buNone/>
              <a:defRPr/>
            </a:pPr>
            <a:r>
              <a:rPr lang="en-US" altLang="zh-TW" sz="3600" b="1" dirty="0" smtClean="0">
                <a:effectLst/>
                <a:latin typeface="標楷體" pitchFamily="65" charset="-120"/>
                <a:ea typeface="標楷體" pitchFamily="65" charset="-120"/>
              </a:rPr>
              <a:t>1.	</a:t>
            </a:r>
            <a:r>
              <a:rPr lang="zh-TW" altLang="en-US" sz="3600" b="1" dirty="0" smtClean="0">
                <a:effectLst/>
                <a:latin typeface="標楷體" pitchFamily="65" charset="-120"/>
                <a:ea typeface="標楷體" pitchFamily="65" charset="-120"/>
              </a:rPr>
              <a:t>財產擁有權</a:t>
            </a:r>
          </a:p>
          <a:p>
            <a:pPr>
              <a:lnSpc>
                <a:spcPct val="110000"/>
              </a:lnSpc>
              <a:buFont typeface="Wingdings" pitchFamily="2" charset="2"/>
              <a:buNone/>
              <a:defRPr/>
            </a:pPr>
            <a:r>
              <a:rPr lang="en-US" altLang="zh-TW" sz="3600" b="1" dirty="0" smtClean="0">
                <a:effectLst/>
                <a:latin typeface="標楷體" pitchFamily="65" charset="-120"/>
                <a:ea typeface="標楷體" pitchFamily="65" charset="-120"/>
              </a:rPr>
              <a:t>2.	</a:t>
            </a:r>
            <a:r>
              <a:rPr lang="zh-TW" altLang="en-US" sz="3600" b="1" dirty="0" smtClean="0">
                <a:effectLst/>
                <a:latin typeface="標楷體" pitchFamily="65" charset="-120"/>
                <a:ea typeface="標楷體" pitchFamily="65" charset="-120"/>
              </a:rPr>
              <a:t>財產繼承權</a:t>
            </a:r>
            <a:endParaRPr lang="zh-TW" altLang="en-US" sz="3600" dirty="0" smtClean="0">
              <a:effectLst/>
              <a:latin typeface="標楷體" pitchFamily="65" charset="-120"/>
              <a:ea typeface="標楷體" pitchFamily="65" charset="-120"/>
            </a:endParaRPr>
          </a:p>
          <a:p>
            <a:pPr>
              <a:defRPr/>
            </a:pPr>
            <a:endParaRPr lang="en-US" altLang="zh-TW" sz="3600" dirty="0" smtClean="0">
              <a:latin typeface="標楷體" pitchFamily="65" charset="-120"/>
              <a:ea typeface="標楷體" pitchFamily="65" charset="-120"/>
            </a:endParaRPr>
          </a:p>
        </p:txBody>
      </p:sp>
      <p:sp>
        <p:nvSpPr>
          <p:cNvPr id="52228" name="AutoShape 4">
            <a:hlinkClick r:id="rId2" action="ppaction://hlinksldjump" highlightClick="1"/>
          </p:cNvPr>
          <p:cNvSpPr>
            <a:spLocks noChangeArrowheads="1"/>
          </p:cNvSpPr>
          <p:nvPr/>
        </p:nvSpPr>
        <p:spPr bwMode="auto">
          <a:xfrm>
            <a:off x="6324600" y="1828800"/>
            <a:ext cx="533400" cy="4572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
        <p:nvSpPr>
          <p:cNvPr id="52229" name="AutoShape 5">
            <a:hlinkClick r:id="rId3" action="ppaction://hlinksldjump" highlightClick="1"/>
          </p:cNvPr>
          <p:cNvSpPr>
            <a:spLocks noChangeArrowheads="1"/>
          </p:cNvSpPr>
          <p:nvPr/>
        </p:nvSpPr>
        <p:spPr bwMode="auto">
          <a:xfrm>
            <a:off x="6324600" y="2667000"/>
            <a:ext cx="533400" cy="4572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
        <p:nvSpPr>
          <p:cNvPr id="52230" name="AutoShape 6">
            <a:hlinkClick r:id="rId4" action="ppaction://hlinksldjump"/>
          </p:cNvPr>
          <p:cNvSpPr>
            <a:spLocks noChangeArrowheads="1"/>
          </p:cNvSpPr>
          <p:nvPr/>
        </p:nvSpPr>
        <p:spPr bwMode="auto">
          <a:xfrm>
            <a:off x="7239000" y="3505200"/>
            <a:ext cx="609600" cy="533400"/>
          </a:xfrm>
          <a:prstGeom prst="leftArrow">
            <a:avLst>
              <a:gd name="adj1" fmla="val 50000"/>
              <a:gd name="adj2" fmla="val 28571"/>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685800" y="228600"/>
            <a:ext cx="7772400" cy="762000"/>
          </a:xfrm>
        </p:spPr>
        <p:txBody>
          <a:bodyPr>
            <a:normAutofit/>
          </a:bodyPr>
          <a:lstStyle/>
          <a:p>
            <a:r>
              <a:rPr lang="zh-TW" altLang="en-US" sz="4800" b="1" dirty="0" smtClean="0">
                <a:effectLst/>
                <a:latin typeface="標楷體" pitchFamily="65" charset="-120"/>
                <a:ea typeface="標楷體" pitchFamily="65" charset="-120"/>
              </a:rPr>
              <a:t>不得強佔婦女及其遺產</a:t>
            </a:r>
            <a:endParaRPr lang="zh-TW" altLang="en-US" sz="4800" dirty="0" smtClean="0">
              <a:effectLst/>
              <a:latin typeface="標楷體" pitchFamily="65" charset="-120"/>
              <a:ea typeface="標楷體" pitchFamily="65" charset="-120"/>
            </a:endParaRPr>
          </a:p>
        </p:txBody>
      </p:sp>
      <p:sp>
        <p:nvSpPr>
          <p:cNvPr id="49155" name="Rectangle 3"/>
          <p:cNvSpPr>
            <a:spLocks noGrp="1" noChangeArrowheads="1"/>
          </p:cNvSpPr>
          <p:nvPr>
            <p:ph type="body" idx="1"/>
          </p:nvPr>
        </p:nvSpPr>
        <p:spPr>
          <a:xfrm>
            <a:off x="762000" y="1295400"/>
            <a:ext cx="7772400" cy="4114800"/>
          </a:xfrm>
        </p:spPr>
        <p:txBody>
          <a:bodyPr>
            <a:normAutofit/>
          </a:bodyPr>
          <a:lstStyle/>
          <a:p>
            <a:pPr marL="0" indent="0">
              <a:buFontTx/>
              <a:buNone/>
              <a:defRPr/>
            </a:pPr>
            <a:r>
              <a:rPr lang="zh-TW" altLang="en-US" sz="3600" b="1" dirty="0" smtClean="0">
                <a:effectLst/>
                <a:latin typeface="標楷體" pitchFamily="65" charset="-120"/>
                <a:ea typeface="標楷體" pitchFamily="65" charset="-120"/>
              </a:rPr>
              <a:t>信道的人們啊！</a:t>
            </a:r>
            <a:r>
              <a:rPr lang="zh-TW" altLang="en-US" sz="3600" b="1" i="1" dirty="0" smtClean="0">
                <a:solidFill>
                  <a:schemeClr val="tx2"/>
                </a:solidFill>
                <a:effectLst/>
                <a:latin typeface="標楷體" pitchFamily="65" charset="-120"/>
                <a:ea typeface="標楷體" pitchFamily="65" charset="-120"/>
              </a:rPr>
              <a:t>你們不得強佔婦女，當作遺產，也不得壓迫她們，以便你們收回你們所給她們的一部分聘儀</a:t>
            </a:r>
            <a:r>
              <a:rPr lang="zh-TW" altLang="en-US" sz="3600" b="1" dirty="0" smtClean="0">
                <a:effectLst/>
                <a:latin typeface="標楷體" pitchFamily="65" charset="-120"/>
                <a:ea typeface="標楷體" pitchFamily="65" charset="-120"/>
              </a:rPr>
              <a:t>，除非她們作了明顯的醜事。  </a:t>
            </a:r>
          </a:p>
          <a:p>
            <a:pPr marL="0" indent="0">
              <a:buFontTx/>
              <a:buNone/>
              <a:defRPr/>
            </a:pP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古蘭經 </a:t>
            </a:r>
            <a:r>
              <a:rPr lang="en-US" altLang="zh-TW" sz="3600" b="1" dirty="0" smtClean="0">
                <a:effectLst/>
                <a:latin typeface="標楷體" pitchFamily="65" charset="-120"/>
                <a:ea typeface="標楷體" pitchFamily="65" charset="-120"/>
              </a:rPr>
              <a:t>4:19)</a:t>
            </a:r>
            <a:endParaRPr lang="en-US" altLang="zh-TW" sz="3600" b="1" dirty="0" smtClean="0">
              <a:latin typeface="標楷體" pitchFamily="65" charset="-120"/>
              <a:ea typeface="標楷體" pitchFamily="65" charset="-120"/>
            </a:endParaRPr>
          </a:p>
        </p:txBody>
      </p:sp>
      <p:graphicFrame>
        <p:nvGraphicFramePr>
          <p:cNvPr id="5122" name="Object 0"/>
          <p:cNvGraphicFramePr>
            <a:graphicFrameLocks noChangeAspect="1"/>
          </p:cNvGraphicFramePr>
          <p:nvPr/>
        </p:nvGraphicFramePr>
        <p:xfrm>
          <a:off x="4876800" y="4724400"/>
          <a:ext cx="1752600" cy="1487488"/>
        </p:xfrm>
        <a:graphic>
          <a:graphicData uri="http://schemas.openxmlformats.org/presentationml/2006/ole">
            <mc:AlternateContent xmlns:mc="http://schemas.openxmlformats.org/markup-compatibility/2006">
              <mc:Choice xmlns:v="urn:schemas-microsoft-com:vml" Requires="v">
                <p:oleObj spid="_x0000_s5126" name="多媒體項目" r:id="rId3" imgW="1113120" imgH="906120" progId="">
                  <p:embed/>
                </p:oleObj>
              </mc:Choice>
              <mc:Fallback>
                <p:oleObj name="多媒體項目" r:id="rId3" imgW="1113120" imgH="906120" progId="">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724400"/>
                        <a:ext cx="1752600" cy="1487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AutoShape 6">
            <a:hlinkClick r:id="rId5" action="ppaction://hlinksldjump" highlightClick="1"/>
          </p:cNvPr>
          <p:cNvSpPr>
            <a:spLocks noChangeArrowheads="1"/>
          </p:cNvSpPr>
          <p:nvPr/>
        </p:nvSpPr>
        <p:spPr bwMode="auto">
          <a:xfrm>
            <a:off x="7620000" y="4724400"/>
            <a:ext cx="609600" cy="4572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0" y="304800"/>
            <a:ext cx="7772400" cy="990600"/>
          </a:xfrm>
        </p:spPr>
        <p:txBody>
          <a:bodyPr>
            <a:normAutofit/>
          </a:bodyPr>
          <a:lstStyle/>
          <a:p>
            <a:r>
              <a:rPr lang="zh-TW" altLang="en-US" sz="4800" b="1" dirty="0" smtClean="0">
                <a:effectLst/>
                <a:latin typeface="標楷體" pitchFamily="65" charset="-120"/>
                <a:ea typeface="標楷體" pitchFamily="65" charset="-120"/>
              </a:rPr>
              <a:t>財產擁有權</a:t>
            </a:r>
          </a:p>
        </p:txBody>
      </p:sp>
      <p:sp>
        <p:nvSpPr>
          <p:cNvPr id="41987" name="Rectangle 3"/>
          <p:cNvSpPr>
            <a:spLocks noGrp="1" noChangeArrowheads="1"/>
          </p:cNvSpPr>
          <p:nvPr>
            <p:ph type="body" idx="1"/>
          </p:nvPr>
        </p:nvSpPr>
        <p:spPr>
          <a:xfrm>
            <a:off x="3810000" y="1371600"/>
            <a:ext cx="4724400" cy="4114800"/>
          </a:xfrm>
        </p:spPr>
        <p:txBody>
          <a:bodyPr>
            <a:normAutofit/>
          </a:bodyPr>
          <a:lstStyle/>
          <a:p>
            <a:pPr marL="0" indent="0">
              <a:buFontTx/>
              <a:buNone/>
              <a:defRPr/>
            </a:pPr>
            <a:r>
              <a:rPr lang="zh-TW" altLang="en-US" sz="3600" b="1" dirty="0" smtClean="0">
                <a:effectLst/>
                <a:latin typeface="標楷體" pitchFamily="65" charset="-120"/>
                <a:ea typeface="標楷體" pitchFamily="65" charset="-120"/>
              </a:rPr>
              <a:t>你們應當把婦女的聘儀，當做一份贈品，交給她們。</a:t>
            </a:r>
          </a:p>
          <a:p>
            <a:pPr marL="0" indent="0">
              <a:buFontTx/>
              <a:buNone/>
              <a:defRPr/>
            </a:pPr>
            <a:r>
              <a:rPr lang="en-US" altLang="zh-TW" sz="3600" dirty="0" smtClean="0">
                <a:effectLst/>
                <a:latin typeface="標楷體" pitchFamily="65" charset="-120"/>
                <a:ea typeface="標楷體" pitchFamily="65" charset="-120"/>
              </a:rPr>
              <a:t>(</a:t>
            </a:r>
            <a:r>
              <a:rPr lang="zh-TW" altLang="en-US" sz="3600" dirty="0" smtClean="0">
                <a:effectLst/>
                <a:latin typeface="標楷體" pitchFamily="65" charset="-120"/>
                <a:ea typeface="標楷體" pitchFamily="65" charset="-120"/>
              </a:rPr>
              <a:t>古蘭經 </a:t>
            </a:r>
            <a:r>
              <a:rPr lang="en-US" altLang="zh-TW" sz="3600" dirty="0" smtClean="0">
                <a:effectLst/>
                <a:latin typeface="標楷體" pitchFamily="65" charset="-120"/>
                <a:ea typeface="標楷體" pitchFamily="65" charset="-120"/>
              </a:rPr>
              <a:t>4:4)</a:t>
            </a:r>
            <a:endParaRPr lang="en-US" altLang="zh-TW" sz="3600" dirty="0" smtClean="0">
              <a:latin typeface="標楷體" pitchFamily="65" charset="-120"/>
              <a:ea typeface="標楷體" pitchFamily="65" charset="-120"/>
            </a:endParaRPr>
          </a:p>
        </p:txBody>
      </p:sp>
      <p:sp>
        <p:nvSpPr>
          <p:cNvPr id="53252" name="AutoShape 4">
            <a:hlinkClick r:id="rId2" action="ppaction://hlinksldjump" highlightClick="1"/>
          </p:cNvPr>
          <p:cNvSpPr>
            <a:spLocks noChangeArrowheads="1"/>
          </p:cNvSpPr>
          <p:nvPr/>
        </p:nvSpPr>
        <p:spPr bwMode="auto">
          <a:xfrm>
            <a:off x="7620000" y="5334000"/>
            <a:ext cx="609600" cy="5334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pic>
        <p:nvPicPr>
          <p:cNvPr id="53253" name="Picture 5" descr="D:\STORES\s0115.jpg"/>
          <p:cNvPicPr>
            <a:picLocks noChangeAspect="1" noChangeArrowheads="1"/>
          </p:cNvPicPr>
          <p:nvPr/>
        </p:nvPicPr>
        <p:blipFill>
          <a:blip r:embed="rId3" cstate="print"/>
          <a:srcRect/>
          <a:stretch>
            <a:fillRect/>
          </a:stretch>
        </p:blipFill>
        <p:spPr bwMode="auto">
          <a:xfrm>
            <a:off x="762000" y="2057400"/>
            <a:ext cx="2622550" cy="2895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457518"/>
            <a:ext cx="7543800" cy="635302"/>
          </a:xfrm>
        </p:spPr>
        <p:txBody>
          <a:bodyPr/>
          <a:lstStyle/>
          <a:p>
            <a:r>
              <a:rPr lang="zh-TW" altLang="en-US" b="1" dirty="0" smtClean="0">
                <a:latin typeface="標楷體" pitchFamily="65" charset="-120"/>
                <a:ea typeface="標楷體" pitchFamily="65" charset="-120"/>
              </a:rPr>
              <a:t>古代文明中的婦女</a:t>
            </a:r>
            <a:endParaRPr lang="zh-TW" altLang="en-US" dirty="0"/>
          </a:p>
        </p:txBody>
      </p:sp>
      <p:sp>
        <p:nvSpPr>
          <p:cNvPr id="13314" name="Rectangle 3"/>
          <p:cNvSpPr>
            <a:spLocks noGrp="1" noChangeArrowheads="1"/>
          </p:cNvSpPr>
          <p:nvPr>
            <p:ph idx="1"/>
          </p:nvPr>
        </p:nvSpPr>
        <p:spPr>
          <a:xfrm>
            <a:off x="811252" y="1537011"/>
            <a:ext cx="7543800" cy="4267200"/>
          </a:xfrm>
        </p:spPr>
        <p:txBody>
          <a:bodyPr>
            <a:normAutofit/>
          </a:bodyPr>
          <a:lstStyle/>
          <a:p>
            <a:pPr marL="0" indent="0">
              <a:buFontTx/>
              <a:buNone/>
            </a:pPr>
            <a:r>
              <a:rPr lang="en-US" altLang="zh-TW" sz="3200" b="1" dirty="0" smtClean="0">
                <a:effectLst/>
                <a:latin typeface="標楷體" pitchFamily="65" charset="-120"/>
                <a:ea typeface="標楷體" pitchFamily="65" charset="-120"/>
              </a:rPr>
              <a:t>	</a:t>
            </a:r>
            <a:r>
              <a:rPr lang="zh-TW" altLang="en-US" sz="3200" b="1" dirty="0" smtClean="0">
                <a:effectLst/>
                <a:latin typeface="標楷體" pitchFamily="65" charset="-120"/>
                <a:ea typeface="標楷體" pitchFamily="65" charset="-120"/>
              </a:rPr>
              <a:t>近幾百年來，基督教教會對婦女的看法，似乎受著摩西的律法及現代文化所影響。在</a:t>
            </a:r>
            <a:r>
              <a:rPr lang="en-US" altLang="zh-TW" sz="3200" b="1" dirty="0" smtClean="0">
                <a:effectLst/>
                <a:latin typeface="標楷體" pitchFamily="65" charset="-120"/>
                <a:ea typeface="標楷體" pitchFamily="65" charset="-120"/>
              </a:rPr>
              <a:t>〝Marriage East and West〞</a:t>
            </a:r>
            <a:r>
              <a:rPr lang="zh-TW" altLang="en-US" sz="3200" b="1" dirty="0" smtClean="0">
                <a:effectLst/>
                <a:latin typeface="標楷體" pitchFamily="65" charset="-120"/>
                <a:ea typeface="標楷體" pitchFamily="65" charset="-120"/>
              </a:rPr>
              <a:t>一書，作者 </a:t>
            </a:r>
            <a:r>
              <a:rPr lang="en-US" altLang="zh-TW" sz="3200" b="1" dirty="0" smtClean="0">
                <a:effectLst/>
                <a:latin typeface="標楷體" pitchFamily="65" charset="-120"/>
                <a:ea typeface="標楷體" pitchFamily="65" charset="-120"/>
              </a:rPr>
              <a:t>Vera Mace </a:t>
            </a:r>
            <a:r>
              <a:rPr lang="zh-TW" altLang="en-US" sz="3200" b="1" dirty="0" smtClean="0">
                <a:effectLst/>
                <a:latin typeface="標楷體" pitchFamily="65" charset="-120"/>
                <a:ea typeface="標楷體" pitchFamily="65" charset="-120"/>
              </a:rPr>
              <a:t>及 </a:t>
            </a:r>
            <a:r>
              <a:rPr lang="en-US" altLang="zh-TW" sz="3200" b="1" dirty="0" smtClean="0">
                <a:effectLst/>
                <a:latin typeface="標楷體" pitchFamily="65" charset="-120"/>
                <a:ea typeface="標楷體" pitchFamily="65" charset="-120"/>
              </a:rPr>
              <a:t>David </a:t>
            </a:r>
            <a:r>
              <a:rPr lang="zh-TW" altLang="en-US" sz="3200" b="1" dirty="0" smtClean="0">
                <a:effectLst/>
                <a:latin typeface="標楷體" pitchFamily="65" charset="-120"/>
                <a:ea typeface="標楷體" pitchFamily="65" charset="-120"/>
              </a:rPr>
              <a:t>寫著：</a:t>
            </a:r>
          </a:p>
          <a:p>
            <a:pPr marL="0" indent="0">
              <a:lnSpc>
                <a:spcPct val="30000"/>
              </a:lnSpc>
              <a:buFontTx/>
              <a:buNone/>
            </a:pPr>
            <a:r>
              <a:rPr lang="zh-TW" altLang="en-US" sz="3200" b="1" dirty="0" smtClean="0">
                <a:effectLst/>
                <a:latin typeface="標楷體" pitchFamily="65" charset="-120"/>
                <a:ea typeface="標楷體" pitchFamily="65" charset="-120"/>
              </a:rPr>
              <a:t>	</a:t>
            </a:r>
          </a:p>
          <a:p>
            <a:pPr marL="0" indent="0">
              <a:buFontTx/>
              <a:buNone/>
            </a:pPr>
            <a:r>
              <a:rPr lang="en-US" altLang="zh-TW" sz="3200" b="1" dirty="0" smtClean="0">
                <a:effectLst/>
                <a:latin typeface="標楷體" pitchFamily="65" charset="-120"/>
                <a:ea typeface="標楷體" pitchFamily="65" charset="-120"/>
              </a:rPr>
              <a:t>	</a:t>
            </a:r>
            <a:r>
              <a:rPr lang="zh-TW" altLang="en-US" sz="3200" b="1" dirty="0" smtClean="0">
                <a:effectLst/>
                <a:latin typeface="標楷體" pitchFamily="65" charset="-120"/>
                <a:ea typeface="標楷體" pitchFamily="65" charset="-120"/>
              </a:rPr>
              <a:t>沒有任何典藉比早期教堂中的神父把女性的地位貶得如此低下。</a:t>
            </a:r>
          </a:p>
          <a:p>
            <a:pPr marL="0" indent="0" algn="r">
              <a:buFontTx/>
              <a:buNone/>
            </a:pPr>
            <a:r>
              <a:rPr lang="zh-TW" altLang="en-US" sz="3200" b="1" dirty="0" smtClean="0">
                <a:effectLst/>
                <a:latin typeface="標楷體" pitchFamily="65" charset="-120"/>
                <a:ea typeface="標楷體" pitchFamily="65" charset="-120"/>
              </a:rPr>
              <a:t>續</a:t>
            </a:r>
            <a:r>
              <a:rPr lang="en-US" altLang="zh-TW" sz="3200" dirty="0" smtClean="0">
                <a:effectLst/>
                <a:latin typeface="標楷體" pitchFamily="65" charset="-120"/>
                <a:ea typeface="標楷體" pitchFamily="65" charset="-120"/>
              </a:rPr>
              <a:t>….</a:t>
            </a:r>
          </a:p>
        </p:txBody>
      </p:sp>
      <p:pic>
        <p:nvPicPr>
          <p:cNvPr id="3" name="Picture 2" descr="C:\Users\zh.ITEDT47\AppData\Local\Microsoft\Windows\Temporary Internet Files\Content.IE5\AZLJ3HW5\MC900357133[1].wmf"/>
          <p:cNvPicPr>
            <a:picLocks noChangeAspect="1" noChangeArrowheads="1"/>
          </p:cNvPicPr>
          <p:nvPr/>
        </p:nvPicPr>
        <p:blipFill>
          <a:blip r:embed="rId2" cstate="print">
            <a:lum bright="40000"/>
          </a:blip>
          <a:srcRect/>
          <a:stretch>
            <a:fillRect/>
          </a:stretch>
        </p:blipFill>
        <p:spPr bwMode="auto">
          <a:xfrm>
            <a:off x="235548" y="5776332"/>
            <a:ext cx="8435558" cy="1081668"/>
          </a:xfrm>
          <a:prstGeom prst="rect">
            <a:avLst/>
          </a:prstGeom>
          <a:noFill/>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0" y="304800"/>
            <a:ext cx="7772400" cy="838200"/>
          </a:xfrm>
        </p:spPr>
        <p:txBody>
          <a:bodyPr>
            <a:normAutofit/>
          </a:bodyPr>
          <a:lstStyle/>
          <a:p>
            <a:r>
              <a:rPr lang="en-US" altLang="zh-TW" sz="4800" b="1" dirty="0" smtClean="0">
                <a:effectLst/>
                <a:latin typeface="標楷體" pitchFamily="65" charset="-120"/>
                <a:ea typeface="標楷體" pitchFamily="65" charset="-120"/>
              </a:rPr>
              <a:t>(</a:t>
            </a:r>
            <a:r>
              <a:rPr lang="zh-TW" altLang="en-US" sz="4800" b="1" dirty="0" smtClean="0">
                <a:effectLst/>
                <a:latin typeface="標楷體" pitchFamily="65" charset="-120"/>
                <a:ea typeface="標楷體" pitchFamily="65" charset="-120"/>
              </a:rPr>
              <a:t>古蘭經 </a:t>
            </a:r>
            <a:r>
              <a:rPr lang="en-US" altLang="zh-TW" sz="4800" b="1" dirty="0" smtClean="0">
                <a:effectLst/>
                <a:latin typeface="標楷體" pitchFamily="65" charset="-120"/>
                <a:ea typeface="標楷體" pitchFamily="65" charset="-120"/>
              </a:rPr>
              <a:t>4:20)</a:t>
            </a:r>
          </a:p>
        </p:txBody>
      </p:sp>
      <p:sp>
        <p:nvSpPr>
          <p:cNvPr id="46083" name="Rectangle 3"/>
          <p:cNvSpPr>
            <a:spLocks noGrp="1" noChangeArrowheads="1"/>
          </p:cNvSpPr>
          <p:nvPr>
            <p:ph type="body" idx="1"/>
          </p:nvPr>
        </p:nvSpPr>
        <p:spPr>
          <a:xfrm>
            <a:off x="685800" y="1600200"/>
            <a:ext cx="7772400" cy="3048000"/>
          </a:xfrm>
        </p:spPr>
        <p:txBody>
          <a:bodyPr>
            <a:normAutofit/>
          </a:bodyPr>
          <a:lstStyle/>
          <a:p>
            <a:pPr marL="0" indent="0">
              <a:buFontTx/>
              <a:buNone/>
              <a:defRPr/>
            </a:pPr>
            <a:r>
              <a:rPr lang="zh-TW" altLang="en-US" sz="3600" b="1" dirty="0" smtClean="0">
                <a:effectLst/>
                <a:latin typeface="標楷體" pitchFamily="65" charset="-120"/>
                <a:ea typeface="標楷體" pitchFamily="65" charset="-120"/>
              </a:rPr>
              <a:t>如果你們休一個妻室，而另娶一個妻室，即使你們已給過前妻一千兩黃金，你們也不要取回一絲毫。</a:t>
            </a:r>
          </a:p>
          <a:p>
            <a:pPr marL="0" indent="0">
              <a:buFontTx/>
              <a:buNone/>
              <a:defRPr/>
            </a:pPr>
            <a:endParaRPr lang="en-US" altLang="zh-TW" sz="3600" dirty="0" smtClean="0">
              <a:latin typeface="標楷體" pitchFamily="65" charset="-120"/>
              <a:ea typeface="標楷體" pitchFamily="65" charset="-120"/>
            </a:endParaRPr>
          </a:p>
        </p:txBody>
      </p:sp>
      <p:sp>
        <p:nvSpPr>
          <p:cNvPr id="54276" name="AutoShape 4">
            <a:hlinkClick r:id="rId2" action="ppaction://hlinksldjump" highlightClick="1"/>
          </p:cNvPr>
          <p:cNvSpPr>
            <a:spLocks noChangeArrowheads="1"/>
          </p:cNvSpPr>
          <p:nvPr/>
        </p:nvSpPr>
        <p:spPr bwMode="auto">
          <a:xfrm>
            <a:off x="7391400" y="4191000"/>
            <a:ext cx="609600" cy="3810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762000" y="304800"/>
            <a:ext cx="7772400" cy="914400"/>
          </a:xfrm>
        </p:spPr>
        <p:txBody>
          <a:bodyPr>
            <a:normAutofit/>
          </a:bodyPr>
          <a:lstStyle/>
          <a:p>
            <a:r>
              <a:rPr lang="zh-TW" altLang="en-US" sz="4400" b="1" dirty="0" smtClean="0">
                <a:effectLst/>
                <a:latin typeface="標楷體" pitchFamily="65" charset="-120"/>
                <a:ea typeface="標楷體" pitchFamily="65" charset="-120"/>
              </a:rPr>
              <a:t>財產繼承權</a:t>
            </a:r>
          </a:p>
        </p:txBody>
      </p:sp>
      <p:sp>
        <p:nvSpPr>
          <p:cNvPr id="55299" name="Rectangle 3"/>
          <p:cNvSpPr>
            <a:spLocks noGrp="1" noChangeArrowheads="1"/>
          </p:cNvSpPr>
          <p:nvPr>
            <p:ph type="body" idx="1"/>
          </p:nvPr>
        </p:nvSpPr>
        <p:spPr>
          <a:xfrm>
            <a:off x="685800" y="1524000"/>
            <a:ext cx="7772400" cy="4572000"/>
          </a:xfrm>
        </p:spPr>
        <p:txBody>
          <a:bodyPr>
            <a:normAutofit/>
          </a:bodyPr>
          <a:lstStyle/>
          <a:p>
            <a:pPr marL="0" indent="0">
              <a:buFontTx/>
              <a:buNone/>
            </a:pPr>
            <a:r>
              <a:rPr lang="zh-TW" altLang="en-US" sz="3600" b="1" dirty="0" smtClean="0">
                <a:effectLst/>
                <a:latin typeface="標楷體" pitchFamily="65" charset="-120"/>
                <a:ea typeface="標楷體" pitchFamily="65" charset="-120"/>
              </a:rPr>
              <a:t>男子得享受父母和至親所遺財產的一部分，女子也得享受父母和至親所遺財產的一部分，無論他們所遺財產多寡，各人應得法定的部分。 </a:t>
            </a:r>
          </a:p>
          <a:p>
            <a:pPr marL="0" indent="0">
              <a:buFontTx/>
              <a:buNone/>
            </a:pPr>
            <a:r>
              <a:rPr lang="en-US" altLang="zh-TW" sz="3600" dirty="0" smtClean="0">
                <a:effectLst/>
                <a:latin typeface="標楷體" pitchFamily="65" charset="-120"/>
                <a:ea typeface="標楷體" pitchFamily="65" charset="-120"/>
              </a:rPr>
              <a:t>(</a:t>
            </a:r>
            <a:r>
              <a:rPr lang="zh-TW" altLang="en-US" sz="3600" dirty="0" smtClean="0">
                <a:effectLst/>
                <a:latin typeface="標楷體" pitchFamily="65" charset="-120"/>
                <a:ea typeface="標楷體" pitchFamily="65" charset="-120"/>
              </a:rPr>
              <a:t>古蘭經 </a:t>
            </a:r>
            <a:r>
              <a:rPr lang="en-US" altLang="zh-TW" sz="3600" dirty="0" smtClean="0">
                <a:effectLst/>
                <a:latin typeface="標楷體" pitchFamily="65" charset="-120"/>
                <a:ea typeface="標楷體" pitchFamily="65" charset="-120"/>
              </a:rPr>
              <a:t>4:7)</a:t>
            </a:r>
          </a:p>
        </p:txBody>
      </p:sp>
      <p:sp>
        <p:nvSpPr>
          <p:cNvPr id="55300" name="AutoShape 4">
            <a:hlinkClick r:id="rId2" action="ppaction://hlinksldjump" highlightClick="1"/>
          </p:cNvPr>
          <p:cNvSpPr>
            <a:spLocks noChangeArrowheads="1"/>
          </p:cNvSpPr>
          <p:nvPr/>
        </p:nvSpPr>
        <p:spPr bwMode="auto">
          <a:xfrm>
            <a:off x="7239000" y="51054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04800"/>
            <a:ext cx="7772400" cy="1143000"/>
          </a:xfrm>
        </p:spPr>
        <p:txBody>
          <a:bodyPr/>
          <a:lstStyle/>
          <a:p>
            <a:pPr>
              <a:defRPr/>
            </a:pPr>
            <a:r>
              <a:rPr lang="zh-TW" altLang="en-US" sz="5400" b="1" dirty="0" smtClean="0">
                <a:effectLst/>
                <a:latin typeface="標楷體" pitchFamily="65" charset="-120"/>
                <a:ea typeface="標楷體" pitchFamily="65" charset="-120"/>
              </a:rPr>
              <a:t>伊斯蘭婦女</a:t>
            </a:r>
            <a:endParaRPr lang="zh-TW" altLang="en-US" dirty="0" smtClean="0">
              <a:latin typeface="標楷體" pitchFamily="65" charset="-120"/>
              <a:ea typeface="標楷體" pitchFamily="65" charset="-120"/>
            </a:endParaRPr>
          </a:p>
        </p:txBody>
      </p:sp>
      <p:sp>
        <p:nvSpPr>
          <p:cNvPr id="32771" name="Rectangle 3"/>
          <p:cNvSpPr>
            <a:spLocks noGrp="1" noChangeArrowheads="1"/>
          </p:cNvSpPr>
          <p:nvPr>
            <p:ph type="body" idx="1"/>
          </p:nvPr>
        </p:nvSpPr>
        <p:spPr>
          <a:xfrm>
            <a:off x="1524000" y="1600200"/>
            <a:ext cx="6934200" cy="4495800"/>
          </a:xfrm>
        </p:spPr>
        <p:txBody>
          <a:bodyPr/>
          <a:lstStyle/>
          <a:p>
            <a:pPr>
              <a:buFontTx/>
              <a:buNone/>
            </a:pPr>
            <a:r>
              <a:rPr lang="en-US" altLang="zh-TW" sz="4800" b="1" dirty="0" smtClean="0">
                <a:effectLst/>
                <a:latin typeface="標楷體" pitchFamily="65" charset="-120"/>
                <a:ea typeface="標楷體" pitchFamily="65" charset="-120"/>
              </a:rPr>
              <a:t>1.	</a:t>
            </a:r>
            <a:r>
              <a:rPr lang="zh-TW" altLang="en-US" sz="4800" b="1" dirty="0" smtClean="0">
                <a:effectLst/>
                <a:latin typeface="標楷體" pitchFamily="65" charset="-120"/>
                <a:ea typeface="標楷體" pitchFamily="65" charset="-120"/>
              </a:rPr>
              <a:t>精神地位</a:t>
            </a:r>
          </a:p>
          <a:p>
            <a:pPr>
              <a:buFontTx/>
              <a:buNone/>
            </a:pPr>
            <a:r>
              <a:rPr lang="en-US" altLang="zh-TW" sz="4800" b="1" dirty="0" smtClean="0">
                <a:effectLst/>
                <a:latin typeface="標楷體" pitchFamily="65" charset="-120"/>
                <a:ea typeface="標楷體" pitchFamily="65" charset="-120"/>
              </a:rPr>
              <a:t>2.	</a:t>
            </a:r>
            <a:r>
              <a:rPr lang="zh-TW" altLang="en-US" sz="4800" b="1" dirty="0" smtClean="0">
                <a:effectLst/>
                <a:latin typeface="標楷體" pitchFamily="65" charset="-120"/>
                <a:ea typeface="標楷體" pitchFamily="65" charset="-120"/>
              </a:rPr>
              <a:t>社會地位</a:t>
            </a:r>
          </a:p>
          <a:p>
            <a:pPr>
              <a:buFontTx/>
              <a:buNone/>
            </a:pPr>
            <a:r>
              <a:rPr lang="en-US" altLang="zh-TW" sz="4800" b="1" dirty="0" smtClean="0">
                <a:effectLst/>
                <a:latin typeface="標楷體" pitchFamily="65" charset="-120"/>
                <a:ea typeface="標楷體" pitchFamily="65" charset="-120"/>
              </a:rPr>
              <a:t>3.	</a:t>
            </a:r>
            <a:r>
              <a:rPr lang="zh-TW" altLang="en-US" sz="4800" b="1" dirty="0" smtClean="0">
                <a:effectLst/>
                <a:latin typeface="標楷體" pitchFamily="65" charset="-120"/>
                <a:ea typeface="標楷體" pitchFamily="65" charset="-120"/>
              </a:rPr>
              <a:t>經濟地位</a:t>
            </a:r>
          </a:p>
          <a:p>
            <a:pPr>
              <a:buFontTx/>
              <a:buNone/>
            </a:pPr>
            <a:r>
              <a:rPr lang="en-US" altLang="zh-TW" sz="4800" b="1" dirty="0" smtClean="0">
                <a:effectLst/>
                <a:latin typeface="標楷體" pitchFamily="65" charset="-120"/>
                <a:ea typeface="標楷體" pitchFamily="65" charset="-120"/>
              </a:rPr>
              <a:t>4.	</a:t>
            </a:r>
            <a:r>
              <a:rPr lang="zh-TW" altLang="en-US" sz="4800" b="1" dirty="0" smtClean="0">
                <a:solidFill>
                  <a:srgbClr val="FF0000"/>
                </a:solidFill>
                <a:effectLst/>
                <a:latin typeface="標楷體" pitchFamily="65" charset="-120"/>
                <a:ea typeface="標楷體" pitchFamily="65" charset="-120"/>
              </a:rPr>
              <a:t>政治地位</a:t>
            </a:r>
          </a:p>
        </p:txBody>
      </p:sp>
      <p:sp>
        <p:nvSpPr>
          <p:cNvPr id="32772" name="AutoShape 7">
            <a:hlinkClick r:id="rId2" action="ppaction://hlinksldjump"/>
          </p:cNvPr>
          <p:cNvSpPr>
            <a:spLocks noChangeArrowheads="1"/>
          </p:cNvSpPr>
          <p:nvPr/>
        </p:nvSpPr>
        <p:spPr bwMode="auto">
          <a:xfrm>
            <a:off x="6781800" y="17526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3" name="AutoShape 8">
            <a:hlinkClick r:id="rId3" action="ppaction://hlinksldjump"/>
          </p:cNvPr>
          <p:cNvSpPr>
            <a:spLocks noChangeArrowheads="1"/>
          </p:cNvSpPr>
          <p:nvPr/>
        </p:nvSpPr>
        <p:spPr bwMode="auto">
          <a:xfrm>
            <a:off x="6781800" y="25908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4" name="AutoShape 9">
            <a:hlinkClick r:id="rId3" action="ppaction://hlinksldjump"/>
          </p:cNvPr>
          <p:cNvSpPr>
            <a:spLocks noChangeArrowheads="1"/>
          </p:cNvSpPr>
          <p:nvPr/>
        </p:nvSpPr>
        <p:spPr bwMode="auto">
          <a:xfrm>
            <a:off x="6781800" y="35052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sp>
        <p:nvSpPr>
          <p:cNvPr id="32775" name="AutoShape 10">
            <a:hlinkClick r:id="rId4" action="ppaction://hlinksldjump"/>
          </p:cNvPr>
          <p:cNvSpPr>
            <a:spLocks noChangeArrowheads="1"/>
          </p:cNvSpPr>
          <p:nvPr/>
        </p:nvSpPr>
        <p:spPr bwMode="auto">
          <a:xfrm>
            <a:off x="6781800" y="4343400"/>
            <a:ext cx="1066800" cy="685800"/>
          </a:xfrm>
          <a:custGeom>
            <a:avLst/>
            <a:gdLst>
              <a:gd name="T0" fmla="*/ 800100 w 21600"/>
              <a:gd name="T1" fmla="*/ 0 h 21600"/>
              <a:gd name="T2" fmla="*/ 0 w 21600"/>
              <a:gd name="T3" fmla="*/ 342900 h 21600"/>
              <a:gd name="T4" fmla="*/ 800100 w 21600"/>
              <a:gd name="T5" fmla="*/ 685800 h 21600"/>
              <a:gd name="T6" fmla="*/ 1066800 w 21600"/>
              <a:gd name="T7" fmla="*/ 342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w="12700">
            <a:solidFill>
              <a:schemeClr val="tx1"/>
            </a:solidFill>
            <a:miter lim="800000"/>
            <a:headEnd/>
            <a:tailEnd/>
          </a:ln>
        </p:spPr>
        <p:txBody>
          <a:bodyPr wrap="none" anchor="ctr"/>
          <a:lstStyle/>
          <a:p>
            <a:endParaRPr lang="zh-TW" altLang="en-US"/>
          </a:p>
        </p:txBody>
      </p:sp>
      <p:pic>
        <p:nvPicPr>
          <p:cNvPr id="32776" name="Picture 11" descr="D:\PEOPLE\pp0537.jpg"/>
          <p:cNvPicPr>
            <a:picLocks noChangeAspect="1" noChangeArrowheads="1"/>
          </p:cNvPicPr>
          <p:nvPr/>
        </p:nvPicPr>
        <p:blipFill>
          <a:blip r:embed="rId5" cstate="print"/>
          <a:srcRect/>
          <a:stretch>
            <a:fillRect/>
          </a:stretch>
        </p:blipFill>
        <p:spPr bwMode="auto">
          <a:xfrm>
            <a:off x="6781801" y="152400"/>
            <a:ext cx="1387475" cy="1398588"/>
          </a:xfrm>
          <a:prstGeom prst="rect">
            <a:avLst/>
          </a:prstGeom>
          <a:noFill/>
          <a:ln w="9525">
            <a:noFill/>
            <a:miter lim="800000"/>
            <a:headEnd/>
            <a:tailEnd/>
          </a:ln>
        </p:spPr>
      </p:pic>
      <p:sp>
        <p:nvSpPr>
          <p:cNvPr id="32777" name="AutoShape 12">
            <a:hlinkClick r:id="rId6" action="ppaction://hlinksldjump" highlightClick="1"/>
          </p:cNvPr>
          <p:cNvSpPr>
            <a:spLocks noChangeArrowheads="1"/>
          </p:cNvSpPr>
          <p:nvPr/>
        </p:nvSpPr>
        <p:spPr bwMode="auto">
          <a:xfrm>
            <a:off x="7086600" y="5638800"/>
            <a:ext cx="762000" cy="533400"/>
          </a:xfrm>
          <a:prstGeom prst="actionButtonForwardNext">
            <a:avLst/>
          </a:prstGeom>
          <a:solidFill>
            <a:schemeClr val="bg1"/>
          </a:solidFill>
          <a:ln w="12700">
            <a:solidFill>
              <a:schemeClr val="tx1"/>
            </a:solidFill>
            <a:miter lim="800000"/>
            <a:headEnd/>
            <a:tailEnd/>
          </a:ln>
        </p:spPr>
        <p:txBody>
          <a:bodyPr wrap="none" anchor="ctr"/>
          <a:lstStyle/>
          <a:p>
            <a:endParaRPr lang="zh-TW" altLang="en-US"/>
          </a:p>
        </p:txBody>
      </p:sp>
    </p:spTree>
    <p:extLst>
      <p:ext uri="{BB962C8B-B14F-4D97-AF65-F5344CB8AC3E}">
        <p14:creationId xmlns:p14="http://schemas.microsoft.com/office/powerpoint/2010/main" val="2251129160"/>
      </p:ext>
    </p:extLst>
  </p:cSld>
  <p:clrMapOvr>
    <a:masterClrMapping/>
  </p:clrMapOvr>
  <p:transition>
    <p:split orient="vert" dir="in"/>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304800"/>
            <a:ext cx="7772400" cy="914400"/>
          </a:xfrm>
        </p:spPr>
        <p:txBody>
          <a:bodyPr>
            <a:normAutofit/>
          </a:bodyPr>
          <a:lstStyle/>
          <a:p>
            <a:r>
              <a:rPr lang="zh-TW" altLang="en-US" sz="4400" b="1" dirty="0" smtClean="0">
                <a:effectLst/>
                <a:latin typeface="標楷體" pitchFamily="65" charset="-120"/>
                <a:ea typeface="標楷體" pitchFamily="65" charset="-120"/>
              </a:rPr>
              <a:t>政治地位</a:t>
            </a:r>
          </a:p>
        </p:txBody>
      </p:sp>
      <p:sp>
        <p:nvSpPr>
          <p:cNvPr id="56323" name="Rectangle 3"/>
          <p:cNvSpPr>
            <a:spLocks noGrp="1" noChangeArrowheads="1"/>
          </p:cNvSpPr>
          <p:nvPr>
            <p:ph type="body" idx="1"/>
          </p:nvPr>
        </p:nvSpPr>
        <p:spPr>
          <a:xfrm>
            <a:off x="685800" y="1524000"/>
            <a:ext cx="7772400" cy="4572000"/>
          </a:xfrm>
        </p:spPr>
        <p:txBody>
          <a:bodyPr>
            <a:normAutofit/>
          </a:bodyPr>
          <a:lstStyle/>
          <a:p>
            <a:pPr>
              <a:buFontTx/>
              <a:buNone/>
            </a:pPr>
            <a:r>
              <a:rPr lang="en-US" altLang="zh-TW" sz="3600" b="1" dirty="0" smtClean="0">
                <a:effectLst/>
                <a:latin typeface="標楷體" pitchFamily="65" charset="-120"/>
                <a:ea typeface="標楷體" pitchFamily="65" charset="-120"/>
              </a:rPr>
              <a:t>1.	</a:t>
            </a:r>
            <a:r>
              <a:rPr lang="zh-TW" altLang="en-US" sz="3600" b="1" dirty="0" smtClean="0">
                <a:effectLst/>
                <a:latin typeface="標楷體" pitchFamily="65" charset="-120"/>
                <a:ea typeface="標楷體" pitchFamily="65" charset="-120"/>
              </a:rPr>
              <a:t>政治活動 </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hlinkClick r:id="rId2" action="ppaction://hlinksldjump"/>
              </a:rPr>
              <a:t>歐默的故事</a:t>
            </a:r>
            <a:r>
              <a:rPr lang="en-US" altLang="zh-TW" sz="3600" b="1" u="sng" dirty="0" smtClean="0">
                <a:effectLst/>
                <a:latin typeface="標楷體" pitchFamily="65" charset="-120"/>
                <a:ea typeface="標楷體" pitchFamily="65" charset="-120"/>
              </a:rPr>
              <a:t>)</a:t>
            </a:r>
          </a:p>
          <a:p>
            <a:pPr>
              <a:buFontTx/>
              <a:buNone/>
            </a:pPr>
            <a:r>
              <a:rPr lang="en-US" altLang="zh-TW" sz="3600" b="1" dirty="0" smtClean="0">
                <a:effectLst/>
                <a:latin typeface="標楷體" pitchFamily="65" charset="-120"/>
                <a:ea typeface="標楷體" pitchFamily="65" charset="-120"/>
              </a:rPr>
              <a:t>2.	</a:t>
            </a:r>
            <a:r>
              <a:rPr lang="zh-TW" altLang="en-US" sz="3600" b="1" dirty="0" smtClean="0">
                <a:effectLst/>
                <a:latin typeface="標楷體" pitchFamily="65" charset="-120"/>
                <a:ea typeface="標楷體" pitchFamily="65" charset="-120"/>
              </a:rPr>
              <a:t>可作証人，可立契約</a:t>
            </a:r>
          </a:p>
          <a:p>
            <a:pPr>
              <a:buFontTx/>
              <a:buNone/>
            </a:pPr>
            <a:r>
              <a:rPr lang="zh-TW" altLang="en-US" sz="3600" b="1" dirty="0" smtClean="0">
                <a:effectLst/>
                <a:latin typeface="標楷體" pitchFamily="65" charset="-120"/>
                <a:ea typeface="標楷體" pitchFamily="65" charset="-120"/>
              </a:rPr>
              <a:t>		</a:t>
            </a:r>
            <a:r>
              <a:rPr lang="en-US" altLang="zh-TW" sz="3600" b="1" dirty="0" smtClean="0">
                <a:effectLst/>
                <a:latin typeface="標楷體" pitchFamily="65" charset="-120"/>
                <a:ea typeface="標楷體" pitchFamily="65" charset="-120"/>
                <a:hlinkClick r:id="rId3" action="ppaction://hlinksldjump"/>
              </a:rPr>
              <a:t>(</a:t>
            </a:r>
            <a:r>
              <a:rPr lang="zh-TW" altLang="en-US" sz="3600" b="1" dirty="0" smtClean="0">
                <a:effectLst/>
                <a:latin typeface="標楷體" pitchFamily="65" charset="-120"/>
                <a:ea typeface="標楷體" pitchFamily="65" charset="-120"/>
                <a:hlinkClick r:id="rId3" action="ppaction://hlinksldjump"/>
              </a:rPr>
              <a:t>古蘭經 </a:t>
            </a:r>
            <a:r>
              <a:rPr lang="en-US" altLang="zh-TW" sz="3600" b="1" dirty="0" smtClean="0">
                <a:effectLst/>
                <a:latin typeface="標楷體" pitchFamily="65" charset="-120"/>
                <a:ea typeface="標楷體" pitchFamily="65" charset="-120"/>
                <a:hlinkClick r:id="rId3" action="ppaction://hlinksldjump"/>
              </a:rPr>
              <a:t>2:282)</a:t>
            </a:r>
            <a:endParaRPr lang="en-US" altLang="zh-TW" sz="3600" b="1" dirty="0" smtClean="0">
              <a:effectLst/>
              <a:latin typeface="標楷體" pitchFamily="65" charset="-120"/>
              <a:ea typeface="標楷體" pitchFamily="65" charset="-120"/>
            </a:endParaRPr>
          </a:p>
        </p:txBody>
      </p:sp>
      <p:sp>
        <p:nvSpPr>
          <p:cNvPr id="56324" name="AutoShape 4">
            <a:hlinkClick r:id="rId4" action="ppaction://hlinksldjump"/>
          </p:cNvPr>
          <p:cNvSpPr>
            <a:spLocks noChangeArrowheads="1"/>
          </p:cNvSpPr>
          <p:nvPr/>
        </p:nvSpPr>
        <p:spPr bwMode="auto">
          <a:xfrm>
            <a:off x="7239000" y="3810000"/>
            <a:ext cx="609600" cy="533400"/>
          </a:xfrm>
          <a:prstGeom prst="leftArrow">
            <a:avLst>
              <a:gd name="adj1" fmla="val 50000"/>
              <a:gd name="adj2" fmla="val 28571"/>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228600"/>
            <a:ext cx="7772400" cy="762000"/>
          </a:xfrm>
        </p:spPr>
        <p:txBody>
          <a:bodyPr>
            <a:normAutofit/>
          </a:bodyPr>
          <a:lstStyle/>
          <a:p>
            <a:r>
              <a:rPr lang="zh-TW" altLang="en-US" sz="4400" b="1" dirty="0" smtClean="0">
                <a:effectLst/>
                <a:latin typeface="標楷體" pitchFamily="65" charset="-120"/>
                <a:ea typeface="標楷體" pitchFamily="65" charset="-120"/>
              </a:rPr>
              <a:t>歐默的故事</a:t>
            </a:r>
          </a:p>
        </p:txBody>
      </p:sp>
      <p:sp>
        <p:nvSpPr>
          <p:cNvPr id="57347" name="Rectangle 3"/>
          <p:cNvSpPr>
            <a:spLocks noGrp="1" noChangeArrowheads="1"/>
          </p:cNvSpPr>
          <p:nvPr>
            <p:ph type="body" idx="1"/>
          </p:nvPr>
        </p:nvSpPr>
        <p:spPr>
          <a:xfrm>
            <a:off x="685800" y="1295400"/>
            <a:ext cx="7772400" cy="4114800"/>
          </a:xfrm>
        </p:spPr>
        <p:txBody>
          <a:bodyPr>
            <a:normAutofit/>
          </a:bodyPr>
          <a:lstStyle/>
          <a:p>
            <a:pPr marL="0" indent="0">
              <a:buFontTx/>
              <a:buNone/>
            </a:pPr>
            <a:r>
              <a:rPr lang="zh-TW" altLang="en-US" sz="3600" b="1" dirty="0" smtClean="0">
                <a:effectLst/>
                <a:latin typeface="標楷體" pitchFamily="65" charset="-120"/>
                <a:ea typeface="標楷體" pitchFamily="65" charset="-120"/>
              </a:rPr>
              <a:t>有一次，第二任哈理發</a:t>
            </a:r>
            <a:r>
              <a:rPr lang="zh-TW" altLang="en-US" sz="3600" b="1" u="sng" dirty="0" smtClean="0">
                <a:effectLst/>
                <a:latin typeface="標楷體" pitchFamily="65" charset="-120"/>
                <a:ea typeface="標楷體" pitchFamily="65" charset="-120"/>
              </a:rPr>
              <a:t>歐默</a:t>
            </a:r>
            <a:r>
              <a:rPr lang="zh-TW" altLang="en-US" sz="3600" b="1" dirty="0" smtClean="0">
                <a:effectLst/>
                <a:latin typeface="標楷體" pitchFamily="65" charset="-120"/>
                <a:ea typeface="標楷體" pitchFamily="65" charset="-120"/>
              </a:rPr>
              <a:t>和一個婦人為了一些問題起爭論，最後，他發覺該婦人所說的話正確，而自己卻不對時，他便對在場的人士宣佈：「婦人所說的是對，而我</a:t>
            </a:r>
            <a:r>
              <a:rPr lang="zh-TW" altLang="en-US" sz="3600" b="1" u="sng" dirty="0" smtClean="0">
                <a:effectLst/>
                <a:latin typeface="標楷體" pitchFamily="65" charset="-120"/>
                <a:ea typeface="標楷體" pitchFamily="65" charset="-120"/>
              </a:rPr>
              <a:t>歐默</a:t>
            </a:r>
            <a:r>
              <a:rPr lang="zh-TW" altLang="en-US" sz="3600" b="1" dirty="0" smtClean="0">
                <a:effectLst/>
                <a:latin typeface="標楷體" pitchFamily="65" charset="-120"/>
                <a:ea typeface="標楷體" pitchFamily="65" charset="-120"/>
              </a:rPr>
              <a:t>所說的是不對的。」</a:t>
            </a:r>
          </a:p>
        </p:txBody>
      </p:sp>
      <p:sp>
        <p:nvSpPr>
          <p:cNvPr id="57348" name="AutoShape 4">
            <a:hlinkClick r:id="rId2" action="ppaction://hlinksldjump" highlightClick="1"/>
          </p:cNvPr>
          <p:cNvSpPr>
            <a:spLocks noChangeArrowheads="1"/>
          </p:cNvSpPr>
          <p:nvPr/>
        </p:nvSpPr>
        <p:spPr bwMode="auto">
          <a:xfrm>
            <a:off x="7467600" y="5257800"/>
            <a:ext cx="5334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304800"/>
            <a:ext cx="7772400" cy="914400"/>
          </a:xfrm>
        </p:spPr>
        <p:txBody>
          <a:bodyPr>
            <a:normAutofit/>
          </a:bodyPr>
          <a:lstStyle/>
          <a:p>
            <a:pPr>
              <a:defRPr/>
            </a:pPr>
            <a:r>
              <a:rPr lang="zh-TW" altLang="en-US" sz="4800" b="1" dirty="0" smtClean="0">
                <a:effectLst/>
                <a:latin typeface="標楷體" pitchFamily="65" charset="-120"/>
                <a:ea typeface="標楷體" pitchFamily="65" charset="-120"/>
              </a:rPr>
              <a:t>古蘭經 </a:t>
            </a:r>
            <a:r>
              <a:rPr lang="en-US" altLang="zh-TW" sz="4800" b="1" dirty="0" smtClean="0">
                <a:effectLst/>
                <a:latin typeface="標楷體" pitchFamily="65" charset="-120"/>
                <a:ea typeface="標楷體" pitchFamily="65" charset="-120"/>
              </a:rPr>
              <a:t>2:282</a:t>
            </a:r>
            <a:endParaRPr lang="en-US" altLang="zh-TW" sz="4800" dirty="0" smtClean="0">
              <a:latin typeface="標楷體" pitchFamily="65" charset="-120"/>
              <a:ea typeface="標楷體" pitchFamily="65" charset="-120"/>
            </a:endParaRPr>
          </a:p>
        </p:txBody>
      </p:sp>
      <p:sp>
        <p:nvSpPr>
          <p:cNvPr id="51203" name="Rectangle 3"/>
          <p:cNvSpPr>
            <a:spLocks noGrp="1" noChangeArrowheads="1"/>
          </p:cNvSpPr>
          <p:nvPr>
            <p:ph type="body" idx="1"/>
          </p:nvPr>
        </p:nvSpPr>
        <p:spPr>
          <a:xfrm>
            <a:off x="685800" y="1600200"/>
            <a:ext cx="7772400" cy="4495800"/>
          </a:xfrm>
        </p:spPr>
        <p:txBody>
          <a:bodyPr>
            <a:normAutofit/>
          </a:bodyPr>
          <a:lstStyle/>
          <a:p>
            <a:pPr marL="0" indent="0">
              <a:buFontTx/>
              <a:buNone/>
              <a:defRPr/>
            </a:pPr>
            <a:r>
              <a:rPr lang="zh-TW" altLang="en-US" sz="3600" b="1" dirty="0" smtClean="0">
                <a:effectLst/>
                <a:latin typeface="標楷體" pitchFamily="65" charset="-120"/>
                <a:ea typeface="標楷體" pitchFamily="65" charset="-120"/>
              </a:rPr>
              <a:t>你們當從你們的男人中邀請兩個人作証；如果沒有兩個男人，那末，從你們所認可的証人中請一個男人和兩個女人作証。</a:t>
            </a:r>
            <a:endParaRPr lang="zh-TW" altLang="en-US" sz="3600" dirty="0" smtClean="0">
              <a:latin typeface="標楷體" pitchFamily="65" charset="-120"/>
              <a:ea typeface="標楷體" pitchFamily="65" charset="-120"/>
            </a:endParaRPr>
          </a:p>
        </p:txBody>
      </p:sp>
      <p:sp>
        <p:nvSpPr>
          <p:cNvPr id="58372" name="AutoShape 4">
            <a:hlinkClick r:id="rId2" action="ppaction://hlinksldjump" highlightClick="1"/>
          </p:cNvPr>
          <p:cNvSpPr>
            <a:spLocks noChangeArrowheads="1"/>
          </p:cNvSpPr>
          <p:nvPr/>
        </p:nvSpPr>
        <p:spPr bwMode="auto">
          <a:xfrm>
            <a:off x="7239000" y="5105400"/>
            <a:ext cx="609600" cy="457200"/>
          </a:xfrm>
          <a:prstGeom prst="actionButtonBackPrevious">
            <a:avLst/>
          </a:prstGeom>
          <a:solidFill>
            <a:schemeClr val="bg1"/>
          </a:solidFill>
          <a:ln w="12700">
            <a:solidFill>
              <a:schemeClr val="tx1"/>
            </a:solidFill>
            <a:miter lim="800000"/>
            <a:headEnd/>
            <a:tailEnd/>
          </a:ln>
        </p:spPr>
        <p:txBody>
          <a:bodyPr wrap="none" anchor="ctr"/>
          <a:lstStyle/>
          <a:p>
            <a:endParaRPr lang="zh-TW" altLang="en-US"/>
          </a:p>
        </p:txBody>
      </p:sp>
    </p:spTree>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304800"/>
            <a:ext cx="7772400" cy="838200"/>
          </a:xfrm>
        </p:spPr>
        <p:txBody>
          <a:bodyPr>
            <a:normAutofit/>
          </a:bodyPr>
          <a:lstStyle/>
          <a:p>
            <a:r>
              <a:rPr lang="zh-TW" altLang="en-US" sz="4800" b="1" dirty="0" smtClean="0">
                <a:effectLst/>
                <a:latin typeface="標楷體" pitchFamily="65" charset="-120"/>
                <a:ea typeface="標楷體" pitchFamily="65" charset="-120"/>
              </a:rPr>
              <a:t>服飾</a:t>
            </a:r>
          </a:p>
        </p:txBody>
      </p:sp>
      <p:sp>
        <p:nvSpPr>
          <p:cNvPr id="59395" name="Rectangle 3"/>
          <p:cNvSpPr>
            <a:spLocks noGrp="1" noChangeArrowheads="1"/>
          </p:cNvSpPr>
          <p:nvPr>
            <p:ph type="body" idx="1"/>
          </p:nvPr>
        </p:nvSpPr>
        <p:spPr>
          <a:xfrm>
            <a:off x="685800" y="1447800"/>
            <a:ext cx="7772400" cy="4648200"/>
          </a:xfrm>
        </p:spPr>
        <p:txBody>
          <a:bodyPr>
            <a:normAutofit/>
          </a:bodyPr>
          <a:lstStyle/>
          <a:p>
            <a:pPr marL="0" indent="0">
              <a:buFontTx/>
              <a:buNone/>
            </a:pPr>
            <a:r>
              <a:rPr lang="en-US" altLang="zh-TW" sz="3600" b="1" dirty="0" smtClean="0">
                <a:effectLst/>
                <a:latin typeface="標楷體" pitchFamily="65" charset="-120"/>
                <a:ea typeface="標楷體" pitchFamily="65" charset="-120"/>
              </a:rPr>
              <a:t>1.	</a:t>
            </a:r>
            <a:r>
              <a:rPr lang="zh-TW" altLang="en-US" sz="3600" b="1" dirty="0" smtClean="0">
                <a:effectLst/>
                <a:latin typeface="標楷體" pitchFamily="65" charset="-120"/>
                <a:ea typeface="標楷體" pitchFamily="65" charset="-120"/>
              </a:rPr>
              <a:t>對男士的要求</a:t>
            </a:r>
          </a:p>
          <a:p>
            <a:pPr marL="0" indent="0">
              <a:buFontTx/>
              <a:buNone/>
            </a:pPr>
            <a:r>
              <a:rPr lang="en-US" altLang="zh-TW" sz="3600" b="1" dirty="0" smtClean="0">
                <a:effectLst/>
                <a:latin typeface="標楷體" pitchFamily="65" charset="-120"/>
                <a:ea typeface="標楷體" pitchFamily="65" charset="-120"/>
              </a:rPr>
              <a:t>2.	</a:t>
            </a:r>
            <a:r>
              <a:rPr lang="zh-TW" altLang="en-US" sz="3600" b="1" dirty="0" smtClean="0">
                <a:effectLst/>
                <a:latin typeface="標楷體" pitchFamily="65" charset="-120"/>
                <a:ea typeface="標楷體" pitchFamily="65" charset="-120"/>
              </a:rPr>
              <a:t>對婦女的要求</a:t>
            </a:r>
          </a:p>
        </p:txBody>
      </p:sp>
      <p:pic>
        <p:nvPicPr>
          <p:cNvPr id="54283" name="manyhats.avi">
            <a:hlinkClick r:id="" action="ppaction://media"/>
          </p:cNvPr>
          <p:cNvPicPr>
            <a:picLocks noRot="1" noChangeAspect="1" noChangeArrowheads="1"/>
          </p:cNvPicPr>
          <p:nvPr>
            <a:videoFile r:link="rId1"/>
          </p:nvPr>
        </p:nvPicPr>
        <p:blipFill>
          <a:blip r:embed="rId3" cstate="print"/>
          <a:srcRect/>
          <a:stretch>
            <a:fillRect/>
          </a:stretch>
        </p:blipFill>
        <p:spPr bwMode="auto">
          <a:xfrm>
            <a:off x="5867400" y="1066800"/>
            <a:ext cx="2286000" cy="304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5428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4283"/>
                                        </p:tgtEl>
                                      </p:cBhvr>
                                    </p:cmd>
                                  </p:childTnLst>
                                </p:cTn>
                              </p:par>
                            </p:childTnLst>
                          </p:cTn>
                        </p:par>
                      </p:childTnLst>
                    </p:cTn>
                  </p:par>
                </p:childTnLst>
              </p:cTn>
              <p:nextCondLst>
                <p:cond evt="onClick" delay="0">
                  <p:tgtEl>
                    <p:spTgt spid="54283"/>
                  </p:tgtEl>
                </p:cond>
              </p:nextCondLst>
            </p:seq>
            <p:video>
              <p:cMediaNode>
                <p:cTn id="7" fill="hold" display="0">
                  <p:stCondLst>
                    <p:cond delay="indefinite"/>
                  </p:stCondLst>
                  <p:endCondLst>
                    <p:cond evt="onNext" delay="0">
                      <p:tgtEl>
                        <p:sldTgt/>
                      </p:tgtEl>
                    </p:cond>
                    <p:cond evt="onPrev" delay="0">
                      <p:tgtEl>
                        <p:sldTgt/>
                      </p:tgtEl>
                    </p:cond>
                  </p:endCondLst>
                </p:cTn>
                <p:tgtEl>
                  <p:spTgt spid="54283"/>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sp>
        <p:nvSpPr>
          <p:cNvPr id="3" name="Content Placeholder 2"/>
          <p:cNvSpPr>
            <a:spLocks noGrp="1"/>
          </p:cNvSpPr>
          <p:nvPr>
            <p:ph idx="1"/>
          </p:nvPr>
        </p:nvSpPr>
        <p:spPr/>
        <p:txBody>
          <a:bodyPr/>
          <a:lstStyle/>
          <a:p>
            <a:endParaRPr lang="zh-TW" altLang="en-US"/>
          </a:p>
        </p:txBody>
      </p:sp>
      <p:pic>
        <p:nvPicPr>
          <p:cNvPr id="92162" name="Picture 2" descr="N:\IslamicCourse\Women\filipino1.jpg"/>
          <p:cNvPicPr>
            <a:picLocks noChangeAspect="1" noChangeArrowheads="1"/>
          </p:cNvPicPr>
          <p:nvPr/>
        </p:nvPicPr>
        <p:blipFill>
          <a:blip r:embed="rId2" cstate="print"/>
          <a:srcRect/>
          <a:stretch>
            <a:fillRect/>
          </a:stretch>
        </p:blipFill>
        <p:spPr bwMode="auto">
          <a:xfrm>
            <a:off x="301082" y="401444"/>
            <a:ext cx="8088425" cy="600232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762000" y="304800"/>
            <a:ext cx="7772400" cy="990600"/>
          </a:xfrm>
        </p:spPr>
        <p:txBody>
          <a:bodyPr>
            <a:normAutofit/>
          </a:bodyPr>
          <a:lstStyle/>
          <a:p>
            <a:pPr>
              <a:defRPr/>
            </a:pPr>
            <a:r>
              <a:rPr lang="zh-TW" altLang="en-US" sz="4800" b="1" dirty="0" smtClean="0">
                <a:effectLst/>
                <a:latin typeface="標楷體" pitchFamily="65" charset="-120"/>
                <a:ea typeface="標楷體" pitchFamily="65" charset="-120"/>
              </a:rPr>
              <a:t>對男士的要求</a:t>
            </a:r>
            <a:endParaRPr lang="zh-TW" altLang="en-US" sz="4800" dirty="0" smtClean="0">
              <a:latin typeface="標楷體" pitchFamily="65" charset="-120"/>
              <a:ea typeface="標楷體" pitchFamily="65" charset="-120"/>
            </a:endParaRPr>
          </a:p>
        </p:txBody>
      </p:sp>
      <p:sp>
        <p:nvSpPr>
          <p:cNvPr id="60419" name="Rectangle 3"/>
          <p:cNvSpPr>
            <a:spLocks noGrp="1" noChangeArrowheads="1"/>
          </p:cNvSpPr>
          <p:nvPr>
            <p:ph type="body" idx="1"/>
          </p:nvPr>
        </p:nvSpPr>
        <p:spPr>
          <a:xfrm>
            <a:off x="685800" y="1600200"/>
            <a:ext cx="7772400" cy="4114800"/>
          </a:xfrm>
        </p:spPr>
        <p:txBody>
          <a:bodyPr>
            <a:normAutofit/>
          </a:bodyPr>
          <a:lstStyle/>
          <a:p>
            <a:pPr marL="0" indent="0">
              <a:buFontTx/>
              <a:buNone/>
            </a:pPr>
            <a:r>
              <a:rPr lang="zh-TW" altLang="en-US" sz="3600" b="1" dirty="0" smtClean="0">
                <a:effectLst/>
                <a:latin typeface="標楷體" pitchFamily="65" charset="-120"/>
                <a:ea typeface="標楷體" pitchFamily="65" charset="-120"/>
              </a:rPr>
              <a:t>「你對信士們說，叫他們降低視線，遮蔽羞體，這對於他們是更純潔的</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a:t>
            </a:r>
            <a:r>
              <a:rPr lang="zh-TW" altLang="en-US" sz="3600" dirty="0" smtClean="0">
                <a:effectLst/>
                <a:latin typeface="標楷體" pitchFamily="65" charset="-120"/>
                <a:ea typeface="標楷體" pitchFamily="65" charset="-120"/>
              </a:rPr>
              <a:t> </a:t>
            </a:r>
          </a:p>
          <a:p>
            <a:pPr marL="0" indent="0">
              <a:buFontTx/>
              <a:buNone/>
            </a:pPr>
            <a:r>
              <a:rPr lang="zh-TW" altLang="en-US" sz="3600" dirty="0" smtClean="0">
                <a:effectLst/>
                <a:latin typeface="標楷體" pitchFamily="65" charset="-120"/>
                <a:ea typeface="標楷體" pitchFamily="65" charset="-120"/>
              </a:rPr>
              <a:t>               </a:t>
            </a:r>
            <a:r>
              <a:rPr lang="en-US" altLang="zh-TW" sz="3600" dirty="0" smtClean="0">
                <a:effectLst/>
                <a:latin typeface="標楷體" pitchFamily="65" charset="-120"/>
                <a:ea typeface="標楷體" pitchFamily="65" charset="-120"/>
              </a:rPr>
              <a:t>(</a:t>
            </a:r>
            <a:r>
              <a:rPr lang="zh-TW" altLang="en-US" sz="3600" dirty="0" smtClean="0">
                <a:effectLst/>
                <a:latin typeface="標楷體" pitchFamily="65" charset="-120"/>
                <a:ea typeface="標楷體" pitchFamily="65" charset="-120"/>
              </a:rPr>
              <a:t>古蘭經 </a:t>
            </a:r>
            <a:r>
              <a:rPr lang="en-US" altLang="zh-TW" sz="3600" dirty="0" smtClean="0">
                <a:effectLst/>
                <a:latin typeface="標楷體" pitchFamily="65" charset="-120"/>
                <a:ea typeface="標楷體" pitchFamily="65" charset="-120"/>
              </a:rPr>
              <a:t>24 : 30)</a:t>
            </a:r>
          </a:p>
        </p:txBody>
      </p:sp>
    </p:spTree>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228600"/>
            <a:ext cx="7772400" cy="914400"/>
          </a:xfrm>
        </p:spPr>
        <p:txBody>
          <a:bodyPr>
            <a:normAutofit/>
          </a:bodyPr>
          <a:lstStyle/>
          <a:p>
            <a:pPr>
              <a:defRPr/>
            </a:pPr>
            <a:r>
              <a:rPr lang="zh-TW" altLang="en-US" sz="4800" b="1" dirty="0" smtClean="0">
                <a:effectLst/>
                <a:latin typeface="標楷體" pitchFamily="65" charset="-120"/>
                <a:ea typeface="標楷體" pitchFamily="65" charset="-120"/>
              </a:rPr>
              <a:t>對婦女的要求</a:t>
            </a:r>
            <a:endParaRPr lang="zh-TW" altLang="en-US" sz="4800" dirty="0" smtClean="0">
              <a:latin typeface="標楷體" pitchFamily="65" charset="-120"/>
              <a:ea typeface="標楷體" pitchFamily="65" charset="-120"/>
            </a:endParaRPr>
          </a:p>
        </p:txBody>
      </p:sp>
      <p:sp>
        <p:nvSpPr>
          <p:cNvPr id="61443" name="Rectangle 3"/>
          <p:cNvSpPr>
            <a:spLocks noGrp="1" noChangeArrowheads="1"/>
          </p:cNvSpPr>
          <p:nvPr>
            <p:ph type="body" idx="1"/>
          </p:nvPr>
        </p:nvSpPr>
        <p:spPr>
          <a:xfrm>
            <a:off x="685800" y="1371600"/>
            <a:ext cx="7924800" cy="4114800"/>
          </a:xfrm>
        </p:spPr>
        <p:txBody>
          <a:bodyPr>
            <a:normAutofit/>
          </a:bodyPr>
          <a:lstStyle/>
          <a:p>
            <a:pPr marL="0" indent="0">
              <a:buFontTx/>
              <a:buNone/>
            </a:pPr>
            <a:r>
              <a:rPr lang="en-US" altLang="zh-TW" sz="3600" b="1" dirty="0" smtClean="0">
                <a:effectLst/>
                <a:latin typeface="標楷體" pitchFamily="65" charset="-120"/>
                <a:ea typeface="標楷體" pitchFamily="65" charset="-120"/>
              </a:rPr>
              <a:t>	</a:t>
            </a:r>
            <a:r>
              <a:rPr lang="zh-TW" altLang="en-US" sz="3600" b="1" dirty="0" smtClean="0">
                <a:effectLst/>
                <a:latin typeface="標楷體" pitchFamily="65" charset="-120"/>
                <a:ea typeface="標楷體" pitchFamily="65" charset="-120"/>
              </a:rPr>
              <a:t>「你對信女們說，叫她們降低視線，遮蔽羞體，莫露出首飾，除非自然露出的，叫她們用頭巾遮住胸瞠，莫露出首飾</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a:t>
            </a:r>
          </a:p>
          <a:p>
            <a:pPr marL="0" indent="0">
              <a:buFontTx/>
              <a:buNone/>
            </a:pPr>
            <a:r>
              <a:rPr lang="zh-TW" altLang="en-US" sz="3600" b="1" dirty="0" smtClean="0">
                <a:effectLst/>
                <a:latin typeface="標楷體" pitchFamily="65" charset="-120"/>
                <a:ea typeface="標楷體" pitchFamily="65" charset="-120"/>
              </a:rPr>
              <a:t>               </a:t>
            </a:r>
            <a:r>
              <a:rPr lang="en-US" altLang="zh-TW" sz="3600" dirty="0" smtClean="0">
                <a:effectLst/>
                <a:latin typeface="標楷體" pitchFamily="65" charset="-120"/>
                <a:ea typeface="標楷體" pitchFamily="65" charset="-120"/>
              </a:rPr>
              <a:t>(</a:t>
            </a:r>
            <a:r>
              <a:rPr lang="zh-TW" altLang="en-US" sz="3600" dirty="0" smtClean="0">
                <a:effectLst/>
                <a:latin typeface="標楷體" pitchFamily="65" charset="-120"/>
                <a:ea typeface="標楷體" pitchFamily="65" charset="-120"/>
              </a:rPr>
              <a:t>古蘭經 </a:t>
            </a:r>
            <a:r>
              <a:rPr lang="en-US" altLang="zh-TW" sz="3600" dirty="0" smtClean="0">
                <a:effectLst/>
                <a:latin typeface="標楷體" pitchFamily="65" charset="-120"/>
                <a:ea typeface="標楷體" pitchFamily="65" charset="-120"/>
              </a:rPr>
              <a:t>24 : 30)</a:t>
            </a:r>
          </a:p>
        </p:txBody>
      </p:sp>
      <p:pic>
        <p:nvPicPr>
          <p:cNvPr id="61444" name="Picture 5" descr="D:\PEOPLE\pp0184.jpg"/>
          <p:cNvPicPr>
            <a:picLocks noChangeAspect="1" noChangeArrowheads="1"/>
          </p:cNvPicPr>
          <p:nvPr/>
        </p:nvPicPr>
        <p:blipFill>
          <a:blip r:embed="rId2" cstate="print"/>
          <a:srcRect/>
          <a:stretch>
            <a:fillRect/>
          </a:stretch>
        </p:blipFill>
        <p:spPr bwMode="auto">
          <a:xfrm>
            <a:off x="7106393" y="4359234"/>
            <a:ext cx="1108075" cy="1524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457518"/>
            <a:ext cx="7543800" cy="624150"/>
          </a:xfrm>
        </p:spPr>
        <p:txBody>
          <a:bodyPr/>
          <a:lstStyle/>
          <a:p>
            <a:r>
              <a:rPr lang="zh-TW" altLang="en-US" b="1" dirty="0" smtClean="0">
                <a:latin typeface="標楷體" pitchFamily="65" charset="-120"/>
                <a:ea typeface="標楷體" pitchFamily="65" charset="-120"/>
              </a:rPr>
              <a:t>古代文明中的婦女</a:t>
            </a:r>
            <a:endParaRPr lang="zh-TW" altLang="en-US" dirty="0"/>
          </a:p>
        </p:txBody>
      </p:sp>
      <p:sp>
        <p:nvSpPr>
          <p:cNvPr id="14338" name="Rectangle 1027"/>
          <p:cNvSpPr>
            <a:spLocks noGrp="1" noChangeArrowheads="1"/>
          </p:cNvSpPr>
          <p:nvPr>
            <p:ph idx="1"/>
          </p:nvPr>
        </p:nvSpPr>
        <p:spPr>
          <a:xfrm>
            <a:off x="777797" y="1447801"/>
            <a:ext cx="7543800" cy="4267200"/>
          </a:xfrm>
        </p:spPr>
        <p:txBody>
          <a:bodyPr>
            <a:noAutofit/>
          </a:bodyPr>
          <a:lstStyle/>
          <a:p>
            <a:pPr marL="0" indent="0">
              <a:buFontTx/>
              <a:buNone/>
            </a:pPr>
            <a:r>
              <a:rPr lang="en-US" altLang="zh-TW" sz="3200" b="1" dirty="0" smtClean="0">
                <a:effectLst/>
                <a:latin typeface="標楷體" pitchFamily="65" charset="-120"/>
                <a:ea typeface="標楷體" pitchFamily="65" charset="-120"/>
              </a:rPr>
              <a:t>	</a:t>
            </a:r>
            <a:r>
              <a:rPr lang="zh-TW" altLang="en-US" sz="3200" b="1" dirty="0" smtClean="0">
                <a:effectLst/>
                <a:latin typeface="標楷體" pitchFamily="65" charset="-120"/>
                <a:ea typeface="標楷體" pitchFamily="65" charset="-120"/>
              </a:rPr>
              <a:t>著名歷史學家 </a:t>
            </a:r>
            <a:r>
              <a:rPr lang="en-US" altLang="zh-TW" sz="3200" b="1" dirty="0" smtClean="0">
                <a:effectLst/>
                <a:latin typeface="標楷體" pitchFamily="65" charset="-120"/>
                <a:ea typeface="標楷體" pitchFamily="65" charset="-120"/>
              </a:rPr>
              <a:t>Lecky </a:t>
            </a:r>
            <a:r>
              <a:rPr lang="zh-TW" altLang="en-US" sz="3200" b="1" dirty="0" smtClean="0">
                <a:effectLst/>
                <a:latin typeface="標楷體" pitchFamily="65" charset="-120"/>
                <a:ea typeface="標楷體" pitchFamily="65" charset="-120"/>
              </a:rPr>
              <a:t>曾轉述部份神父的話</a:t>
            </a:r>
            <a:r>
              <a:rPr lang="en-US" altLang="zh-TW" sz="3200" b="1" dirty="0" smtClean="0">
                <a:effectLst/>
                <a:latin typeface="標楷體" pitchFamily="65" charset="-120"/>
                <a:ea typeface="標楷體" pitchFamily="65" charset="-120"/>
              </a:rPr>
              <a:t>-- </a:t>
            </a:r>
            <a:r>
              <a:rPr lang="zh-TW" altLang="en-US" sz="3200" b="1" dirty="0" smtClean="0">
                <a:effectLst/>
                <a:latin typeface="標楷體" pitchFamily="65" charset="-120"/>
                <a:ea typeface="標楷體" pitchFamily="65" charset="-120"/>
              </a:rPr>
              <a:t>他們說，婦女代表了</a:t>
            </a:r>
            <a:r>
              <a:rPr lang="zh-TW" altLang="en-US" sz="3200" b="1" dirty="0" smtClean="0">
                <a:solidFill>
                  <a:schemeClr val="tx2"/>
                </a:solidFill>
                <a:effectLst/>
                <a:latin typeface="標楷體" pitchFamily="65" charset="-120"/>
                <a:ea typeface="標楷體" pitchFamily="65" charset="-120"/>
              </a:rPr>
              <a:t>地獄之門</a:t>
            </a:r>
            <a:r>
              <a:rPr lang="zh-TW" altLang="en-US" sz="3200" b="1" dirty="0" smtClean="0">
                <a:effectLst/>
                <a:latin typeface="標楷體" pitchFamily="65" charset="-120"/>
                <a:ea typeface="標楷體" pitchFamily="65" charset="-120"/>
              </a:rPr>
              <a:t>，她是人類所有</a:t>
            </a:r>
            <a:r>
              <a:rPr lang="zh-TW" altLang="en-US" sz="3200" b="1" dirty="0" smtClean="0">
                <a:solidFill>
                  <a:schemeClr val="tx2"/>
                </a:solidFill>
                <a:effectLst/>
                <a:latin typeface="標楷體" pitchFamily="65" charset="-120"/>
                <a:ea typeface="標楷體" pitchFamily="65" charset="-120"/>
              </a:rPr>
              <a:t>罪惡之源</a:t>
            </a:r>
            <a:r>
              <a:rPr lang="zh-TW" altLang="en-US" sz="3200" b="1" dirty="0" smtClean="0">
                <a:effectLst/>
                <a:latin typeface="標楷體" pitchFamily="65" charset="-120"/>
                <a:ea typeface="標楷體" pitchFamily="65" charset="-120"/>
              </a:rPr>
              <a:t>。她應該為她是</a:t>
            </a:r>
            <a:r>
              <a:rPr lang="zh-TW" altLang="en-US" sz="3200" b="1" dirty="0" smtClean="0">
                <a:solidFill>
                  <a:schemeClr val="tx2"/>
                </a:solidFill>
                <a:effectLst/>
                <a:latin typeface="標楷體" pitchFamily="65" charset="-120"/>
                <a:ea typeface="標楷體" pitchFamily="65" charset="-120"/>
              </a:rPr>
              <a:t>女人而覺得羞恥</a:t>
            </a:r>
            <a:r>
              <a:rPr lang="zh-TW" altLang="en-US" sz="3200" b="1" dirty="0" smtClean="0">
                <a:effectLst/>
                <a:latin typeface="標楷體" pitchFamily="65" charset="-120"/>
                <a:ea typeface="標楷體" pitchFamily="65" charset="-120"/>
              </a:rPr>
              <a:t>，她應為她所帶給世界的咀咒而痛苦地生存</a:t>
            </a:r>
            <a:r>
              <a:rPr lang="zh-TW" altLang="en-US" sz="3200" dirty="0" smtClean="0">
                <a:effectLst/>
                <a:latin typeface="標楷體" pitchFamily="65" charset="-120"/>
                <a:ea typeface="標楷體" pitchFamily="65" charset="-120"/>
              </a:rPr>
              <a:t>。</a:t>
            </a:r>
            <a:endParaRPr lang="en-US" altLang="zh-TW" sz="3200" dirty="0" smtClean="0">
              <a:effectLst/>
              <a:latin typeface="標楷體" pitchFamily="65" charset="-120"/>
              <a:ea typeface="標楷體" pitchFamily="65" charset="-120"/>
            </a:endParaRPr>
          </a:p>
          <a:p>
            <a:pPr marL="0" indent="0">
              <a:buFontTx/>
              <a:buNone/>
            </a:pPr>
            <a:r>
              <a:rPr lang="en-US" altLang="zh-TW" sz="3200" b="1" dirty="0" smtClean="0">
                <a:latin typeface="標楷體" pitchFamily="65" charset="-120"/>
                <a:ea typeface="標楷體" pitchFamily="65" charset="-120"/>
              </a:rPr>
              <a:t>	</a:t>
            </a:r>
            <a:r>
              <a:rPr lang="zh-TW" altLang="en-US" sz="3200" b="1" dirty="0" smtClean="0">
                <a:latin typeface="標楷體" pitchFamily="65" charset="-120"/>
                <a:ea typeface="標楷體" pitchFamily="65" charset="-120"/>
              </a:rPr>
              <a:t>她應該為</a:t>
            </a:r>
            <a:r>
              <a:rPr lang="zh-TW" altLang="en-US" sz="3200" b="1" dirty="0" smtClean="0">
                <a:solidFill>
                  <a:schemeClr val="tx2"/>
                </a:solidFill>
                <a:latin typeface="標楷體" pitchFamily="65" charset="-120"/>
                <a:ea typeface="標楷體" pitchFamily="65" charset="-120"/>
              </a:rPr>
              <a:t>她身上的衣服而覺得慚愧</a:t>
            </a:r>
            <a:r>
              <a:rPr lang="zh-TW" altLang="en-US" sz="3200" b="1" dirty="0" smtClean="0">
                <a:latin typeface="標楷體" pitchFamily="65" charset="-120"/>
                <a:ea typeface="標楷體" pitchFamily="65" charset="-120"/>
              </a:rPr>
              <a:t>，這提醒她被貶下塵世的原因。她更應為她的</a:t>
            </a:r>
            <a:r>
              <a:rPr lang="zh-TW" altLang="en-US" sz="3200" b="1" dirty="0" smtClean="0">
                <a:solidFill>
                  <a:schemeClr val="tx2"/>
                </a:solidFill>
                <a:latin typeface="標楷體" pitchFamily="65" charset="-120"/>
                <a:ea typeface="標楷體" pitchFamily="65" charset="-120"/>
              </a:rPr>
              <a:t>美貌而慚愧</a:t>
            </a:r>
            <a:r>
              <a:rPr lang="zh-TW" altLang="en-US" sz="3200" b="1" dirty="0" smtClean="0">
                <a:latin typeface="標楷體" pitchFamily="65" charset="-120"/>
                <a:ea typeface="標楷體" pitchFamily="65" charset="-120"/>
              </a:rPr>
              <a:t>，因為它是魔鬼最好的工具。</a:t>
            </a:r>
            <a:endParaRPr lang="zh-TW" altLang="en-US" sz="3200" dirty="0" smtClean="0">
              <a:effectLst/>
              <a:latin typeface="標楷體" pitchFamily="65" charset="-120"/>
              <a:ea typeface="標楷體" pitchFamily="65" charset="-120"/>
            </a:endParaRPr>
          </a:p>
        </p:txBody>
      </p:sp>
      <p:pic>
        <p:nvPicPr>
          <p:cNvPr id="3" name="Picture 2" descr="C:\Users\zh.ITEDT47\AppData\Local\Microsoft\Windows\Temporary Internet Files\Content.IE5\AZLJ3HW5\MC900357133[1].wmf"/>
          <p:cNvPicPr>
            <a:picLocks noChangeAspect="1" noChangeArrowheads="1"/>
          </p:cNvPicPr>
          <p:nvPr/>
        </p:nvPicPr>
        <p:blipFill>
          <a:blip r:embed="rId2" cstate="print">
            <a:lum bright="40000"/>
          </a:blip>
          <a:srcRect/>
          <a:stretch>
            <a:fillRect/>
          </a:stretch>
        </p:blipFill>
        <p:spPr bwMode="auto">
          <a:xfrm>
            <a:off x="235548" y="5776332"/>
            <a:ext cx="8435558" cy="1081668"/>
          </a:xfrm>
          <a:prstGeom prst="rect">
            <a:avLst/>
          </a:prstGeom>
          <a:noFill/>
        </p:spPr>
      </p:pic>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9600" y="228600"/>
            <a:ext cx="7772400" cy="762000"/>
          </a:xfrm>
        </p:spPr>
        <p:txBody>
          <a:bodyPr>
            <a:normAutofit/>
          </a:bodyPr>
          <a:lstStyle/>
          <a:p>
            <a:pPr>
              <a:defRPr/>
            </a:pPr>
            <a:r>
              <a:rPr lang="zh-TW" altLang="en-US" sz="4800" b="1" dirty="0" smtClean="0">
                <a:effectLst/>
                <a:latin typeface="標楷體" pitchFamily="65" charset="-120"/>
                <a:ea typeface="標楷體" pitchFamily="65" charset="-120"/>
              </a:rPr>
              <a:t>禁戒範圍</a:t>
            </a:r>
            <a:endParaRPr lang="zh-TW" altLang="en-US" sz="4800" dirty="0" smtClean="0">
              <a:latin typeface="標楷體" pitchFamily="65" charset="-120"/>
              <a:ea typeface="標楷體" pitchFamily="65" charset="-120"/>
            </a:endParaRPr>
          </a:p>
        </p:txBody>
      </p:sp>
      <p:sp>
        <p:nvSpPr>
          <p:cNvPr id="56323" name="Rectangle 3"/>
          <p:cNvSpPr>
            <a:spLocks noGrp="1" noChangeArrowheads="1"/>
          </p:cNvSpPr>
          <p:nvPr>
            <p:ph type="body" idx="1"/>
          </p:nvPr>
        </p:nvSpPr>
        <p:spPr>
          <a:xfrm>
            <a:off x="533400" y="1143000"/>
            <a:ext cx="8001000" cy="5334000"/>
          </a:xfrm>
        </p:spPr>
        <p:txBody>
          <a:bodyPr/>
          <a:lstStyle/>
          <a:p>
            <a:pPr marL="0" indent="0">
              <a:buFontTx/>
              <a:buNone/>
              <a:defRPr/>
            </a:pPr>
            <a:r>
              <a:rPr lang="zh-TW" altLang="en-US" sz="3600" b="1" dirty="0" smtClean="0">
                <a:effectLst/>
                <a:latin typeface="標楷體" pitchFamily="65" charset="-120"/>
                <a:ea typeface="標楷體" pitchFamily="65" charset="-120"/>
              </a:rPr>
              <a:t>「</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除非對她們的丈夫，或她們的父親，或她們的丈夫的父親，或她們的兒子，或她們的丈夫的兒子，或她們的兄弟，或她們的弟兄的兒子，或她們的姐妹的兒子，或她們的女僕，或她們的奴婢，或無性欲的男僕，或不懂婦女之事的兒童；叫她們不要用力踏足，使人得知她們所隱藏的首飾。」</a:t>
            </a:r>
          </a:p>
          <a:p>
            <a:pPr marL="0" indent="0">
              <a:buFontTx/>
              <a:buNone/>
              <a:defRPr/>
            </a:pPr>
            <a:r>
              <a:rPr lang="zh-TW" altLang="en-US" sz="3600" b="1" dirty="0" smtClean="0">
                <a:effectLst/>
                <a:latin typeface="標楷體" pitchFamily="65" charset="-120"/>
                <a:ea typeface="標楷體" pitchFamily="65" charset="-120"/>
              </a:rPr>
              <a:t>            </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古蘭經 </a:t>
            </a:r>
            <a:r>
              <a:rPr lang="en-US" altLang="zh-TW" sz="3600" b="1" dirty="0" smtClean="0">
                <a:effectLst/>
                <a:latin typeface="標楷體" pitchFamily="65" charset="-120"/>
                <a:ea typeface="標楷體" pitchFamily="65" charset="-120"/>
              </a:rPr>
              <a:t>24 : 30)</a:t>
            </a:r>
          </a:p>
          <a:p>
            <a:pPr marL="0" indent="0">
              <a:buFontTx/>
              <a:buNone/>
              <a:defRPr/>
            </a:pPr>
            <a:endParaRPr lang="en-US" altLang="zh-TW" dirty="0" smtClean="0">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228600"/>
            <a:ext cx="7772400" cy="838200"/>
          </a:xfrm>
        </p:spPr>
        <p:txBody>
          <a:bodyPr>
            <a:normAutofit/>
          </a:bodyPr>
          <a:lstStyle/>
          <a:p>
            <a:pPr>
              <a:defRPr/>
            </a:pPr>
            <a:r>
              <a:rPr lang="zh-TW" altLang="en-US" sz="4800" b="1" dirty="0" smtClean="0">
                <a:effectLst/>
                <a:latin typeface="標楷體" pitchFamily="65" charset="-120"/>
                <a:ea typeface="標楷體" pitchFamily="65" charset="-120"/>
              </a:rPr>
              <a:t>為何要遮蓋身體？</a:t>
            </a:r>
            <a:endParaRPr lang="zh-TW" altLang="en-US" sz="4800" dirty="0" smtClean="0">
              <a:latin typeface="標楷體" pitchFamily="65" charset="-120"/>
              <a:ea typeface="標楷體" pitchFamily="65" charset="-120"/>
            </a:endParaRPr>
          </a:p>
        </p:txBody>
      </p:sp>
      <p:sp>
        <p:nvSpPr>
          <p:cNvPr id="63491" name="Rectangle 3"/>
          <p:cNvSpPr>
            <a:spLocks noGrp="1" noChangeArrowheads="1"/>
          </p:cNvSpPr>
          <p:nvPr>
            <p:ph type="body" idx="1"/>
          </p:nvPr>
        </p:nvSpPr>
        <p:spPr>
          <a:xfrm>
            <a:off x="762000" y="1295400"/>
            <a:ext cx="7772400" cy="4114800"/>
          </a:xfrm>
        </p:spPr>
        <p:txBody>
          <a:bodyPr>
            <a:normAutofit/>
          </a:bodyPr>
          <a:lstStyle/>
          <a:p>
            <a:pPr marL="0" indent="0">
              <a:buFontTx/>
              <a:buNone/>
            </a:pPr>
            <a:r>
              <a:rPr lang="zh-TW" altLang="en-US" sz="3600" b="1" dirty="0" smtClean="0">
                <a:effectLst/>
                <a:latin typeface="標楷體" pitchFamily="65" charset="-120"/>
                <a:ea typeface="標楷體" pitchFamily="65" charset="-120"/>
              </a:rPr>
              <a:t>聖人啊！你對自己的妻子，你的女兒和信士的婦女說：「她們應當用外衣蒙著自己的身體。</a:t>
            </a:r>
            <a:r>
              <a:rPr lang="zh-TW" altLang="en-US" sz="3600" b="1" i="1" dirty="0" smtClean="0">
                <a:solidFill>
                  <a:srgbClr val="FE2C2C"/>
                </a:solidFill>
                <a:effectLst/>
                <a:latin typeface="標楷體" pitchFamily="65" charset="-120"/>
                <a:ea typeface="標楷體" pitchFamily="65" charset="-120"/>
              </a:rPr>
              <a:t>這樣做最容易使人認識她們，而不受侵犯。</a:t>
            </a:r>
            <a:r>
              <a:rPr lang="zh-TW" altLang="en-US" sz="3600" b="1" dirty="0" smtClean="0">
                <a:effectLst/>
                <a:latin typeface="標楷體" pitchFamily="65" charset="-120"/>
                <a:ea typeface="標楷體" pitchFamily="65" charset="-120"/>
              </a:rPr>
              <a:t>真主是至赦的，是至慈的。</a:t>
            </a:r>
            <a:endParaRPr lang="zh-TW" altLang="en-US" sz="3600" dirty="0" smtClean="0">
              <a:effectLst/>
              <a:latin typeface="標楷體" pitchFamily="65" charset="-120"/>
              <a:ea typeface="標楷體" pitchFamily="65" charset="-120"/>
            </a:endParaRPr>
          </a:p>
          <a:p>
            <a:pPr marL="0" indent="0">
              <a:buFontTx/>
              <a:buNone/>
            </a:pPr>
            <a:r>
              <a:rPr lang="zh-TW" altLang="en-US" sz="3600" dirty="0" smtClean="0">
                <a:effectLst/>
                <a:latin typeface="標楷體" pitchFamily="65" charset="-120"/>
                <a:ea typeface="標楷體" pitchFamily="65" charset="-120"/>
              </a:rPr>
              <a:t>               </a:t>
            </a:r>
            <a:r>
              <a:rPr lang="en-US" altLang="zh-TW" sz="3600" dirty="0" smtClean="0">
                <a:effectLst/>
                <a:latin typeface="標楷體" pitchFamily="65" charset="-120"/>
                <a:ea typeface="標楷體" pitchFamily="65" charset="-120"/>
              </a:rPr>
              <a:t>(</a:t>
            </a:r>
            <a:r>
              <a:rPr lang="zh-TW" altLang="en-US" sz="3600" dirty="0" smtClean="0">
                <a:effectLst/>
                <a:latin typeface="標楷體" pitchFamily="65" charset="-120"/>
                <a:ea typeface="標楷體" pitchFamily="65" charset="-120"/>
              </a:rPr>
              <a:t>古蘭經 </a:t>
            </a:r>
            <a:r>
              <a:rPr lang="en-US" altLang="zh-TW" sz="3600" dirty="0" smtClean="0">
                <a:effectLst/>
                <a:latin typeface="標楷體" pitchFamily="65" charset="-120"/>
                <a:ea typeface="標楷體" pitchFamily="65" charset="-120"/>
              </a:rPr>
              <a:t>33:59)</a:t>
            </a:r>
          </a:p>
        </p:txBody>
      </p:sp>
    </p:spTree>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381000"/>
            <a:ext cx="7772400" cy="762000"/>
          </a:xfrm>
        </p:spPr>
        <p:txBody>
          <a:bodyPr>
            <a:normAutofit fontScale="90000"/>
          </a:bodyPr>
          <a:lstStyle/>
          <a:p>
            <a:r>
              <a:rPr lang="zh-TW" altLang="en-US" sz="5400" b="1" smtClean="0">
                <a:solidFill>
                  <a:srgbClr val="FE2C2C"/>
                </a:solidFill>
                <a:effectLst/>
              </a:rPr>
              <a:t>多妻制</a:t>
            </a:r>
            <a:endParaRPr lang="zh-TW" altLang="en-US" smtClean="0">
              <a:solidFill>
                <a:schemeClr val="tx1"/>
              </a:solidFill>
              <a:effectLst/>
            </a:endParaRPr>
          </a:p>
        </p:txBody>
      </p:sp>
      <p:pic>
        <p:nvPicPr>
          <p:cNvPr id="64515" name="Picture 5" descr="D:\STORES\s0109.jpg"/>
          <p:cNvPicPr>
            <a:picLocks noChangeAspect="1" noChangeArrowheads="1"/>
          </p:cNvPicPr>
          <p:nvPr/>
        </p:nvPicPr>
        <p:blipFill>
          <a:blip r:embed="rId3" cstate="print"/>
          <a:srcRect/>
          <a:stretch>
            <a:fillRect/>
          </a:stretch>
        </p:blipFill>
        <p:spPr bwMode="auto">
          <a:xfrm>
            <a:off x="2895601" y="1676400"/>
            <a:ext cx="4208463" cy="4648200"/>
          </a:xfrm>
          <a:prstGeom prst="rect">
            <a:avLst/>
          </a:prstGeom>
          <a:noFill/>
          <a:ln w="9525">
            <a:noFill/>
            <a:miter lim="800000"/>
            <a:headEnd/>
            <a:tailEnd/>
          </a:ln>
        </p:spPr>
      </p:pic>
      <p:pic>
        <p:nvPicPr>
          <p:cNvPr id="59403" name="FSTVAL01.MID">
            <a:hlinkClick r:id="" action="ppaction://media"/>
          </p:cNvPr>
          <p:cNvPicPr>
            <a:picLocks noRot="1" noChangeAspect="1" noChangeArrowheads="1"/>
          </p:cNvPicPr>
          <p:nvPr>
            <a:audioFile r:link="rId1"/>
          </p:nvPr>
        </p:nvPicPr>
        <p:blipFill>
          <a:blip r:embed="rId4" cstate="print"/>
          <a:srcRect/>
          <a:stretch>
            <a:fillRect/>
          </a:stretch>
        </p:blipFill>
        <p:spPr bwMode="auto">
          <a:xfrm>
            <a:off x="457200" y="6553200"/>
            <a:ext cx="304800" cy="304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5940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9403"/>
                                        </p:tgtEl>
                                      </p:cBhvr>
                                    </p:cmd>
                                  </p:childTnLst>
                                </p:cTn>
                              </p:par>
                            </p:childTnLst>
                          </p:cTn>
                        </p:par>
                      </p:childTnLst>
                    </p:cTn>
                  </p:par>
                </p:childTnLst>
              </p:cTn>
              <p:nextCondLst>
                <p:cond evt="onClick" delay="0">
                  <p:tgtEl>
                    <p:spTgt spid="5940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940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sz="4800" b="1" dirty="0" smtClean="0">
                <a:latin typeface="標楷體" pitchFamily="65" charset="-120"/>
                <a:ea typeface="標楷體" pitchFamily="65" charset="-120"/>
              </a:rPr>
              <a:t>近年潮流興小三</a:t>
            </a:r>
            <a:endParaRPr lang="zh-TW" altLang="en-US" sz="4800" b="1" dirty="0">
              <a:latin typeface="標楷體" pitchFamily="65" charset="-120"/>
              <a:ea typeface="標楷體" pitchFamily="65" charset="-120"/>
            </a:endParaRPr>
          </a:p>
        </p:txBody>
      </p:sp>
      <p:sp>
        <p:nvSpPr>
          <p:cNvPr id="3" name="Content Placeholder 2"/>
          <p:cNvSpPr>
            <a:spLocks noGrp="1"/>
          </p:cNvSpPr>
          <p:nvPr>
            <p:ph idx="1"/>
          </p:nvPr>
        </p:nvSpPr>
        <p:spPr>
          <a:xfrm>
            <a:off x="800100" y="1905001"/>
            <a:ext cx="5137562" cy="4267200"/>
          </a:xfrm>
        </p:spPr>
        <p:txBody>
          <a:bodyPr>
            <a:normAutofit/>
          </a:bodyPr>
          <a:lstStyle/>
          <a:p>
            <a:r>
              <a:rPr lang="zh-TW" altLang="en-US" sz="3600" b="1" dirty="0" smtClean="0">
                <a:latin typeface="標楷體" pitchFamily="65" charset="-120"/>
                <a:ea typeface="標楷體" pitchFamily="65" charset="-120"/>
              </a:rPr>
              <a:t>包二奶</a:t>
            </a:r>
            <a:r>
              <a:rPr lang="en-US" altLang="zh-TW" sz="3600" b="1" dirty="0" smtClean="0">
                <a:latin typeface="標楷體" pitchFamily="65" charset="-120"/>
                <a:ea typeface="標楷體" pitchFamily="65" charset="-120"/>
              </a:rPr>
              <a:t>?</a:t>
            </a:r>
            <a:r>
              <a:rPr lang="zh-TW" altLang="en-US" sz="3600" b="1" dirty="0" smtClean="0">
                <a:latin typeface="標楷體" pitchFamily="65" charset="-120"/>
                <a:ea typeface="標楷體" pitchFamily="65" charset="-120"/>
              </a:rPr>
              <a:t> 小三</a:t>
            </a:r>
            <a:r>
              <a:rPr lang="en-US" altLang="zh-TW" sz="3600" b="1" dirty="0" smtClean="0">
                <a:latin typeface="標楷體" pitchFamily="65" charset="-120"/>
                <a:ea typeface="標楷體" pitchFamily="65" charset="-120"/>
              </a:rPr>
              <a:t>?</a:t>
            </a:r>
            <a:r>
              <a:rPr lang="zh-TW" altLang="en-US" sz="3600" b="1" dirty="0" smtClean="0">
                <a:latin typeface="標楷體" pitchFamily="65" charset="-120"/>
                <a:ea typeface="標楷體" pitchFamily="65" charset="-120"/>
              </a:rPr>
              <a:t> 小四</a:t>
            </a:r>
            <a:r>
              <a:rPr lang="en-US" altLang="zh-TW" sz="3600" b="1" dirty="0" smtClean="0">
                <a:latin typeface="標楷體" pitchFamily="65" charset="-120"/>
                <a:ea typeface="標楷體" pitchFamily="65" charset="-120"/>
              </a:rPr>
              <a:t>?</a:t>
            </a:r>
          </a:p>
          <a:p>
            <a:r>
              <a:rPr lang="zh-TW" altLang="en-US" sz="3600" b="1" dirty="0" smtClean="0">
                <a:latin typeface="標楷體" pitchFamily="65" charset="-120"/>
                <a:ea typeface="標楷體" pitchFamily="65" charset="-120"/>
              </a:rPr>
              <a:t>嘉欣無懼「小三」</a:t>
            </a:r>
            <a:endParaRPr lang="en-US" altLang="zh-TW" sz="3600" b="1" dirty="0" smtClean="0">
              <a:latin typeface="標楷體" pitchFamily="65" charset="-120"/>
              <a:ea typeface="標楷體" pitchFamily="65" charset="-120"/>
            </a:endParaRPr>
          </a:p>
          <a:p>
            <a:pPr>
              <a:buNone/>
            </a:pPr>
            <a:endParaRPr lang="zh-TW" altLang="en-US" sz="3600" b="1" dirty="0">
              <a:latin typeface="標楷體" pitchFamily="65" charset="-120"/>
              <a:ea typeface="標楷體" pitchFamily="65" charset="-120"/>
            </a:endParaRPr>
          </a:p>
        </p:txBody>
      </p:sp>
      <p:pic>
        <p:nvPicPr>
          <p:cNvPr id="91139" name="Picture 3"/>
          <p:cNvPicPr>
            <a:picLocks noChangeAspect="1" noChangeArrowheads="1"/>
          </p:cNvPicPr>
          <p:nvPr/>
        </p:nvPicPr>
        <p:blipFill>
          <a:blip r:embed="rId2" cstate="print"/>
          <a:srcRect l="21964" t="25754" r="57622" b="18433"/>
          <a:stretch>
            <a:fillRect/>
          </a:stretch>
        </p:blipFill>
        <p:spPr bwMode="auto">
          <a:xfrm>
            <a:off x="1282535" y="3372592"/>
            <a:ext cx="1876301" cy="2885704"/>
          </a:xfrm>
          <a:prstGeom prst="rect">
            <a:avLst/>
          </a:prstGeom>
          <a:noFill/>
          <a:ln w="9525">
            <a:noFill/>
            <a:miter lim="800000"/>
            <a:headEnd/>
            <a:tailEnd/>
          </a:ln>
        </p:spPr>
      </p:pic>
      <p:sp>
        <p:nvSpPr>
          <p:cNvPr id="6" name="TextBox 5"/>
          <p:cNvSpPr txBox="1"/>
          <p:nvPr/>
        </p:nvSpPr>
        <p:spPr>
          <a:xfrm>
            <a:off x="3372594" y="3467593"/>
            <a:ext cx="4916384" cy="2308324"/>
          </a:xfrm>
          <a:prstGeom prst="rect">
            <a:avLst/>
          </a:prstGeom>
          <a:noFill/>
        </p:spPr>
        <p:txBody>
          <a:bodyPr wrap="square" rtlCol="0">
            <a:spAutoFit/>
          </a:bodyPr>
          <a:lstStyle/>
          <a:p>
            <a:r>
              <a:rPr lang="zh-TW" altLang="en-US" sz="2400" dirty="0" smtClean="0">
                <a:latin typeface="標楷體" pitchFamily="65" charset="-120"/>
                <a:ea typeface="標楷體" pitchFamily="65" charset="-120"/>
              </a:rPr>
              <a:t>李嘉欣（</a:t>
            </a:r>
            <a:r>
              <a:rPr lang="en-US" altLang="zh-TW" sz="2400" dirty="0" smtClean="0">
                <a:latin typeface="標楷體" pitchFamily="65" charset="-120"/>
                <a:ea typeface="標楷體" pitchFamily="65" charset="-120"/>
              </a:rPr>
              <a:t>Michele</a:t>
            </a:r>
            <a:r>
              <a:rPr lang="zh-TW" altLang="en-US" sz="2400" dirty="0" smtClean="0">
                <a:latin typeface="標楷體" pitchFamily="65" charset="-120"/>
                <a:ea typeface="標楷體" pitchFamily="65" charset="-120"/>
              </a:rPr>
              <a:t>）昨天出席水晶品牌活動，快將七年之癢的嘉欣，被問到最近圈中有不少「小三」的新聞，有何方法趕走「小三」？嘉欣認真表示，感情世界很難去評論，她不會刻意去諗。</a:t>
            </a:r>
            <a:endParaRPr lang="zh-TW" alt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1139"/>
                                        </p:tgtEl>
                                        <p:attrNameLst>
                                          <p:attrName>style.visibility</p:attrName>
                                        </p:attrNameLst>
                                      </p:cBhvr>
                                      <p:to>
                                        <p:strVal val="visible"/>
                                      </p:to>
                                    </p:set>
                                    <p:anim calcmode="lin" valueType="num">
                                      <p:cBhvr additive="base">
                                        <p:cTn id="22" dur="500" fill="hold"/>
                                        <p:tgtEl>
                                          <p:spTgt spid="91139"/>
                                        </p:tgtEl>
                                        <p:attrNameLst>
                                          <p:attrName>ppt_x</p:attrName>
                                        </p:attrNameLst>
                                      </p:cBhvr>
                                      <p:tavLst>
                                        <p:tav tm="0">
                                          <p:val>
                                            <p:strVal val="#ppt_x"/>
                                          </p:val>
                                        </p:tav>
                                        <p:tav tm="100000">
                                          <p:val>
                                            <p:strVal val="#ppt_x"/>
                                          </p:val>
                                        </p:tav>
                                      </p:tavLst>
                                    </p:anim>
                                    <p:anim calcmode="lin" valueType="num">
                                      <p:cBhvr additive="base">
                                        <p:cTn id="23"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allAtOnce"/>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201881"/>
            <a:ext cx="7772400" cy="762000"/>
          </a:xfrm>
        </p:spPr>
        <p:txBody>
          <a:bodyPr>
            <a:normAutofit/>
          </a:bodyPr>
          <a:lstStyle/>
          <a:p>
            <a:r>
              <a:rPr lang="zh-TW" altLang="en-US" sz="4800" b="1" dirty="0" smtClean="0">
                <a:solidFill>
                  <a:srgbClr val="FE2C2C"/>
                </a:solidFill>
                <a:effectLst/>
                <a:latin typeface="標楷體" pitchFamily="65" charset="-120"/>
                <a:ea typeface="標楷體" pitchFamily="65" charset="-120"/>
              </a:rPr>
              <a:t>一夫多妻制</a:t>
            </a:r>
          </a:p>
        </p:txBody>
      </p:sp>
      <p:sp>
        <p:nvSpPr>
          <p:cNvPr id="61443" name="Rectangle 3"/>
          <p:cNvSpPr>
            <a:spLocks noGrp="1" noChangeArrowheads="1"/>
          </p:cNvSpPr>
          <p:nvPr>
            <p:ph type="body" idx="1"/>
          </p:nvPr>
        </p:nvSpPr>
        <p:spPr>
          <a:xfrm>
            <a:off x="685800" y="1140025"/>
            <a:ext cx="7772400" cy="5257800"/>
          </a:xfrm>
        </p:spPr>
        <p:txBody>
          <a:bodyPr>
            <a:normAutofit/>
          </a:bodyPr>
          <a:lstStyle/>
          <a:p>
            <a:pPr marL="571500" indent="-571500">
              <a:buFontTx/>
              <a:buNone/>
              <a:defRPr/>
            </a:pPr>
            <a:r>
              <a:rPr lang="en-US" altLang="zh-TW" sz="3600" b="1" dirty="0" smtClean="0">
                <a:effectLst/>
                <a:latin typeface="標楷體" pitchFamily="65" charset="-120"/>
                <a:ea typeface="標楷體" pitchFamily="65" charset="-120"/>
              </a:rPr>
              <a:t>1.﹝</a:t>
            </a:r>
            <a:r>
              <a:rPr lang="zh-TW" altLang="en-US" sz="3600" b="1" dirty="0" smtClean="0">
                <a:effectLst/>
                <a:latin typeface="標楷體" pitchFamily="65" charset="-120"/>
                <a:ea typeface="標楷體" pitchFamily="65" charset="-120"/>
              </a:rPr>
              <a:t>多妻</a:t>
            </a:r>
            <a:r>
              <a:rPr lang="en-US" altLang="zh-TW" sz="3600" b="1" dirty="0" smtClean="0">
                <a:effectLst/>
                <a:latin typeface="標楷體" pitchFamily="65" charset="-120"/>
                <a:ea typeface="標楷體" pitchFamily="65" charset="-120"/>
              </a:rPr>
              <a:t>﹞ </a:t>
            </a:r>
            <a:r>
              <a:rPr lang="zh-TW" altLang="en-US" sz="3600" b="1" dirty="0" smtClean="0">
                <a:effectLst/>
                <a:latin typeface="標楷體" pitchFamily="65" charset="-120"/>
                <a:ea typeface="標楷體" pitchFamily="65" charset="-120"/>
              </a:rPr>
              <a:t>非通例</a:t>
            </a:r>
            <a:r>
              <a:rPr lang="zh-TW" altLang="en-US" sz="3600" b="1" dirty="0" smtClean="0">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 非受鼓勵，只是被容許。</a:t>
            </a:r>
          </a:p>
          <a:p>
            <a:pPr marL="571500" indent="-571500">
              <a:buFontTx/>
              <a:buNone/>
              <a:defRPr/>
            </a:pPr>
            <a:r>
              <a:rPr lang="en-US" altLang="zh-TW" sz="3600" b="1" dirty="0" smtClean="0">
                <a:effectLst/>
                <a:latin typeface="標楷體" pitchFamily="65" charset="-120"/>
                <a:ea typeface="標楷體" pitchFamily="65" charset="-120"/>
              </a:rPr>
              <a:t>2.﹝</a:t>
            </a:r>
            <a:r>
              <a:rPr lang="zh-TW" altLang="en-US" sz="3600" b="1" dirty="0" smtClean="0">
                <a:effectLst/>
                <a:latin typeface="標楷體" pitchFamily="65" charset="-120"/>
                <a:ea typeface="標楷體" pitchFamily="65" charset="-120"/>
              </a:rPr>
              <a:t>多妻</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非單為滿足私慾，而是為照顧孤兒、寡婦。</a:t>
            </a:r>
          </a:p>
          <a:p>
            <a:pPr marL="571500" indent="-571500">
              <a:buFontTx/>
              <a:buNone/>
              <a:defRPr/>
            </a:pPr>
            <a:r>
              <a:rPr lang="en-US" altLang="zh-TW" sz="3600" b="1" dirty="0" smtClean="0">
                <a:effectLst/>
                <a:latin typeface="標楷體" pitchFamily="65" charset="-120"/>
                <a:ea typeface="標楷體" pitchFamily="65" charset="-120"/>
              </a:rPr>
              <a:t>3.﹝</a:t>
            </a:r>
            <a:r>
              <a:rPr lang="zh-TW" altLang="en-US" sz="3600" b="1" dirty="0" smtClean="0">
                <a:effectLst/>
                <a:latin typeface="標楷體" pitchFamily="65" charset="-120"/>
                <a:ea typeface="標楷體" pitchFamily="65" charset="-120"/>
              </a:rPr>
              <a:t>多妻</a:t>
            </a: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數目受限制，與當時各地無限制有別。</a:t>
            </a:r>
          </a:p>
          <a:p>
            <a:pPr marL="571500" indent="-571500">
              <a:buFontTx/>
              <a:buNone/>
              <a:defRPr/>
            </a:pPr>
            <a:r>
              <a:rPr lang="en-US" altLang="zh-TW" sz="3600" b="1" dirty="0" smtClean="0">
                <a:effectLst/>
                <a:latin typeface="標楷體" pitchFamily="65" charset="-120"/>
                <a:ea typeface="標楷體" pitchFamily="65" charset="-120"/>
              </a:rPr>
              <a:t>4.	</a:t>
            </a:r>
            <a:r>
              <a:rPr lang="zh-TW" altLang="en-US" sz="3600" b="1" dirty="0" smtClean="0">
                <a:effectLst/>
                <a:latin typeface="標楷體" pitchFamily="65" charset="-120"/>
                <a:ea typeface="標楷體" pitchFamily="65" charset="-120"/>
              </a:rPr>
              <a:t>必須對各妻子公平，否則只可娶一個。</a:t>
            </a:r>
          </a:p>
          <a:p>
            <a:pPr marL="571500" indent="-571500">
              <a:buFontTx/>
              <a:buNone/>
              <a:defRPr/>
            </a:pPr>
            <a:endParaRPr lang="zh-TW" altLang="en-US" sz="3600" dirty="0" smtClean="0">
              <a:effectLst/>
              <a:latin typeface="標楷體" pitchFamily="65" charset="-120"/>
              <a:ea typeface="標楷體" pitchFamily="65" charset="-120"/>
            </a:endParaRPr>
          </a:p>
          <a:p>
            <a:pPr marL="571500" indent="-571500">
              <a:buFontTx/>
              <a:buNone/>
              <a:defRPr/>
            </a:pPr>
            <a:endParaRPr lang="en-US" altLang="zh-TW" sz="3600" dirty="0" smtClean="0">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81000"/>
            <a:ext cx="7772400" cy="762000"/>
          </a:xfrm>
        </p:spPr>
        <p:txBody>
          <a:bodyPr>
            <a:normAutofit/>
          </a:bodyPr>
          <a:lstStyle/>
          <a:p>
            <a:r>
              <a:rPr lang="en-US" altLang="zh-TW" sz="4800" b="1" dirty="0" smtClean="0">
                <a:effectLst/>
                <a:latin typeface="標楷體" pitchFamily="65" charset="-120"/>
                <a:ea typeface="標楷體" pitchFamily="65" charset="-120"/>
              </a:rPr>
              <a:t>(</a:t>
            </a:r>
            <a:r>
              <a:rPr lang="zh-TW" altLang="en-US" sz="4800" b="1" dirty="0" smtClean="0">
                <a:effectLst/>
                <a:latin typeface="標楷體" pitchFamily="65" charset="-120"/>
                <a:ea typeface="標楷體" pitchFamily="65" charset="-120"/>
              </a:rPr>
              <a:t>古蘭經 </a:t>
            </a:r>
            <a:r>
              <a:rPr lang="en-US" altLang="zh-TW" sz="4800" b="1" dirty="0" smtClean="0">
                <a:effectLst/>
                <a:latin typeface="標楷體" pitchFamily="65" charset="-120"/>
                <a:ea typeface="標楷體" pitchFamily="65" charset="-120"/>
              </a:rPr>
              <a:t>4:3)</a:t>
            </a:r>
          </a:p>
        </p:txBody>
      </p:sp>
      <p:sp>
        <p:nvSpPr>
          <p:cNvPr id="67587" name="Rectangle 3"/>
          <p:cNvSpPr>
            <a:spLocks noGrp="1" noChangeArrowheads="1"/>
          </p:cNvSpPr>
          <p:nvPr>
            <p:ph type="body" idx="1"/>
          </p:nvPr>
        </p:nvSpPr>
        <p:spPr>
          <a:xfrm>
            <a:off x="762000" y="1524000"/>
            <a:ext cx="7772400" cy="4114800"/>
          </a:xfrm>
        </p:spPr>
        <p:txBody>
          <a:bodyPr>
            <a:normAutofit/>
          </a:bodyPr>
          <a:lstStyle/>
          <a:p>
            <a:pPr marL="0" indent="0">
              <a:buFontTx/>
              <a:buNone/>
            </a:pPr>
            <a:r>
              <a:rPr lang="en-US" altLang="zh-TW" sz="3600" b="1" dirty="0" smtClean="0">
                <a:effectLst/>
                <a:latin typeface="標楷體" pitchFamily="65" charset="-120"/>
                <a:ea typeface="標楷體" pitchFamily="65" charset="-120"/>
              </a:rPr>
              <a:t>『</a:t>
            </a:r>
            <a:r>
              <a:rPr lang="zh-TW" altLang="en-US" sz="3600" b="1" dirty="0" smtClean="0">
                <a:effectLst/>
                <a:latin typeface="標楷體" pitchFamily="65" charset="-120"/>
                <a:ea typeface="標楷體" pitchFamily="65" charset="-120"/>
              </a:rPr>
              <a:t>若是你們恐怕對孤兒不公，你們就娶於你們合宜的婦女兩個、三個、四個；若是你們恐怕不能公平，就只娶一個</a:t>
            </a:r>
            <a:r>
              <a:rPr lang="en-US" altLang="zh-TW" sz="3600" b="1" dirty="0" smtClean="0">
                <a:effectLst/>
                <a:latin typeface="標楷體" pitchFamily="65" charset="-120"/>
                <a:ea typeface="標楷體" pitchFamily="65" charset="-120"/>
              </a:rPr>
              <a:t>….』</a:t>
            </a:r>
          </a:p>
          <a:p>
            <a:pPr marL="1276350" lvl="2"/>
            <a:endParaRPr lang="en-US" altLang="zh-TW" sz="3600" dirty="0" smtClean="0">
              <a:effectLst/>
              <a:latin typeface="標楷體" pitchFamily="65" charset="-120"/>
              <a:ea typeface="標楷體" pitchFamily="65" charset="-120"/>
            </a:endParaRPr>
          </a:p>
          <a:p>
            <a:pPr marL="1276350" lvl="2"/>
            <a:endParaRPr lang="en-US" altLang="zh-TW" sz="3600" dirty="0" smtClean="0">
              <a:effectLst/>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685800" y="2286000"/>
            <a:ext cx="7772400" cy="1143000"/>
          </a:xfrm>
        </p:spPr>
        <p:txBody>
          <a:bodyPr/>
          <a:lstStyle/>
          <a:p>
            <a:pPr>
              <a:defRPr/>
            </a:pPr>
            <a:r>
              <a:rPr lang="zh-TW" altLang="en-US" sz="6000" smtClean="0">
                <a:effectLst/>
              </a:rPr>
              <a:t>完</a:t>
            </a:r>
            <a:endParaRPr lang="zh-TW" altLang="en-US" smtClean="0"/>
          </a:p>
        </p:txBody>
      </p:sp>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00013"/>
            <a:ext cx="3816350" cy="836612"/>
          </a:xfrm>
        </p:spPr>
        <p:txBody>
          <a:bodyPr/>
          <a:lstStyle/>
          <a:p>
            <a:pPr>
              <a:defRPr/>
            </a:pPr>
            <a:r>
              <a:rPr lang="zh-TW" altLang="en-US" dirty="0" smtClean="0"/>
              <a:t>個案研究 </a:t>
            </a:r>
            <a:r>
              <a:rPr lang="en-US" altLang="zh-TW" dirty="0" smtClean="0"/>
              <a:t>(</a:t>
            </a:r>
            <a:r>
              <a:rPr lang="zh-TW" altLang="en-US" dirty="0" smtClean="0"/>
              <a:t>一</a:t>
            </a:r>
            <a:r>
              <a:rPr lang="en-US" altLang="zh-TW" dirty="0" smtClean="0"/>
              <a:t>)</a:t>
            </a:r>
            <a:endParaRPr lang="zh-TW" altLang="en-US" dirty="0" smtClean="0"/>
          </a:p>
        </p:txBody>
      </p:sp>
      <p:pic>
        <p:nvPicPr>
          <p:cNvPr id="69635" name="Picture 2"/>
          <p:cNvPicPr>
            <a:picLocks noChangeAspect="1" noChangeArrowheads="1"/>
          </p:cNvPicPr>
          <p:nvPr/>
        </p:nvPicPr>
        <p:blipFill>
          <a:blip r:embed="rId2" cstate="print"/>
          <a:srcRect l="10236" t="22266" r="39403" b="9813"/>
          <a:stretch>
            <a:fillRect/>
          </a:stretch>
        </p:blipFill>
        <p:spPr bwMode="auto">
          <a:xfrm>
            <a:off x="744538" y="936625"/>
            <a:ext cx="7816850" cy="5816600"/>
          </a:xfrm>
          <a:prstGeom prst="rect">
            <a:avLst/>
          </a:prstGeom>
          <a:noFill/>
          <a:ln w="12700">
            <a:noFill/>
            <a:miter lim="800000"/>
            <a:headEnd/>
            <a:tailEnd/>
          </a:ln>
        </p:spPr>
      </p:pic>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557225"/>
            <a:ext cx="7772400" cy="731838"/>
          </a:xfrm>
        </p:spPr>
        <p:txBody>
          <a:bodyPr/>
          <a:lstStyle/>
          <a:p>
            <a:pPr>
              <a:defRPr/>
            </a:pPr>
            <a:r>
              <a:rPr lang="zh-TW" altLang="zh-TW" sz="2800" b="1" dirty="0" smtClean="0"/>
              <a:t>巴基斯坦懷孕婦被娘家人亂石砸死 警方袖手旁觀</a:t>
            </a:r>
            <a:endParaRPr lang="zh-TW" altLang="en-US" dirty="0" smtClean="0"/>
          </a:p>
        </p:txBody>
      </p:sp>
      <p:sp>
        <p:nvSpPr>
          <p:cNvPr id="3" name="Content Placeholder 2"/>
          <p:cNvSpPr>
            <a:spLocks noGrp="1"/>
          </p:cNvSpPr>
          <p:nvPr>
            <p:ph idx="1"/>
          </p:nvPr>
        </p:nvSpPr>
        <p:spPr>
          <a:xfrm>
            <a:off x="684213" y="1277950"/>
            <a:ext cx="7772400" cy="5400675"/>
          </a:xfrm>
        </p:spPr>
        <p:txBody>
          <a:bodyPr/>
          <a:lstStyle/>
          <a:p>
            <a:pPr>
              <a:lnSpc>
                <a:spcPct val="100000"/>
              </a:lnSpc>
              <a:buFontTx/>
              <a:buNone/>
              <a:defRPr/>
            </a:pPr>
            <a:r>
              <a:rPr lang="en-US" altLang="zh-TW" sz="1400" u="sng" dirty="0" smtClean="0">
                <a:effectLst/>
                <a:hlinkClick r:id="rId2"/>
              </a:rPr>
              <a:t>http://news.sina.com.tw/article/20140529/12558528.html</a:t>
            </a:r>
            <a:endParaRPr lang="zh-TW" altLang="zh-TW" sz="1400" dirty="0" smtClean="0">
              <a:effectLst/>
            </a:endParaRPr>
          </a:p>
          <a:p>
            <a:pPr>
              <a:lnSpc>
                <a:spcPct val="100000"/>
              </a:lnSpc>
              <a:buFontTx/>
              <a:buNone/>
              <a:defRPr/>
            </a:pPr>
            <a:r>
              <a:rPr lang="zh-TW" altLang="zh-TW" sz="1400" dirty="0" smtClean="0">
                <a:effectLst/>
              </a:rPr>
              <a:t>中廣新聞網</a:t>
            </a:r>
            <a:r>
              <a:rPr lang="en-US" altLang="zh-TW" sz="1400" dirty="0" smtClean="0">
                <a:effectLst/>
              </a:rPr>
              <a:t> (2014-05-29 10:26) </a:t>
            </a:r>
            <a:endParaRPr lang="zh-TW" altLang="zh-TW" sz="1400" dirty="0" smtClean="0">
              <a:effectLst/>
            </a:endParaRPr>
          </a:p>
          <a:p>
            <a:pPr marL="0" indent="273050">
              <a:lnSpc>
                <a:spcPct val="100000"/>
              </a:lnSpc>
              <a:buFontTx/>
              <a:buNone/>
              <a:defRPr/>
            </a:pPr>
            <a:r>
              <a:rPr lang="en-US" altLang="zh-TW" sz="1400" dirty="0" smtClean="0">
                <a:effectLst/>
              </a:rPr>
              <a:t> </a:t>
            </a:r>
            <a:r>
              <a:rPr lang="zh-TW" altLang="zh-TW" sz="1600" dirty="0" smtClean="0">
                <a:solidFill>
                  <a:srgbClr val="080000"/>
                </a:solidFill>
                <a:effectLst/>
              </a:rPr>
              <a:t>巴基斯坦一名</a:t>
            </a:r>
            <a:r>
              <a:rPr lang="zh-TW" altLang="en-US" sz="1600" dirty="0" smtClean="0">
                <a:solidFill>
                  <a:srgbClr val="080000"/>
                </a:solidFill>
                <a:effectLst/>
              </a:rPr>
              <a:t>懷孕</a:t>
            </a:r>
            <a:r>
              <a:rPr lang="zh-TW" altLang="zh-TW" sz="1600" dirty="0" smtClean="0">
                <a:solidFill>
                  <a:srgbClr val="080000"/>
                </a:solidFill>
                <a:effectLst/>
              </a:rPr>
              <a:t>婦人，因為嫁給</a:t>
            </a:r>
            <a:r>
              <a:rPr lang="zh-TW" altLang="en-US" sz="1600" dirty="0" smtClean="0">
                <a:solidFill>
                  <a:srgbClr val="080000"/>
                </a:solidFill>
                <a:effectLst/>
              </a:rPr>
              <a:t>自己</a:t>
            </a:r>
            <a:r>
              <a:rPr lang="zh-TW" altLang="zh-TW" sz="1600" dirty="0" smtClean="0">
                <a:solidFill>
                  <a:srgbClr val="080000"/>
                </a:solidFill>
                <a:effectLst/>
              </a:rPr>
              <a:t>愛、卻不被父母認可的男子，光天化日之下，在法院</a:t>
            </a:r>
            <a:r>
              <a:rPr lang="zh-TW" altLang="en-US" sz="1600" dirty="0" smtClean="0">
                <a:solidFill>
                  <a:srgbClr val="080000"/>
                </a:solidFill>
                <a:effectLst/>
              </a:rPr>
              <a:t>門</a:t>
            </a:r>
            <a:r>
              <a:rPr lang="zh-TW" altLang="zh-TW" sz="1600" dirty="0" smtClean="0">
                <a:solidFill>
                  <a:srgbClr val="080000"/>
                </a:solidFill>
                <a:effectLst/>
              </a:rPr>
              <a:t>口，被家人用亂石砸死，她的丈夫大聲呼救，警察卻袖手旁觀。（夏明珠報導）</a:t>
            </a:r>
            <a:r>
              <a:rPr lang="en-US" altLang="zh-TW" sz="1600" dirty="0" smtClean="0">
                <a:solidFill>
                  <a:srgbClr val="080000"/>
                </a:solidFill>
                <a:effectLst/>
              </a:rPr>
              <a:t/>
            </a:r>
            <a:br>
              <a:rPr lang="en-US" altLang="zh-TW" sz="1600" dirty="0" smtClean="0">
                <a:solidFill>
                  <a:srgbClr val="080000"/>
                </a:solidFill>
                <a:effectLst/>
              </a:rPr>
            </a:br>
            <a:r>
              <a:rPr lang="en-US" altLang="zh-TW" sz="1600" dirty="0" smtClean="0">
                <a:solidFill>
                  <a:srgbClr val="080000"/>
                </a:solidFill>
                <a:effectLst/>
              </a:rPr>
              <a:t/>
            </a:r>
            <a:br>
              <a:rPr lang="en-US" altLang="zh-TW" sz="1600" dirty="0" smtClean="0">
                <a:solidFill>
                  <a:srgbClr val="080000"/>
                </a:solidFill>
                <a:effectLst/>
              </a:rPr>
            </a:br>
            <a:r>
              <a:rPr lang="zh-TW" altLang="en-US" sz="1600" dirty="0" smtClean="0">
                <a:solidFill>
                  <a:srgbClr val="080000"/>
                </a:solidFill>
              </a:rPr>
              <a:t>        </a:t>
            </a:r>
            <a:r>
              <a:rPr lang="zh-TW" altLang="zh-TW" sz="1600" dirty="0" smtClean="0">
                <a:solidFill>
                  <a:srgbClr val="080000"/>
                </a:solidFill>
                <a:effectLst/>
              </a:rPr>
              <a:t>每年有幾百名巴基斯坦婦女，在社會禮教的</a:t>
            </a:r>
            <a:r>
              <a:rPr lang="zh-TW" altLang="en-US" sz="1600" dirty="0" smtClean="0">
                <a:solidFill>
                  <a:srgbClr val="080000"/>
                </a:solidFill>
                <a:effectLst/>
              </a:rPr>
              <a:t>大帽子</a:t>
            </a:r>
            <a:r>
              <a:rPr lang="zh-TW" altLang="zh-TW" sz="1600" dirty="0" smtClean="0">
                <a:solidFill>
                  <a:srgbClr val="080000"/>
                </a:solidFill>
                <a:effectLst/>
              </a:rPr>
              <a:t>底下，被奪走性命，聯合國人權機構官員呼籲巴基斯坦當局不要再姑息這種戕害女權的行為。</a:t>
            </a:r>
            <a:r>
              <a:rPr lang="en-US" altLang="zh-TW" sz="1600" dirty="0" smtClean="0">
                <a:solidFill>
                  <a:srgbClr val="080000"/>
                </a:solidFill>
                <a:effectLst/>
              </a:rPr>
              <a:t/>
            </a:r>
            <a:br>
              <a:rPr lang="en-US" altLang="zh-TW" sz="1600" dirty="0" smtClean="0">
                <a:solidFill>
                  <a:srgbClr val="080000"/>
                </a:solidFill>
                <a:effectLst/>
              </a:rPr>
            </a:br>
            <a:r>
              <a:rPr lang="en-US" altLang="zh-TW" sz="1600" dirty="0" smtClean="0">
                <a:solidFill>
                  <a:srgbClr val="080000"/>
                </a:solidFill>
                <a:effectLst/>
              </a:rPr>
              <a:t/>
            </a:r>
            <a:br>
              <a:rPr lang="en-US" altLang="zh-TW" sz="1600" dirty="0" smtClean="0">
                <a:solidFill>
                  <a:srgbClr val="080000"/>
                </a:solidFill>
                <a:effectLst/>
              </a:rPr>
            </a:br>
            <a:r>
              <a:rPr lang="zh-TW" altLang="en-US" sz="1600" dirty="0" smtClean="0">
                <a:solidFill>
                  <a:srgbClr val="080000"/>
                </a:solidFill>
                <a:effectLst/>
              </a:rPr>
              <a:t>        </a:t>
            </a:r>
            <a:r>
              <a:rPr lang="zh-TW" altLang="zh-TW" sz="1600" dirty="0" smtClean="0">
                <a:solidFill>
                  <a:srgbClr val="080000"/>
                </a:solidFill>
                <a:effectLst/>
              </a:rPr>
              <a:t>在巴基斯坦，自行處決有辱門風的女兒，叫做榮譽殺人，聯合國人權委員會官員痛批，用莫須有的罪名，公然施暴，殺害一個弱女子，何來榮譽。</a:t>
            </a:r>
            <a:r>
              <a:rPr lang="en-US" altLang="zh-TW" sz="1600" dirty="0" smtClean="0">
                <a:solidFill>
                  <a:srgbClr val="080000"/>
                </a:solidFill>
                <a:effectLst/>
              </a:rPr>
              <a:t/>
            </a:r>
            <a:br>
              <a:rPr lang="en-US" altLang="zh-TW" sz="1600" dirty="0" smtClean="0">
                <a:solidFill>
                  <a:srgbClr val="080000"/>
                </a:solidFill>
                <a:effectLst/>
              </a:rPr>
            </a:br>
            <a:r>
              <a:rPr lang="en-US" altLang="zh-TW" sz="1600" dirty="0" smtClean="0">
                <a:solidFill>
                  <a:srgbClr val="080000"/>
                </a:solidFill>
                <a:effectLst/>
              </a:rPr>
              <a:t/>
            </a:r>
            <a:br>
              <a:rPr lang="en-US" altLang="zh-TW" sz="1600" dirty="0" smtClean="0">
                <a:solidFill>
                  <a:srgbClr val="080000"/>
                </a:solidFill>
                <a:effectLst/>
              </a:rPr>
            </a:br>
            <a:r>
              <a:rPr lang="zh-TW" altLang="en-US" sz="1600" dirty="0" smtClean="0">
                <a:solidFill>
                  <a:srgbClr val="080000"/>
                </a:solidFill>
                <a:effectLst/>
              </a:rPr>
              <a:t>        </a:t>
            </a:r>
            <a:r>
              <a:rPr lang="zh-TW" altLang="zh-TW" sz="1600" dirty="0" smtClean="0">
                <a:solidFill>
                  <a:srgbClr val="080000"/>
                </a:solidFill>
                <a:effectLst/>
              </a:rPr>
              <a:t>受害人已經懷孕三個月，娘家控告他的丈夫綁架，然後趁他們出庭的機會，想要把受害人強行帶走，受害人強力掙扎，一群人拿出預藏的磚塊，把她砸死在人行道上，面對受害人呼救，旁邊的警察視若無睹，受害人夫家的一個親戚，甚至當眾脫衣，試圖吸引警方注意，結果徒勞無功。</a:t>
            </a:r>
            <a:r>
              <a:rPr lang="en-US" altLang="zh-TW" sz="1600" dirty="0" smtClean="0">
                <a:solidFill>
                  <a:srgbClr val="080000"/>
                </a:solidFill>
                <a:effectLst/>
              </a:rPr>
              <a:t/>
            </a:r>
            <a:br>
              <a:rPr lang="en-US" altLang="zh-TW" sz="1600" dirty="0" smtClean="0">
                <a:solidFill>
                  <a:srgbClr val="080000"/>
                </a:solidFill>
                <a:effectLst/>
              </a:rPr>
            </a:br>
            <a:r>
              <a:rPr lang="en-US" altLang="zh-TW" sz="1600" dirty="0" smtClean="0">
                <a:solidFill>
                  <a:srgbClr val="080000"/>
                </a:solidFill>
                <a:effectLst/>
              </a:rPr>
              <a:t/>
            </a:r>
            <a:br>
              <a:rPr lang="en-US" altLang="zh-TW" sz="1600" dirty="0" smtClean="0">
                <a:solidFill>
                  <a:srgbClr val="080000"/>
                </a:solidFill>
                <a:effectLst/>
              </a:rPr>
            </a:br>
            <a:r>
              <a:rPr lang="zh-TW" altLang="en-US" sz="1600" dirty="0" smtClean="0">
                <a:solidFill>
                  <a:srgbClr val="080000"/>
                </a:solidFill>
                <a:effectLst/>
              </a:rPr>
              <a:t>        </a:t>
            </a:r>
            <a:r>
              <a:rPr lang="zh-TW" altLang="zh-TW" sz="1600" dirty="0" smtClean="0">
                <a:solidFill>
                  <a:srgbClr val="080000"/>
                </a:solidFill>
                <a:effectLst/>
              </a:rPr>
              <a:t>媒妁之言是巴基斯坦</a:t>
            </a:r>
            <a:r>
              <a:rPr lang="zh-TW" altLang="en-US" sz="1600" dirty="0" smtClean="0">
                <a:solidFill>
                  <a:srgbClr val="080000"/>
                </a:solidFill>
                <a:effectLst/>
              </a:rPr>
              <a:t>婚姻</a:t>
            </a:r>
            <a:r>
              <a:rPr lang="zh-TW" altLang="zh-TW" sz="1600" dirty="0" smtClean="0">
                <a:solidFill>
                  <a:srgbClr val="080000"/>
                </a:solidFill>
                <a:effectLst/>
              </a:rPr>
              <a:t>常態，和不被家人認可的對象</a:t>
            </a:r>
            <a:r>
              <a:rPr lang="zh-TW" altLang="en-US" sz="1600" dirty="0" smtClean="0">
                <a:solidFill>
                  <a:srgbClr val="080000"/>
                </a:solidFill>
                <a:effectLst/>
              </a:rPr>
              <a:t>結婚</a:t>
            </a:r>
            <a:r>
              <a:rPr lang="zh-TW" altLang="zh-TW" sz="1600" dirty="0" smtClean="0">
                <a:solidFill>
                  <a:srgbClr val="080000"/>
                </a:solidFill>
                <a:effectLst/>
              </a:rPr>
              <a:t>，是大逆不道的事，聯合國說，去年巴基斯坦有</a:t>
            </a:r>
            <a:r>
              <a:rPr lang="en-US" altLang="zh-TW" sz="1600" dirty="0" smtClean="0">
                <a:solidFill>
                  <a:srgbClr val="080000"/>
                </a:solidFill>
                <a:effectLst/>
              </a:rPr>
              <a:t>869</a:t>
            </a:r>
            <a:r>
              <a:rPr lang="zh-TW" altLang="zh-TW" sz="1600" dirty="0" smtClean="0">
                <a:solidFill>
                  <a:srgbClr val="080000"/>
                </a:solidFill>
                <a:effectLst/>
              </a:rPr>
              <a:t>名女子，被以所謂榮譽殺人的藉口奪命，這是官方統計，真實的數字，恐怕遠高於此。</a:t>
            </a:r>
          </a:p>
          <a:p>
            <a:pPr>
              <a:lnSpc>
                <a:spcPct val="100000"/>
              </a:lnSpc>
              <a:defRPr/>
            </a:pPr>
            <a:endParaRPr lang="zh-TW" altLang="en-US" dirty="0" smtClean="0"/>
          </a:p>
        </p:txBody>
      </p:sp>
      <p:sp>
        <p:nvSpPr>
          <p:cNvPr id="4" name="Title 1"/>
          <p:cNvSpPr txBox="1">
            <a:spLocks/>
          </p:cNvSpPr>
          <p:nvPr/>
        </p:nvSpPr>
        <p:spPr>
          <a:xfrm>
            <a:off x="633414" y="82552"/>
            <a:ext cx="3673475" cy="72072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3600" b="0" i="0" u="none" strike="noStrike" kern="1200" cap="none" spc="0" normalizeH="0" baseline="0" noProof="0" smtClean="0">
                <a:ln>
                  <a:noFill/>
                </a:ln>
                <a:solidFill>
                  <a:schemeClr val="accent1">
                    <a:lumMod val="75000"/>
                  </a:schemeClr>
                </a:solidFill>
                <a:effectLst/>
                <a:uLnTx/>
                <a:uFillTx/>
                <a:latin typeface="+mj-lt"/>
                <a:ea typeface="+mj-ea"/>
                <a:cs typeface="+mj-cs"/>
              </a:rPr>
              <a:t>個案研究 </a:t>
            </a:r>
            <a:r>
              <a:rPr kumimoji="0" lang="en-US" altLang="zh-TW" sz="3600" b="0" i="0" u="none" strike="noStrike" kern="1200" cap="none" spc="0" normalizeH="0" baseline="0" noProof="0" smtClean="0">
                <a:ln>
                  <a:noFill/>
                </a:ln>
                <a:solidFill>
                  <a:schemeClr val="accent1">
                    <a:lumMod val="75000"/>
                  </a:schemeClr>
                </a:solidFill>
                <a:effectLst/>
                <a:uLnTx/>
                <a:uFillTx/>
                <a:latin typeface="+mj-lt"/>
                <a:ea typeface="+mj-ea"/>
                <a:cs typeface="+mj-cs"/>
              </a:rPr>
              <a:t>(</a:t>
            </a:r>
            <a:r>
              <a:rPr kumimoji="0" lang="zh-TW" altLang="en-US" sz="3600" b="0" i="0" u="none" strike="noStrike" kern="1200" cap="none" spc="0" normalizeH="0" baseline="0" noProof="0" smtClean="0">
                <a:ln>
                  <a:noFill/>
                </a:ln>
                <a:solidFill>
                  <a:schemeClr val="accent1">
                    <a:lumMod val="75000"/>
                  </a:schemeClr>
                </a:solidFill>
                <a:effectLst/>
                <a:uLnTx/>
                <a:uFillTx/>
                <a:latin typeface="+mj-lt"/>
                <a:ea typeface="+mj-ea"/>
                <a:cs typeface="+mj-cs"/>
              </a:rPr>
              <a:t>二</a:t>
            </a:r>
            <a:r>
              <a:rPr kumimoji="0" lang="en-US" altLang="zh-TW" sz="3600" b="0" i="0" u="none" strike="noStrike" kern="1200" cap="none" spc="0" normalizeH="0" baseline="0" noProof="0" smtClean="0">
                <a:ln>
                  <a:noFill/>
                </a:ln>
                <a:solidFill>
                  <a:schemeClr val="accent1">
                    <a:lumMod val="75000"/>
                  </a:schemeClr>
                </a:solidFill>
                <a:effectLst/>
                <a:uLnTx/>
                <a:uFillTx/>
                <a:latin typeface="+mj-lt"/>
                <a:ea typeface="+mj-ea"/>
                <a:cs typeface="+mj-cs"/>
              </a:rPr>
              <a:t>)</a:t>
            </a:r>
            <a:endParaRPr kumimoji="0" lang="zh-TW" altLang="en-US" sz="3600" b="0" i="0" u="none" strike="noStrike" kern="1200" cap="none" spc="0" normalizeH="0" baseline="0" noProof="0" dirty="0" smtClean="0">
              <a:ln>
                <a:noFill/>
              </a:ln>
              <a:solidFill>
                <a:schemeClr val="accent1">
                  <a:lumMod val="75000"/>
                </a:schemeClr>
              </a:solidFill>
              <a:effectLst/>
              <a:uLnTx/>
              <a:uFillTx/>
              <a:latin typeface="+mj-lt"/>
              <a:ea typeface="+mj-ea"/>
              <a:cs typeface="+mj-cs"/>
            </a:endParaRP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457518"/>
            <a:ext cx="7543800" cy="579545"/>
          </a:xfrm>
        </p:spPr>
        <p:txBody>
          <a:bodyPr>
            <a:normAutofit fontScale="90000"/>
          </a:bodyPr>
          <a:lstStyle/>
          <a:p>
            <a:r>
              <a:rPr lang="zh-TW" altLang="en-US" b="1" dirty="0" smtClean="0">
                <a:latin typeface="標楷體" pitchFamily="65" charset="-120"/>
                <a:ea typeface="標楷體" pitchFamily="65" charset="-120"/>
              </a:rPr>
              <a:t>古代文明中的婦女</a:t>
            </a:r>
            <a:endParaRPr lang="zh-TW" altLang="en-US" dirty="0"/>
          </a:p>
        </p:txBody>
      </p:sp>
      <p:sp>
        <p:nvSpPr>
          <p:cNvPr id="88067" name="Rectangle 1027"/>
          <p:cNvSpPr>
            <a:spLocks noGrp="1" noChangeArrowheads="1"/>
          </p:cNvSpPr>
          <p:nvPr>
            <p:ph idx="1"/>
          </p:nvPr>
        </p:nvSpPr>
        <p:spPr>
          <a:xfrm>
            <a:off x="833553" y="1202474"/>
            <a:ext cx="7808641" cy="4267200"/>
          </a:xfrm>
        </p:spPr>
        <p:txBody>
          <a:bodyPr>
            <a:noAutofit/>
          </a:bodyPr>
          <a:lstStyle/>
          <a:p>
            <a:pPr marL="0" indent="0">
              <a:buFontTx/>
              <a:buNone/>
              <a:defRPr/>
            </a:pPr>
            <a:r>
              <a:rPr lang="en-US" altLang="zh-TW" sz="3200" b="1" dirty="0" smtClean="0">
                <a:effectLst/>
                <a:latin typeface="標楷體" pitchFamily="65" charset="-120"/>
                <a:ea typeface="標楷體" pitchFamily="65" charset="-120"/>
              </a:rPr>
              <a:t>	</a:t>
            </a:r>
            <a:r>
              <a:rPr lang="zh-TW" altLang="en-US" sz="3200" b="1" dirty="0" smtClean="0">
                <a:effectLst/>
                <a:latin typeface="標楷體" pitchFamily="65" charset="-120"/>
                <a:ea typeface="標楷體" pitchFamily="65" charset="-120"/>
              </a:rPr>
              <a:t>而最強的指控莫過於是</a:t>
            </a:r>
            <a:r>
              <a:rPr lang="zh-TW" altLang="en-US" sz="3200" b="1" dirty="0" smtClean="0">
                <a:latin typeface="標楷體" pitchFamily="65" charset="-120"/>
                <a:ea typeface="標楷體" pitchFamily="65" charset="-120"/>
              </a:rPr>
              <a:t>特土良</a:t>
            </a:r>
            <a:r>
              <a:rPr lang="en-US" altLang="zh-TW" sz="3200" b="1" dirty="0" smtClean="0">
                <a:effectLst/>
                <a:latin typeface="標楷體" pitchFamily="65" charset="-120"/>
                <a:ea typeface="標楷體" pitchFamily="65" charset="-120"/>
              </a:rPr>
              <a:t>Tertullian(</a:t>
            </a:r>
            <a:r>
              <a:rPr lang="zh-TW" altLang="en-US" sz="3200" b="1" dirty="0" smtClean="0">
                <a:latin typeface="標楷體" pitchFamily="65" charset="-120"/>
                <a:ea typeface="標楷體" pitchFamily="65" charset="-120"/>
              </a:rPr>
              <a:t>或譯特圖裡安、德爾圖良，北非柏柏爾人，迦太基教會主教，是早期基督教著名的神學家和哲學家</a:t>
            </a:r>
            <a:r>
              <a:rPr lang="en-US" altLang="zh-TW" sz="3200" b="1" dirty="0" smtClean="0">
                <a:latin typeface="標楷體" pitchFamily="65" charset="-120"/>
                <a:ea typeface="標楷體" pitchFamily="65" charset="-120"/>
              </a:rPr>
              <a:t>)</a:t>
            </a:r>
            <a:r>
              <a:rPr lang="zh-TW" altLang="en-US" sz="3200" b="1" dirty="0" smtClean="0">
                <a:effectLst/>
                <a:latin typeface="標楷體" pitchFamily="65" charset="-120"/>
                <a:ea typeface="標楷體" pitchFamily="65" charset="-120"/>
              </a:rPr>
              <a:t>：</a:t>
            </a:r>
            <a:endParaRPr lang="en-US" altLang="zh-TW" sz="3200" b="1" dirty="0" smtClean="0">
              <a:effectLst/>
              <a:latin typeface="標楷體" pitchFamily="65" charset="-120"/>
              <a:ea typeface="標楷體" pitchFamily="65" charset="-120"/>
            </a:endParaRPr>
          </a:p>
          <a:p>
            <a:pPr marL="0" indent="0">
              <a:lnSpc>
                <a:spcPct val="110000"/>
              </a:lnSpc>
              <a:buFontTx/>
              <a:buNone/>
              <a:defRPr/>
            </a:pPr>
            <a:r>
              <a:rPr lang="en-US" altLang="zh-TW" sz="3200" b="1" dirty="0" smtClean="0">
                <a:latin typeface="標楷體" pitchFamily="65" charset="-120"/>
                <a:ea typeface="標楷體" pitchFamily="65" charset="-120"/>
              </a:rPr>
              <a:t>     </a:t>
            </a:r>
            <a:r>
              <a:rPr lang="zh-TW" altLang="en-US" sz="3200" b="1" dirty="0" smtClean="0">
                <a:latin typeface="新細明體"/>
                <a:ea typeface="新細明體"/>
              </a:rPr>
              <a:t>「</a:t>
            </a:r>
            <a:r>
              <a:rPr lang="zh-TW" altLang="en-US" sz="3200" b="1" dirty="0" smtClean="0">
                <a:effectLst/>
                <a:latin typeface="標楷體" pitchFamily="65" charset="-120"/>
                <a:ea typeface="標楷體" pitchFamily="65" charset="-120"/>
              </a:rPr>
              <a:t>你知不知道你們每一人</a:t>
            </a:r>
            <a:r>
              <a:rPr lang="en-US" altLang="zh-TW" sz="3200" b="1" dirty="0" smtClean="0">
                <a:effectLst/>
                <a:latin typeface="標楷體" pitchFamily="65" charset="-120"/>
                <a:ea typeface="標楷體" pitchFamily="65" charset="-120"/>
              </a:rPr>
              <a:t>﹝</a:t>
            </a:r>
            <a:r>
              <a:rPr lang="zh-TW" altLang="en-US" sz="3200" b="1" dirty="0" smtClean="0">
                <a:effectLst/>
                <a:latin typeface="標楷體" pitchFamily="65" charset="-120"/>
                <a:ea typeface="標楷體" pitchFamily="65" charset="-120"/>
              </a:rPr>
              <a:t>婦女</a:t>
            </a:r>
            <a:r>
              <a:rPr lang="en-US" altLang="zh-TW" sz="3200" b="1" dirty="0" smtClean="0">
                <a:effectLst/>
                <a:latin typeface="標楷體" pitchFamily="65" charset="-120"/>
                <a:ea typeface="標楷體" pitchFamily="65" charset="-120"/>
              </a:rPr>
              <a:t>﹞</a:t>
            </a:r>
            <a:r>
              <a:rPr lang="zh-TW" altLang="en-US" sz="3200" b="1" dirty="0" smtClean="0">
                <a:effectLst/>
                <a:latin typeface="標楷體" pitchFamily="65" charset="-120"/>
                <a:ea typeface="標楷體" pitchFamily="65" charset="-120"/>
              </a:rPr>
              <a:t>也是夏娃？這是上帝給你們的判決。你們引導</a:t>
            </a:r>
            <a:r>
              <a:rPr lang="zh-TW" altLang="en-US" sz="3200" b="1" dirty="0" smtClean="0">
                <a:solidFill>
                  <a:schemeClr val="tx2"/>
                </a:solidFill>
                <a:effectLst/>
                <a:latin typeface="標楷體" pitchFamily="65" charset="-120"/>
                <a:ea typeface="標楷體" pitchFamily="65" charset="-120"/>
              </a:rPr>
              <a:t>通往魔鬼之門</a:t>
            </a:r>
            <a:r>
              <a:rPr lang="zh-TW" altLang="en-US" sz="3200" b="1" dirty="0" smtClean="0">
                <a:effectLst/>
                <a:latin typeface="標楷體" pitchFamily="65" charset="-120"/>
                <a:ea typeface="標楷體" pitchFamily="65" charset="-120"/>
              </a:rPr>
              <a:t>，你們是</a:t>
            </a:r>
            <a:r>
              <a:rPr lang="zh-TW" altLang="en-US" sz="3200" b="1" dirty="0" smtClean="0">
                <a:solidFill>
                  <a:schemeClr val="tx2"/>
                </a:solidFill>
                <a:effectLst/>
                <a:latin typeface="標楷體" pitchFamily="65" charset="-120"/>
                <a:ea typeface="標楷體" pitchFamily="65" charset="-120"/>
              </a:rPr>
              <a:t>禁樹的解封者</a:t>
            </a:r>
            <a:r>
              <a:rPr lang="zh-TW" altLang="en-US" sz="3200" b="1" dirty="0" smtClean="0">
                <a:effectLst/>
                <a:latin typeface="標楷體" pitchFamily="65" charset="-120"/>
                <a:ea typeface="標楷體" pitchFamily="65" charset="-120"/>
              </a:rPr>
              <a:t>，你們是</a:t>
            </a:r>
            <a:r>
              <a:rPr lang="zh-TW" altLang="en-US" sz="3200" b="1" dirty="0" smtClean="0">
                <a:solidFill>
                  <a:schemeClr val="tx2"/>
                </a:solidFill>
                <a:effectLst/>
                <a:latin typeface="標楷體" pitchFamily="65" charset="-120"/>
                <a:ea typeface="標楷體" pitchFamily="65" charset="-120"/>
              </a:rPr>
              <a:t>首位背叛神的法律</a:t>
            </a:r>
            <a:r>
              <a:rPr lang="zh-TW" altLang="en-US" sz="3200" b="1" dirty="0" smtClean="0">
                <a:effectLst/>
                <a:latin typeface="標楷體" pitchFamily="65" charset="-120"/>
                <a:ea typeface="標楷體" pitchFamily="65" charset="-120"/>
              </a:rPr>
              <a:t>的人；是你們遊說</a:t>
            </a:r>
          </a:p>
          <a:p>
            <a:pPr marL="0" indent="0">
              <a:defRPr/>
            </a:pPr>
            <a:endParaRPr lang="en-US" altLang="zh-TW" sz="3200" dirty="0" smtClean="0">
              <a:latin typeface="標楷體" pitchFamily="65" charset="-120"/>
              <a:ea typeface="標楷體" pitchFamily="65" charset="-120"/>
            </a:endParaRPr>
          </a:p>
        </p:txBody>
      </p:sp>
      <p:pic>
        <p:nvPicPr>
          <p:cNvPr id="3" name="Picture 2" descr="C:\Users\zh.ITEDT47\AppData\Local\Microsoft\Windows\Temporary Internet Files\Content.IE5\AZLJ3HW5\MC900357133[1].wmf"/>
          <p:cNvPicPr>
            <a:picLocks noChangeAspect="1" noChangeArrowheads="1"/>
          </p:cNvPicPr>
          <p:nvPr/>
        </p:nvPicPr>
        <p:blipFill>
          <a:blip r:embed="rId2" cstate="print">
            <a:lum bright="40000"/>
          </a:blip>
          <a:srcRect/>
          <a:stretch>
            <a:fillRect/>
          </a:stretch>
        </p:blipFill>
        <p:spPr bwMode="auto">
          <a:xfrm>
            <a:off x="235548" y="5776332"/>
            <a:ext cx="8435558" cy="1081668"/>
          </a:xfrm>
          <a:prstGeom prst="rect">
            <a:avLst/>
          </a:prstGeom>
          <a:noFill/>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0100" y="457518"/>
            <a:ext cx="7543800" cy="579545"/>
          </a:xfrm>
        </p:spPr>
        <p:txBody>
          <a:bodyPr>
            <a:normAutofit fontScale="90000"/>
          </a:bodyPr>
          <a:lstStyle/>
          <a:p>
            <a:r>
              <a:rPr lang="zh-TW" altLang="en-US" b="1" dirty="0" smtClean="0">
                <a:latin typeface="標楷體" pitchFamily="65" charset="-120"/>
                <a:ea typeface="標楷體" pitchFamily="65" charset="-120"/>
              </a:rPr>
              <a:t>古代文明中的婦女</a:t>
            </a:r>
            <a:endParaRPr lang="zh-TW" altLang="en-US" dirty="0"/>
          </a:p>
        </p:txBody>
      </p:sp>
      <p:sp>
        <p:nvSpPr>
          <p:cNvPr id="88067" name="Rectangle 1027"/>
          <p:cNvSpPr>
            <a:spLocks noGrp="1" noChangeArrowheads="1"/>
          </p:cNvSpPr>
          <p:nvPr>
            <p:ph idx="1"/>
          </p:nvPr>
        </p:nvSpPr>
        <p:spPr>
          <a:xfrm>
            <a:off x="833553" y="1202474"/>
            <a:ext cx="7808641" cy="4267200"/>
          </a:xfrm>
        </p:spPr>
        <p:txBody>
          <a:bodyPr>
            <a:noAutofit/>
          </a:bodyPr>
          <a:lstStyle/>
          <a:p>
            <a:pPr marL="0" indent="0">
              <a:buFontTx/>
              <a:buNone/>
              <a:defRPr/>
            </a:pPr>
            <a:r>
              <a:rPr lang="zh-TW" altLang="en-US" sz="3200" b="1" dirty="0" smtClean="0">
                <a:effectLst/>
                <a:latin typeface="標楷體" pitchFamily="65" charset="-120"/>
                <a:ea typeface="標楷體" pitchFamily="65" charset="-120"/>
              </a:rPr>
              <a:t>他去犯罪的。你們將神的形像“人”毀滅。因此死亡是因為背叛而存在，神之子亦要死。」</a:t>
            </a:r>
            <a:r>
              <a:rPr lang="zh-TW" altLang="en-US" sz="3200" b="1" dirty="0" smtClean="0">
                <a:solidFill>
                  <a:schemeClr val="tx2"/>
                </a:solidFill>
                <a:effectLst/>
                <a:latin typeface="標楷體" pitchFamily="65" charset="-120"/>
                <a:ea typeface="標楷體" pitchFamily="65" charset="-120"/>
              </a:rPr>
              <a:t>教會不單止強調婦女的低等地位，更加剝削她們以前可享有之法律權利</a:t>
            </a:r>
            <a:r>
              <a:rPr lang="zh-TW" altLang="en-US" sz="3200" b="1" dirty="0" smtClean="0">
                <a:effectLst/>
                <a:latin typeface="標楷體" pitchFamily="65" charset="-120"/>
                <a:ea typeface="標楷體" pitchFamily="65" charset="-120"/>
              </a:rPr>
              <a:t>。</a:t>
            </a:r>
            <a:r>
              <a:rPr lang="zh-TW" altLang="en-US" sz="3200" b="1" dirty="0" smtClean="0">
                <a:latin typeface="標楷體"/>
                <a:ea typeface="標楷體"/>
              </a:rPr>
              <a:t>」</a:t>
            </a:r>
            <a:endParaRPr lang="zh-TW" altLang="en-US" sz="3200" b="1" dirty="0" smtClean="0">
              <a:effectLst/>
              <a:latin typeface="標楷體" pitchFamily="65" charset="-120"/>
              <a:ea typeface="標楷體" pitchFamily="65" charset="-120"/>
            </a:endParaRPr>
          </a:p>
          <a:p>
            <a:pPr marL="0" indent="0">
              <a:defRPr/>
            </a:pPr>
            <a:endParaRPr lang="en-US" altLang="zh-TW" sz="3200" dirty="0" smtClean="0">
              <a:latin typeface="標楷體" pitchFamily="65" charset="-120"/>
              <a:ea typeface="標楷體" pitchFamily="65" charset="-120"/>
            </a:endParaRPr>
          </a:p>
        </p:txBody>
      </p:sp>
      <p:pic>
        <p:nvPicPr>
          <p:cNvPr id="3" name="Picture 2" descr="C:\Users\zh.ITEDT47\AppData\Local\Microsoft\Windows\Temporary Internet Files\Content.IE5\AZLJ3HW5\MC900357133[1].wmf"/>
          <p:cNvPicPr>
            <a:picLocks noChangeAspect="1" noChangeArrowheads="1"/>
          </p:cNvPicPr>
          <p:nvPr/>
        </p:nvPicPr>
        <p:blipFill>
          <a:blip r:embed="rId2" cstate="print">
            <a:lum bright="40000"/>
          </a:blip>
          <a:srcRect/>
          <a:stretch>
            <a:fillRect/>
          </a:stretch>
        </p:blipFill>
        <p:spPr bwMode="auto">
          <a:xfrm>
            <a:off x="235548" y="5776332"/>
            <a:ext cx="8435558" cy="1081668"/>
          </a:xfrm>
          <a:prstGeom prst="rect">
            <a:avLst/>
          </a:prstGeom>
          <a:noFill/>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Cherry Blossom 16x9">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erryBlossom">
      <a:dk1>
        <a:srgbClr val="595959"/>
      </a:dk1>
      <a:lt1>
        <a:sysClr val="window" lastClr="FFFFFF"/>
      </a:lt1>
      <a:dk2>
        <a:srgbClr val="000000"/>
      </a:dk2>
      <a:lt2>
        <a:srgbClr val="F6F7E4"/>
      </a:lt2>
      <a:accent1>
        <a:srgbClr val="C44475"/>
      </a:accent1>
      <a:accent2>
        <a:srgbClr val="FA906A"/>
      </a:accent2>
      <a:accent3>
        <a:srgbClr val="FCB268"/>
      </a:accent3>
      <a:accent4>
        <a:srgbClr val="DB6B70"/>
      </a:accent4>
      <a:accent5>
        <a:srgbClr val="D680A5"/>
      </a:accent5>
      <a:accent6>
        <a:srgbClr val="BA7362"/>
      </a:accent6>
      <a:hlink>
        <a:srgbClr val="DB6B70"/>
      </a:hlink>
      <a:folHlink>
        <a:srgbClr val="969696"/>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7CB48F5-D6B9-4A73-B7C9-0F05E58E1A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4610</Words>
  <Application>Microsoft Office PowerPoint</Application>
  <PresentationFormat>On-screen Show (4:3)</PresentationFormat>
  <Paragraphs>206</Paragraphs>
  <Slides>78</Slides>
  <Notes>0</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9" baseType="lpstr">
      <vt:lpstr>Monotype Sorts</vt:lpstr>
      <vt:lpstr>微軟正黑體</vt:lpstr>
      <vt:lpstr>新細明體</vt:lpstr>
      <vt:lpstr>標楷體</vt:lpstr>
      <vt:lpstr>Arial</vt:lpstr>
      <vt:lpstr>Cambria</vt:lpstr>
      <vt:lpstr>Wingdings</vt:lpstr>
      <vt:lpstr>Wingdings 3</vt:lpstr>
      <vt:lpstr>Cherry Blossom 16x9</vt:lpstr>
      <vt:lpstr>Acrobat Document</vt:lpstr>
      <vt:lpstr>多媒體項目</vt:lpstr>
      <vt:lpstr>伊斯蘭婦女 </vt:lpstr>
      <vt:lpstr>古代文明中的婦女</vt:lpstr>
      <vt:lpstr>古代文明中的婦女</vt:lpstr>
      <vt:lpstr>古代文明中的婦女</vt:lpstr>
      <vt:lpstr>古代文明中的婦女</vt:lpstr>
      <vt:lpstr>古代文明中的婦女</vt:lpstr>
      <vt:lpstr>古代文明中的婦女</vt:lpstr>
      <vt:lpstr>古代文明中的婦女</vt:lpstr>
      <vt:lpstr>古代文明中的婦女</vt:lpstr>
      <vt:lpstr>現代女性的地位又如何?</vt:lpstr>
      <vt:lpstr>英女子每20人一人被姦</vt:lpstr>
      <vt:lpstr>笑看天下：連強姦都有優勢</vt:lpstr>
      <vt:lpstr>英最年輕強姦犯僅5歲</vt:lpstr>
      <vt:lpstr>偷嘗禁果！英國13歲男與 12歲女產子　成最年輕父母</vt:lpstr>
      <vt:lpstr>河南男子強姦10餘老人 最大95歲</vt:lpstr>
      <vt:lpstr>PowerPoint Presentation</vt:lpstr>
      <vt:lpstr>PowerPoint Presentation</vt:lpstr>
      <vt:lpstr>PowerPoint Presentation</vt:lpstr>
      <vt:lpstr>PowerPoint Presentation</vt:lpstr>
      <vt:lpstr>PowerPoint Presentation</vt:lpstr>
      <vt:lpstr>都市日報 2004年7月27日</vt:lpstr>
      <vt:lpstr>PowerPoint Presentation</vt:lpstr>
      <vt:lpstr>PowerPoint Presentation</vt:lpstr>
      <vt:lpstr>女人為何要瘦身 要隆乳房?</vt:lpstr>
      <vt:lpstr>女人愈肥    人工愈奀</vt:lpstr>
      <vt:lpstr>離婚 遲婚 不婚 亞洲女性：我選擇我的人生路</vt:lpstr>
      <vt:lpstr>續…</vt:lpstr>
      <vt:lpstr>四成港婦女壓力大不快樂</vt:lpstr>
      <vt:lpstr>香港九成婦女壓力大 五成不快樂</vt:lpstr>
      <vt:lpstr>蘋果日報 1997年11月3日</vt:lpstr>
      <vt:lpstr>PowerPoint Presentation</vt:lpstr>
      <vt:lpstr>你印象中的伊斯蘭婦女 是什麼模樣呢？</vt:lpstr>
      <vt:lpstr>PowerPoint Presentation</vt:lpstr>
      <vt:lpstr>伊斯蘭婦女</vt:lpstr>
      <vt:lpstr>精神地位</vt:lpstr>
      <vt:lpstr>(古蘭經 33:35)</vt:lpstr>
      <vt:lpstr>(古蘭經 16:97)</vt:lpstr>
      <vt:lpstr>(古蘭經 49:13)</vt:lpstr>
      <vt:lpstr>伊斯蘭婦女</vt:lpstr>
      <vt:lpstr>社會地位</vt:lpstr>
      <vt:lpstr>為人子女</vt:lpstr>
      <vt:lpstr>(古蘭經 81:8-9)</vt:lpstr>
      <vt:lpstr>PowerPoint Presentation</vt:lpstr>
      <vt:lpstr>PowerPoint Presentation</vt:lpstr>
      <vt:lpstr>不 “重男輕女”</vt:lpstr>
      <vt:lpstr>教育機會</vt:lpstr>
      <vt:lpstr>為人妻子</vt:lpstr>
      <vt:lpstr>不可娶的婦女</vt:lpstr>
      <vt:lpstr>夫婦互相磋商</vt:lpstr>
      <vt:lpstr>善待妻子</vt:lpstr>
      <vt:lpstr>善待妻子</vt:lpstr>
      <vt:lpstr>月經的﹝律例﹞</vt:lpstr>
      <vt:lpstr>離異</vt:lpstr>
      <vt:lpstr>為人母親</vt:lpstr>
      <vt:lpstr>孝順母親</vt:lpstr>
      <vt:lpstr>伊斯蘭婦女</vt:lpstr>
      <vt:lpstr>經濟地位</vt:lpstr>
      <vt:lpstr>不得強佔婦女及其遺產</vt:lpstr>
      <vt:lpstr>財產擁有權</vt:lpstr>
      <vt:lpstr>(古蘭經 4:20)</vt:lpstr>
      <vt:lpstr>財產繼承權</vt:lpstr>
      <vt:lpstr>伊斯蘭婦女</vt:lpstr>
      <vt:lpstr>政治地位</vt:lpstr>
      <vt:lpstr>歐默的故事</vt:lpstr>
      <vt:lpstr>古蘭經 2:282</vt:lpstr>
      <vt:lpstr>服飾</vt:lpstr>
      <vt:lpstr>PowerPoint Presentation</vt:lpstr>
      <vt:lpstr>對男士的要求</vt:lpstr>
      <vt:lpstr>對婦女的要求</vt:lpstr>
      <vt:lpstr>禁戒範圍</vt:lpstr>
      <vt:lpstr>為何要遮蓋身體？</vt:lpstr>
      <vt:lpstr>多妻制</vt:lpstr>
      <vt:lpstr>近年潮流興小三</vt:lpstr>
      <vt:lpstr>一夫多妻制</vt:lpstr>
      <vt:lpstr>(古蘭經 4:3)</vt:lpstr>
      <vt:lpstr>完</vt:lpstr>
      <vt:lpstr>個案研究 (一)</vt:lpstr>
      <vt:lpstr>巴基斯坦懷孕婦被娘家人亂石砸死 警方袖手旁觀</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2014-06-14T08:13:52Z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TC030310029991</vt:lpwstr>
  </property>
</Properties>
</file>