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320" r:id="rId2"/>
    <p:sldId id="334" r:id="rId3"/>
    <p:sldId id="339" r:id="rId4"/>
    <p:sldId id="338" r:id="rId5"/>
    <p:sldId id="290" r:id="rId6"/>
    <p:sldId id="324" r:id="rId7"/>
    <p:sldId id="274" r:id="rId8"/>
    <p:sldId id="337" r:id="rId9"/>
    <p:sldId id="301" r:id="rId10"/>
    <p:sldId id="342" r:id="rId11"/>
    <p:sldId id="331" r:id="rId12"/>
    <p:sldId id="344" r:id="rId13"/>
    <p:sldId id="343" r:id="rId14"/>
    <p:sldId id="287" r:id="rId15"/>
    <p:sldId id="259" r:id="rId16"/>
    <p:sldId id="260" r:id="rId17"/>
    <p:sldId id="336" r:id="rId18"/>
    <p:sldId id="286" r:id="rId19"/>
    <p:sldId id="261" r:id="rId20"/>
    <p:sldId id="264" r:id="rId21"/>
    <p:sldId id="335" r:id="rId22"/>
    <p:sldId id="289" r:id="rId23"/>
    <p:sldId id="263" r:id="rId24"/>
    <p:sldId id="265" r:id="rId25"/>
    <p:sldId id="321" r:id="rId26"/>
    <p:sldId id="297" r:id="rId27"/>
    <p:sldId id="326" r:id="rId28"/>
    <p:sldId id="309" r:id="rId29"/>
    <p:sldId id="285" r:id="rId30"/>
    <p:sldId id="278" r:id="rId31"/>
    <p:sldId id="332" r:id="rId32"/>
    <p:sldId id="325" r:id="rId33"/>
    <p:sldId id="279" r:id="rId34"/>
    <p:sldId id="322" r:id="rId35"/>
    <p:sldId id="273" r:id="rId36"/>
    <p:sldId id="294" r:id="rId37"/>
    <p:sldId id="300" r:id="rId38"/>
    <p:sldId id="308"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56" autoAdjust="0"/>
    <p:restoredTop sz="90519" autoAdjust="0"/>
  </p:normalViewPr>
  <p:slideViewPr>
    <p:cSldViewPr>
      <p:cViewPr>
        <p:scale>
          <a:sx n="60" d="100"/>
          <a:sy n="60" d="100"/>
        </p:scale>
        <p:origin x="-1284" y="-570"/>
      </p:cViewPr>
      <p:guideLst>
        <p:guide orient="horz" pos="2160"/>
        <p:guide pos="2880"/>
      </p:guideLst>
    </p:cSldViewPr>
  </p:slideViewPr>
  <p:notesTextViewPr>
    <p:cViewPr>
      <p:scale>
        <a:sx n="100" d="100"/>
        <a:sy n="100" d="100"/>
      </p:scale>
      <p:origin x="0" y="0"/>
    </p:cViewPr>
  </p:notesTextViewPr>
  <p:sorterViewPr>
    <p:cViewPr>
      <p:scale>
        <a:sx n="40" d="100"/>
        <a:sy n="40" d="100"/>
      </p:scale>
      <p:origin x="0" y="0"/>
    </p:cViewPr>
  </p:sorterViewPr>
  <p:notesViewPr>
    <p:cSldViewPr>
      <p:cViewPr varScale="1">
        <p:scale>
          <a:sx n="69" d="100"/>
          <a:sy n="69" d="100"/>
        </p:scale>
        <p:origin x="-2838"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03FE16E-4AC5-46A9-9864-A60A854670F4}" type="datetimeFigureOut">
              <a:rPr lang="en-US"/>
              <a:pPr>
                <a:defRPr/>
              </a:pPr>
              <a:t>5/8/2014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1322DFA-4E3C-4F97-97FD-DB4A7DEF4878}"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4292DD4-F651-436D-9E06-801840CDA381}" type="datetimeFigureOut">
              <a:rPr lang="en-US"/>
              <a:pPr>
                <a:defRPr/>
              </a:pPr>
              <a:t>5/8/2014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78C28E5-6A21-43B1-BB26-61318919EFB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57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C23F53-C581-4E34-A2AC-7F43A167CF3E}"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78C28E5-6A21-43B1-BB26-61318919EFB0}" type="slidenum">
              <a:rPr lang="en-US" smtClean="0"/>
              <a:pPr>
                <a:defRPr/>
              </a:pPr>
              <a:t>38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0D4A45D-C9BC-4C6C-A016-7A1FEEE444C8}" type="datetimeFigureOut">
              <a:rPr lang="en-US"/>
              <a:pPr>
                <a:defRPr/>
              </a:pPr>
              <a:t>5/8/2014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765521A-A75A-42AE-A167-39CE11349B72}"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173B78D-9B61-4FE3-AEF5-F14B31BC1AD4}" type="datetimeFigureOut">
              <a:rPr lang="en-US"/>
              <a:pPr>
                <a:defRPr/>
              </a:pPr>
              <a:t>5/8/2014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EDF8612-61A4-484D-B7A7-DCCA2A283A05}"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B3F4145-DE5E-40A7-9C7E-45DE62BEF19E}" type="datetimeFigureOut">
              <a:rPr lang="en-US"/>
              <a:pPr>
                <a:defRPr/>
              </a:pPr>
              <a:t>5/8/2014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BFBF65-FFEC-4F64-A906-A50B0FEAFE05}"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A7D03A6-1FD6-4019-86F3-6850076F3223}" type="datetimeFigureOut">
              <a:rPr lang="en-US"/>
              <a:pPr>
                <a:defRPr/>
              </a:pPr>
              <a:t>5/8/2014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1DDB6C7-3658-43D8-8DF3-B59A9BA44B59}"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6C71BA2-B3A5-4241-8FA8-DC75C1E10309}" type="datetimeFigureOut">
              <a:rPr lang="en-US"/>
              <a:pPr>
                <a:defRPr/>
              </a:pPr>
              <a:t>5/8/2014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CD14798-43A8-416B-A429-C1FEAFC39885}"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F4A9449-F332-4B3F-8E15-57AD3D588E4C}" type="datetimeFigureOut">
              <a:rPr lang="en-US"/>
              <a:pPr>
                <a:defRPr/>
              </a:pPr>
              <a:t>5/8/2014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DE08057-2B59-4F04-97AB-DDB49FE31595}"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5B50BFF-5970-48BF-8AE4-CA2E4982D9FB}" type="datetimeFigureOut">
              <a:rPr lang="en-US"/>
              <a:pPr>
                <a:defRPr/>
              </a:pPr>
              <a:t>5/8/2014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4C9140C-A036-4AE5-AE50-1C3404292160}"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77051DF-8347-4C2D-B7B7-2B56985B2471}" type="datetimeFigureOut">
              <a:rPr lang="en-US"/>
              <a:pPr>
                <a:defRPr/>
              </a:pPr>
              <a:t>5/8/2014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523FF58-EF93-4D61-89C7-FEB65D59F2E1}"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774E758-B90D-4A8B-ADAB-24E4F4A570C5}" type="datetimeFigureOut">
              <a:rPr lang="en-US"/>
              <a:pPr>
                <a:defRPr/>
              </a:pPr>
              <a:t>5/8/2014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ABD5BB-E63E-4E5C-AF52-7E4B26E07C32}"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22A697E-2BE1-47F6-AE90-4E771A99BFAF}" type="datetimeFigureOut">
              <a:rPr lang="en-US"/>
              <a:pPr>
                <a:defRPr/>
              </a:pPr>
              <a:t>5/8/2014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5CDF8DC-C9D2-4AC8-BBEB-BD814BDFBAA4}"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C26B450-6A07-41D3-A67A-4337465754FE}" type="datetimeFigureOut">
              <a:rPr lang="en-US"/>
              <a:pPr>
                <a:defRPr/>
              </a:pPr>
              <a:t>5/8/2014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24397F4-4FDF-41F8-B3C6-3BAD68EAD480}"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E87770C-C769-47C1-8482-E471534E70E1}" type="datetimeFigureOut">
              <a:rPr lang="en-US"/>
              <a:pPr>
                <a:defRPr/>
              </a:pPr>
              <a:t>5/8/2014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86C6822-9348-4CE5-BFD2-F55BC6CDA15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com.hk/url?sa=i&amp;rct=j&amp;q=&amp;esrc=s&amp;source=images&amp;cd=&amp;cad=rja&amp;uact=8&amp;docid=NPd43mnT_87bNM&amp;tbnid=_irv2DXzeYlciM:&amp;ved=0CAUQjRw&amp;url=http://www.desktophdw.com/wallpaper/quran/quran-calligraphy.html&amp;ei=WwVnU4mbMM3RkQXC6oHYCw&amp;psig=AFQjCNE5e-OM0cOedyWsd-ut3rgFeMJO6g&amp;ust=1399346679516471"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m.hk/url?sa=i&amp;rct=j&amp;q=&amp;esrc=s&amp;source=images&amp;cd=&amp;cad=rja&amp;uact=8&amp;docid=PytEadp8QpHirM&amp;tbnid=aBuNnETTwxhjTM:&amp;ved=0CAUQjRw&amp;url=http://outernationalist.net/?p=322&amp;ei=h0JnU9HSBcjp8AX0_ILICQ&amp;psig=AFQjCNGYJ6MsnIw-Cogs8on88SqRKeNOcQ&amp;ust=1399362498719874"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google.com.hk/url?sa=i&amp;rct=j&amp;q=&amp;esrc=s&amp;source=images&amp;cd=&amp;cad=rja&amp;uact=8&amp;docid=C9KT9X-9Hqf4PM&amp;tbnid=iPxbftjN78nlhM:&amp;ved=0CAUQjRw&amp;url=http://quoteko.com/islamic-forum-learn-about-allah-prophets-islam-and-quran.html&amp;ei=DQhnU7vZF4iqkQXn8ICoBw&amp;psig=AFQjCNE5e-OM0cOedyWsd-ut3rgFeMJO6g&amp;ust=1399346679516471"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m.hk/url?sa=i&amp;rct=j&amp;q=&amp;esrc=s&amp;source=images&amp;cd=&amp;cad=rja&amp;uact=8&amp;docid=PeonfFflVMgYuM&amp;tbnid=d2JnbzwCI9MO3M:&amp;ved=0CAUQjRw&amp;url=http://www.bbc.co.uk/blackcountry/content/image_galleries/haroon_hajj_gallery.shtml?11&amp;ei=RkNnU43tLseskgXK-IHABA&amp;psig=AFQjCNGYJ6MsnIw-Cogs8on88SqRKeNOcQ&amp;ust=1399362498719874"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m.hk/url?sa=i&amp;rct=j&amp;q=&amp;esrc=s&amp;source=images&amp;cd=&amp;cad=rja&amp;uact=8&amp;docid=07i83YurhC9h4M&amp;tbnid=AI7hgIDOIj5C_M:&amp;ved=0CAUQjRw&amp;url=http://www.irhal.com/Saudi-Arabia/Makkah/Pictures/1198-the-Cave-of-Hira.html&amp;ei=10NnU5C9IMH_lAXDvoCoAw&amp;psig=AFQjCNGYJ6MsnIw-Cogs8on88SqRKeNOcQ&amp;ust=1399362498719874"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m.hk/url?sa=i&amp;rct=j&amp;q=&amp;esrc=s&amp;source=images&amp;cd=&amp;cad=rja&amp;uact=8&amp;docid=29Ou0HNwjPqLiM&amp;tbnid=HP4Eme1tdbaBvM:&amp;ved=0CAUQjRw&amp;url=http://www.freeislamicwallpaper.com/quran-background/&amp;ei=FfdmU8vfIZC58gWIvIGYCA&amp;psig=AFQjCNEtsKv5C61KM59Xi6TSlHrTCmuKjg&amp;ust=1399340860016843"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com.hk/url?sa=i&amp;rct=j&amp;q=&amp;esrc=s&amp;source=images&amp;cd=&amp;docid=seHKPZA5Kf7DGM&amp;tbnid=J4_5q0q1HqaLNM:&amp;ved=0CAUQjRw&amp;url=http://wallchips.com/ramadan-2013-al-quran-hd-wallpaper.html&amp;ei=jvBmU_rOEI2E8gXI5YKwCQ&amp;psig=AFQjCNEtsKv5C61KM59Xi6TSlHrTCmuKjg&amp;ust=1399340860016843"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hyperlink" Target="http://www.google.com.hk/url?sa=i&amp;rct=j&amp;q=&amp;esrc=s&amp;source=images&amp;cd=&amp;cad=rja&amp;uact=8&amp;docid=7MrgfMPwTmOAJM&amp;tbnid=dwmnmp14xviKEM:&amp;ved=0CAUQjRw&amp;url=http://blingee.com/blingee/view/69382517-quran&amp;ei=IR5nU5GhFMX_8QXox4LgAg&amp;psig=AFQjCNFszXyBuKYkx6zYfL3LTlczmU859Q&amp;ust=1399352993696633"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google.com.hk/url?sa=i&amp;rct=j&amp;q=&amp;esrc=s&amp;source=images&amp;cd=&amp;cad=rja&amp;uact=8&amp;docid=fvFK4cjSdR-I3M&amp;tbnid=8q3UmMjygStu7M:&amp;ved=0CAUQjRw&amp;url=https://www.flickr.com/photos/7aboob/45784629/&amp;ei=8fZmU7fOGMOl8AXY9YLgBg&amp;psig=AFQjCNEtsKv5C61KM59Xi6TSlHrTCmuKjg&amp;ust=1399340860016843"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ww.google.com.hk/url?sa=i&amp;rct=j&amp;q=&amp;esrc=s&amp;source=images&amp;cd=&amp;cad=rja&amp;uact=8&amp;docid=Wi6iDy_Gv_5pGM&amp;tbnid=NKWpxmQ54ncaLM:&amp;ved=0CAUQjRw&amp;url=http://www.new-muslims.info/qur%E2%80%99an/&amp;ei=7PFmU7KPG8358QXt8YAI&amp;psig=AFQjCNEtsKv5C61KM59Xi6TSlHrTCmuKjg&amp;ust=1399340860016843" TargetMode="External"/><Relationship Id="rId2" Type="http://schemas.openxmlformats.org/officeDocument/2006/relationships/hyperlink" Target="http://www.google.com.hk/url?sa=i&amp;rct=j&amp;q=&amp;esrc=s&amp;source=images&amp;cd=&amp;cad=rja&amp;uact=8&amp;docid=Qxz1RnIUYcOkjM&amp;tbnid=cjlfwyx5DnMO8M:&amp;ved=0CAUQjRw&amp;url=http://bibleislam.com/bible_vs_quran.php&amp;ei=IvFmU63lGoX28QX2oYLgCQ&amp;psig=AFQjCNEtsKv5C61KM59Xi6TSlHrTCmuKjg&amp;ust=1399340860016843" TargetMode="Externa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m.hk/url?sa=i&amp;rct=j&amp;q=&amp;esrc=s&amp;source=images&amp;cd=&amp;cad=rja&amp;uact=8&amp;docid=Y9EUDR2ymgjxZM&amp;tbnid=ZklXDUElYtwTvM:&amp;ved=0CAUQjRw&amp;url=http://www.graphics18.com/g18/religious-graphics/page/31/&amp;ei=gB1nU7LeCo__8QWuk4DIAQ&amp;psig=AFQjCNFszXyBuKYkx6zYfL3LTlczmU859Q&amp;ust=1399352993696633" TargetMode="External"/><Relationship Id="rId2" Type="http://schemas.openxmlformats.org/officeDocument/2006/relationships/hyperlink" Target="http://www.google.com.hk/url?sa=i&amp;rct=j&amp;q=&amp;esrc=s&amp;source=images&amp;cd=&amp;cad=rja&amp;uact=8&amp;docid=B4Mw5E1zWq0huM&amp;tbnid=nygb7QQ10tBTIM:&amp;ved=&amp;url=http://funny-pictures.picphotos.net/islamick-backgrond-quran-by-djallalyazid-d382v9x/ipost-here.com*wp-content*uploads*2013*05*islamick_backgrond_quran_by_djallalyazid-d382v9x.jpg/&amp;ei=9RhnU6LUIoeulAXR4IHwBA&amp;psig=AFQjCNH_uMBJIdfuDExWEX72f1iARv4kTA&amp;ust=1399351926014710" TargetMode="Externa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m.hk/url?sa=i&amp;rct=j&amp;q=&amp;esrc=s&amp;source=images&amp;cd=&amp;cad=rja&amp;uact=8&amp;docid=Wi6iDy_Gv_5pGM&amp;tbnid=NKWpxmQ54ncaLM:&amp;ved=0CAUQjRw&amp;url=http://www.theallahsmiracles.com/page/19/&amp;ei=OPJmU77QDcPi8AXvwoDQDQ&amp;psig=AFQjCNEtsKv5C61KM59Xi6TSlHrTCmuKjg&amp;ust=1399340860016843"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ww.google.com.hk/url?sa=i&amp;rct=j&amp;q=&amp;esrc=s&amp;source=images&amp;cd=&amp;cad=rja&amp;uact=8&amp;docid=7MrgfMPwTmOAJM&amp;tbnid=dwmnmp14xviKEM:&amp;ved=&amp;url=http://www.google.com.hk/url?sa=i&amp;rct=j&amp;q=&amp;esrc=s&amp;source=images&amp;cd=&amp;cad=rja&amp;uact=8&amp;docid=7MrgfMPwTmOAJM&amp;tbnid=dwmnmp14xviKEM:&amp;ved=&amp;url=http://blingee.com/blingee/view/96444720-quran&amp;ei=9RhnU6LUIoeulAXR4IHwBA&amp;psig=AFQjCNH_uMBJIdfuDExWEX72f1iARv4kTA&amp;ust=1399351926014710&amp;ei=9RhnU6LUIoeulAXR4IHwBA&amp;psig=AFQjCNH_uMBJIdfuDExWEX72f1iARv4kTA&amp;ust=1399351926014710" TargetMode="External"/><Relationship Id="rId2" Type="http://schemas.openxmlformats.org/officeDocument/2006/relationships/hyperlink" Target="http://www.google.com.hk/url?sa=i&amp;rct=j&amp;q=&amp;esrc=s&amp;source=images&amp;cd=&amp;cad=rja&amp;uact=8&amp;docid=7MrgfMPwTmOAJM&amp;tbnid=dwmnmp14xviKEM:&amp;ved=&amp;url=http://blingee.com/blingee/view/96444720-quran&amp;ei=9RhnU6LUIoeulAXR4IHwBA&amp;psig=AFQjCNH_uMBJIdfuDExWEX72f1iARv4kTA&amp;ust=1399351926014710" TargetMode="External"/><Relationship Id="rId1" Type="http://schemas.openxmlformats.org/officeDocument/2006/relationships/slideLayout" Target="../slideLayouts/slideLayout7.xml"/><Relationship Id="rId5" Type="http://schemas.openxmlformats.org/officeDocument/2006/relationships/image" Target="../media/image21.gif"/><Relationship Id="rId4" Type="http://schemas.openxmlformats.org/officeDocument/2006/relationships/hyperlink" Target="http://www.google.com.hk/url?sa=i&amp;rct=j&amp;q=&amp;esrc=s&amp;source=images&amp;cd=&amp;cad=rja&amp;uact=8&amp;docid=7MrgfMPwTmOAJM&amp;tbnid=dwmnmp14xviKEM:&amp;ved=0CAUQjRw&amp;url=http://blingee.com/blingee/view/96444720-quran&amp;ei=9h1nU_HUKZL78QXIgoHYAg&amp;psig=AFQjCNFszXyBuKYkx6zYfL3LTlczmU859Q&amp;ust=1399352993696633"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google.com.hk/url?sa=i&amp;rct=j&amp;q=&amp;esrc=s&amp;source=images&amp;cd=&amp;cad=rja&amp;uact=8&amp;docid=jwGWSnF1qiDDHM&amp;tbnid=5e6Bv5lwDKnwiM:&amp;ved=0CAUQjRw&amp;url=http://ummel3yal.blogspot.com/2007_10_01_archive.html&amp;ei=fvdmU8bjMo6A8gXV1YGoAg&amp;psig=AFQjCNEtsKv5C61KM59Xi6TSlHrTCmuKjg&amp;ust=1399340860016843"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com.hk/url?sa=i&amp;rct=j&amp;q=&amp;esrc=s&amp;source=images&amp;cd=&amp;cad=rja&amp;uact=8&amp;docid=Aq0NYmmPuRbeVM&amp;tbnid=XcI_eU8gdVFZyM:&amp;ved=0CAUQjRw&amp;url=http://www.allahsquran.com/quran_source_of_guidance.php&amp;ei=ZfFmU5WNCJTd8AXajoCAAQ&amp;psig=AFQjCNEtsKv5C61KM59Xi6TSlHrTCmuKjg&amp;ust=1399340860016843" TargetMode="External"/><Relationship Id="rId2" Type="http://schemas.openxmlformats.org/officeDocument/2006/relationships/hyperlink" Target="http://www.google.com.hk/url?sa=i&amp;rct=j&amp;q=&amp;esrc=s&amp;source=images&amp;cd=&amp;cad=rja&amp;uact=8&amp;docid=Qxz1RnIUYcOkjM&amp;tbnid=cjlfwyx5DnMO8M:&amp;ved=0CAUQjRw&amp;url=http://bibleislam.com/bible_vs_quran.php&amp;ei=IvFmU63lGoX28QX2oYLgCQ&amp;psig=AFQjCNEtsKv5C61KM59Xi6TSlHrTCmuKjg&amp;ust=1399340860016843" TargetMode="Externa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google.com.hk/url?sa=i&amp;rct=j&amp;q=&amp;esrc=s&amp;source=images&amp;cd=&amp;cad=rja&amp;uact=8&amp;docid=Wi6iDy_Gv_5pGM&amp;tbnid=NKWpxmQ54ncaLM:&amp;ved=0CAUQjRw&amp;url=http://bakergfxislamicdsner.deviantart.com/art/QURAN-WALLPAPER-262622651&amp;ei=ZvJmU_CZGc_f8AWXk4LwAg&amp;psig=AFQjCNEtsKv5C61KM59Xi6TSlHrTCmuKjg&amp;ust=1399340860016843"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google.com.hk/url?sa=i&amp;rct=j&amp;q=&amp;esrc=s&amp;source=images&amp;cd=&amp;cad=rja&amp;uact=8&amp;docid=IhaPyFCASxO3TM&amp;tbnid=vkMwbDlidNTCmM:&amp;ved=0CAUQjRw&amp;url=http://www.homedecors1.com/allah-calligraphy-kufic/&amp;ei=mwVnU9OIFoSRkgXgyIGoAw&amp;psig=AFQjCNE5e-OM0cOedyWsd-ut3rgFeMJO6g&amp;ust=1399346679516471"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google.com.hk/url?sa=i&amp;rct=j&amp;q=&amp;esrc=s&amp;source=images&amp;cd=&amp;cad=rja&amp;uact=8&amp;docid=qyeZNIy5Syr0gM&amp;tbnid=VKc5z53PAzzymM:&amp;ved=0CAUQjRw&amp;url=http://freedesignfile.com/87621-vector-islamic-style-background-set-03/&amp;ei=ZPlmU8_CB8Pj8AWcqoLwDQ&amp;psig=AFQjCNEtsKv5C61KM59Xi6TSlHrTCmuKjg&amp;ust=1399340860016843"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google.com.hk/url?sa=i&amp;rct=j&amp;q=&amp;esrc=s&amp;source=images&amp;cd=&amp;cad=rja&amp;uact=8&amp;docid=IhaPyFCASxO3TM&amp;tbnid=vkMwbDlidNTCmM:&amp;ved=0CAUQjRw&amp;url=http://tewhid.blogspot.com/2013_06_01_archive.html&amp;ei=xgVnU6jPJInEkwWi2ICQBA&amp;psig=AFQjCNE5e-OM0cOedyWsd-ut3rgFeMJO6g&amp;ust=1399346679516471"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google.com.hk/url?sa=i&amp;rct=j&amp;q=&amp;esrc=s&amp;frm=1&amp;source=images&amp;cd=&amp;cad=rja&amp;docid=Jx6fcp2xVahxdM&amp;tbnid=vLQy9pjys86kfM:&amp;ved=0CAUQjRw&amp;url=http://www.dreamstime.com/stock-photo-elegant-islamic-template-design-gold-background-ideal-eid-ramdan-greetings-image30279820&amp;ei=ofibUqWZJefOiAe5uoHYCw&amp;psig=AFQjCNGYjPrbVJIhrOOp1p4nX_iwYCvB3Q&amp;ust=1386039613747947"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google.com.hk/url?sa=i&amp;rct=j&amp;q=&amp;esrc=s&amp;source=images&amp;cd=&amp;cad=rja&amp;uact=8&amp;docid=HpVhVX41qlCqpM&amp;tbnid=0AD-edn2okJUzM:&amp;ved=0CAUQjRw&amp;url=http://learnequran.com/&amp;ei=XfZmU9WDNIqD8gWXhYDYCA&amp;psig=AFQjCNEtsKv5C61KM59Xi6TSlHrTCmuKjg&amp;ust=1399340860016843" TargetMode="External"/><Relationship Id="rId1" Type="http://schemas.openxmlformats.org/officeDocument/2006/relationships/slideLayout" Target="../slideLayouts/slideLayout7.xml"/><Relationship Id="rId4" Type="http://schemas.openxmlformats.org/officeDocument/2006/relationships/hyperlink" Target="http://www.islamreligion.com/articles/18/"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www.google.com.hk/url?sa=i&amp;rct=j&amp;q=&amp;esrc=s&amp;source=images&amp;cd=&amp;cad=rja&amp;uact=8&amp;docid=ZK0rQex-Z7rFKM&amp;tbnid=kw12KRwZ-TYBCM:&amp;ved=0CAUQjRw&amp;url=http://blingee.com/blingee/view/121243341-quran&amp;ei=UCFnU6GFI9W58gW14oHwDg&amp;psig=AFQjCNFszXyBuKYkx6zYfL3LTlczmU859Q&amp;ust=1399352993696633"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google.com.hk/url?sa=i&amp;rct=j&amp;q=&amp;esrc=s&amp;source=images&amp;cd=&amp;cad=rja&amp;uact=8&amp;docid=HpVhVX41qlCqpM&amp;tbnid=0AD-edn2okJUzM:&amp;ved=0CAUQjRw&amp;url=http://www.superbwallpapers.com/photography/mosque-towers-in-the-clouds-23013/&amp;ei=d_ZmU7CrONLt8AXK5oD4BQ&amp;psig=AFQjCNEtsKv5C61KM59Xi6TSlHrTCmuKjg&amp;ust=1399340860016843" TargetMode="Externa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s://www.google.com.hk/url?sa=i&amp;rct=j&amp;q=&amp;esrc=s&amp;source=images&amp;cd=&amp;cad=rja&amp;uact=8&amp;docid=FmF0Y40PIN7O0M&amp;tbnid=2HxPONgwjn3ACM:&amp;ved=0CAUQjRw&amp;url=https://play.google.com/store/apps/details?id=com.peaksel.quranwallpapers&amp;ei=3QdnU52qMsGEkQWj6IGoDg&amp;psig=AFQjCNE5e-OM0cOedyWsd-ut3rgFeMJO6g&amp;ust=1399346679516471"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google.com.hk/url?sa=i&amp;rct=j&amp;q=&amp;esrc=s&amp;source=images&amp;cd=&amp;cad=rja&amp;uact=8&amp;docid=KrEBNgNEJQkMyM&amp;tbnid=Cr_5h3mKYafqFM:&amp;ved=0CAUQjRw&amp;url=http://graphicsheat.com/islamic-wallpapers/&amp;ei=qwZnU8DbBMzMlAXgx4HYAw&amp;psig=AFQjCNE5e-OM0cOedyWsd-ut3rgFeMJO6g&amp;ust=1399346679516471"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ww.google.com.hk/url?sa=i&amp;rct=j&amp;q=&amp;esrc=s&amp;source=images&amp;cd=&amp;cad=rja&amp;uact=8&amp;docid=HpVhVX41qlCqpM&amp;tbnid=0AD-edn2okJUzM:&amp;ved=0CAUQjRw&amp;url=http://www.islamicdesktop.net/islamic-wallpapers/mosque/&amp;ei=q_ZmU676GsHi8AW-roHIAg&amp;psig=AFQjCNEtsKv5C61KM59Xi6TSlHrTCmuKjg&amp;ust=1399340860016843"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www.google.com.hk/url?sa=i&amp;rct=j&amp;q=&amp;esrc=s&amp;source=images&amp;cd=&amp;cad=rja&amp;uact=8&amp;docid=YvPZeUHcITbaYM&amp;tbnid=1v1lRmZeBVfRsM:&amp;ved=0CAUQjRw&amp;url=http://islamicwallpapersfree.blogspot.com/2011_04_01_archive.html&amp;ei=xwRnU-KuEoqqkgXuoIGgBg&amp;psig=AFQjCNE5e-OM0cOedyWsd-ut3rgFeMJO6g&amp;ust=1399346679516471"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www.google.com.hk/url?sa=i&amp;rct=j&amp;q=&amp;esrc=s&amp;source=images&amp;cd=&amp;cad=rja&amp;uact=8&amp;docid=WedBKEP13lSEbM&amp;tbnid=nnpTV3FB9K9JwM:&amp;ved=0CAUQjRw&amp;url=http://www.wathakker.info/english/designs/view.php?id=170&amp;ei=QPRmU_ugJ8-F8gXh0oBA&amp;psig=AFQjCNEtsKv5C61KM59Xi6TSlHrTCmuKjg&amp;ust=1399340860016843"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www.google.com.hk/url?sa=i&amp;rct=j&amp;q=&amp;esrc=s&amp;source=images&amp;cd=&amp;cad=rja&amp;uact=8&amp;docid=FSCFSpuBy27BhM&amp;tbnid=Uc-qH1BlcTTbgM:&amp;ved=0CAUQjRw&amp;url=http://www.bookofsigns.org/&amp;ei=8PhmU-TYDNXq8AXbm4KoAw&amp;psig=AFQjCNEtsKv5C61KM59Xi6TSlHrTCmuKjg&amp;ust=1399340860016843"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www.google.com.hk/url?sa=i&amp;rct=j&amp;q=&amp;esrc=s&amp;frm=1&amp;source=images&amp;cd=&amp;cad=rja&amp;docid=VW-pnxmgFz7zbM&amp;tbnid=dWGrhqXaz6S1mM:&amp;ved=0CAUQjRw&amp;url=http://islamicmuslimwallpapers.blogspot.com/2012/11/islamic-background.html&amp;ei=CgqcUvHqIKK3iQfdtoBQ&amp;psig=AFQjCNGYjPrbVJIhrOOp1p4nX_iwYCvB3Q&amp;ust=1386039613747947"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www.google.com.hk/url?sa=i&amp;rct=j&amp;q=&amp;esrc=s&amp;frm=1&amp;source=images&amp;cd=&amp;cad=rja&amp;docid=xlJtzHcmX4mCMM&amp;tbnid=H-xuosqgPh6E8M:&amp;ved=0CAUQjRw&amp;url=http://www.iran-eng.com/showthread.php/240132-%D8%B9%DA%A9%D8%B3-%D8%AF%D8%B1%D8%AE%D9%88%D8%A7%D8%B3%D8%AA%DB%8C/page66&amp;ei=BgCcUrjgKqiyiQfJzIGQCg&amp;psig=AFQjCNGYjPrbVJIhrOOp1p4nX_iwYCvB3Q&amp;ust=1386039613747947" TargetMode="External"/><Relationship Id="rId7" Type="http://schemas.openxmlformats.org/officeDocument/2006/relationships/hyperlink" Target="https://www.youtube.com/watch?v=Q55N8kkRRQ0&amp;feature=youtube_gdata_player"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www.youtube.com/watch?v=pJeE2Lex9qo&amp;feature=youtube_gdata_player" TargetMode="External"/><Relationship Id="rId5" Type="http://schemas.openxmlformats.org/officeDocument/2006/relationships/hyperlink" Target="https://www.youtube.com/watch?v=B7Bd2bhMz6E&amp;feature=youtube_gdata_player" TargetMode="External"/><Relationship Id="rId4" Type="http://schemas.openxmlformats.org/officeDocument/2006/relationships/image" Target="../media/image39.jpeg"/></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m.hk/url?sa=i&amp;rct=j&amp;q=&amp;esrc=s&amp;source=images&amp;cd=&amp;cad=rja&amp;uact=8&amp;docid=8bxeFQUiFny99M&amp;tbnid=iOs5uh8p1vJ5iM:&amp;ved=0CAUQjRw&amp;url=http://www.publisher1.org/mosque/&amp;ei=Hh9nU-WHL8z78QX1uoGgDg&amp;psig=AFQjCNFszXyBuKYkx6zYfL3LTlczmU859Q&amp;ust=1399352993696633"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m.hk/url?sa=i&amp;rct=j&amp;q=&amp;esrc=s&amp;source=images&amp;cd=&amp;cad=rja&amp;uact=8&amp;docid=Soxv05RBzRt9BM&amp;tbnid=W5NOiqAEZB7QAM:&amp;ved=0CAUQjRw&amp;url=http://quran-art.blogspot.com/2011/05/holy-quran-with-nice-background-psd.html&amp;ei=2_dmU-vfHYzi8AXC14LYCQ&amp;psig=AFQjCNEtsKv5C61KM59Xi6TSlHrTCmuKjg&amp;ust=1399340860016843"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hk/url?sa=i&amp;rct=j&amp;q=&amp;esrc=s&amp;source=images&amp;cd=&amp;cad=rja&amp;uact=8&amp;docid=iRImEa8k6Mnp7M&amp;tbnid=jC4iH5k49J3ClM:&amp;ved=0CAUQjRw&amp;url=http://muslimbookmark.com/Alfi-Quran.html&amp;ei=UAdnU7JYisuQBaLygKgO&amp;psig=AFQjCNE5e-OM0cOedyWsd-ut3rgFeMJO6g&amp;ust=1399346679516471"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hk/url?sa=i&amp;rct=j&amp;q=&amp;esrc=s&amp;source=images&amp;cd=&amp;cad=rja&amp;uact=8&amp;docid=lapTf1voGXyFQM&amp;tbnid=v_E7BBV0dF3k3M:&amp;ved=0CAUQjRw&amp;url=http://s598.photobucket.com/user/NasheedsNow/media/Background/tn_quran.jpg.html&amp;ei=cvRmU7D5D4L08QWj8IDQDA&amp;psig=AFQjCNEtsKv5C61KM59Xi6TSlHrTCmuKjg&amp;ust=1399340860016843"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m.hk/url?sa=i&amp;rct=j&amp;q=&amp;esrc=s&amp;source=images&amp;cd=&amp;cad=rja&amp;uact=8&amp;docid=B4Mw5E1zWq0huM&amp;tbnid=nygb7QQ10tBTIM:&amp;ved=0CAUQjRw&amp;url=http://funny-pictures.picphotos.net/islamick-backgrond-quran-by-djallalyazid-d382v9x/ipost-here.com*wp-content*uploads*2013*05*islamick_backgrond_quran_by_djallalyazid-d382v9x.jpg/&amp;ei=qR5nU6f1BZXd8AW9l4CgDw&amp;psig=AFQjCNFszXyBuKYkx6zYfL3LTlczmU859Q&amp;ust=1399352993696633"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hk/url?sa=i&amp;rct=j&amp;q=&amp;esrc=s&amp;frm=1&amp;source=images&amp;cd=&amp;cad=rja&amp;docid=h5W4iFON3BSxhM&amp;tbnid=Y8jBPyTwLtKp1M:&amp;ved=0CAUQjRw&amp;url=http://www.bing-gallery.com/tag/free-vectors&amp;ei=yQCcUrLIBKKhigej2oCYAw&amp;psig=AFQjCNGYjPrbVJIhrOOp1p4nX_iwYCvB3Q&amp;ust=1386039613747947"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desktophdw.com/wallstock/red-islamic-calligraphy-wallpaper.jpg">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outernationalist.net/wp-content/uploads/2010/09/cave-hira-e1283692201380.jpg">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 name="TextBox 3"/>
          <p:cNvSpPr txBox="1">
            <a:spLocks noChangeArrowheads="1"/>
          </p:cNvSpPr>
          <p:nvPr/>
        </p:nvSpPr>
        <p:spPr bwMode="auto">
          <a:xfrm>
            <a:off x="457200" y="685800"/>
            <a:ext cx="8153400" cy="5693866"/>
          </a:xfrm>
          <a:prstGeom prst="rect">
            <a:avLst/>
          </a:prstGeom>
          <a:noFill/>
          <a:ln w="9525">
            <a:noFill/>
            <a:miter lim="800000"/>
            <a:headEnd/>
            <a:tailEnd/>
          </a:ln>
        </p:spPr>
        <p:txBody>
          <a:bodyPr>
            <a:spAutoFit/>
          </a:bodyPr>
          <a:lstStyle/>
          <a:p>
            <a:r>
              <a:rPr lang="en-US" sz="2800" b="1" dirty="0">
                <a:solidFill>
                  <a:schemeClr val="bg1"/>
                </a:solidFill>
                <a:latin typeface="Calibri" pitchFamily="34" charset="0"/>
              </a:rPr>
              <a:t>He used to go in seclusion in the Cave of </a:t>
            </a:r>
            <a:r>
              <a:rPr lang="en-US" sz="2800" b="1" dirty="0" err="1">
                <a:solidFill>
                  <a:schemeClr val="bg1"/>
                </a:solidFill>
                <a:latin typeface="Calibri" pitchFamily="34" charset="0"/>
              </a:rPr>
              <a:t>Hira</a:t>
            </a:r>
            <a:r>
              <a:rPr lang="en-US" sz="2800" b="1" dirty="0">
                <a:solidFill>
                  <a:schemeClr val="bg1"/>
                </a:solidFill>
                <a:latin typeface="Calibri" pitchFamily="34" charset="0"/>
              </a:rPr>
              <a:t>', where he used to worship (Allah alone) continuously for many days before his desire to see his family. </a:t>
            </a:r>
          </a:p>
          <a:p>
            <a:r>
              <a:rPr lang="en-US" sz="2800" b="1" dirty="0">
                <a:solidFill>
                  <a:schemeClr val="bg1"/>
                </a:solidFill>
                <a:latin typeface="Calibri" pitchFamily="34" charset="0"/>
              </a:rPr>
              <a:t>He used to take </a:t>
            </a:r>
            <a:r>
              <a:rPr lang="en-US" sz="2800" b="1" dirty="0" smtClean="0">
                <a:solidFill>
                  <a:schemeClr val="bg1"/>
                </a:solidFill>
                <a:latin typeface="Calibri" pitchFamily="34" charset="0"/>
              </a:rPr>
              <a:t>food with </a:t>
            </a:r>
            <a:r>
              <a:rPr lang="en-US" sz="2800" b="1" dirty="0">
                <a:solidFill>
                  <a:schemeClr val="bg1"/>
                </a:solidFill>
                <a:latin typeface="Calibri" pitchFamily="34" charset="0"/>
              </a:rPr>
              <a:t>him </a:t>
            </a:r>
            <a:r>
              <a:rPr lang="en-US" sz="2800" b="1" dirty="0" smtClean="0">
                <a:solidFill>
                  <a:schemeClr val="bg1"/>
                </a:solidFill>
                <a:latin typeface="Calibri" pitchFamily="34" charset="0"/>
              </a:rPr>
              <a:t>sufficient for few days and </a:t>
            </a:r>
            <a:r>
              <a:rPr lang="en-US" sz="2800" b="1" dirty="0">
                <a:solidFill>
                  <a:schemeClr val="bg1"/>
                </a:solidFill>
                <a:latin typeface="Calibri" pitchFamily="34" charset="0"/>
              </a:rPr>
              <a:t>then comeback to (his wife)</a:t>
            </a:r>
          </a:p>
          <a:p>
            <a:r>
              <a:rPr lang="en-US" sz="2800" b="1" dirty="0">
                <a:solidFill>
                  <a:schemeClr val="bg1"/>
                </a:solidFill>
                <a:latin typeface="Calibri" pitchFamily="34" charset="0"/>
              </a:rPr>
              <a:t> </a:t>
            </a:r>
            <a:r>
              <a:rPr lang="en-US" sz="2800" b="1" dirty="0" err="1">
                <a:solidFill>
                  <a:schemeClr val="bg1"/>
                </a:solidFill>
                <a:latin typeface="Calibri" pitchFamily="34" charset="0"/>
              </a:rPr>
              <a:t>Khadija</a:t>
            </a:r>
            <a:r>
              <a:rPr lang="en-US" sz="2800" b="1" dirty="0">
                <a:solidFill>
                  <a:schemeClr val="bg1"/>
                </a:solidFill>
                <a:latin typeface="Calibri" pitchFamily="34" charset="0"/>
              </a:rPr>
              <a:t> to take </a:t>
            </a:r>
            <a:r>
              <a:rPr lang="en-US" sz="2800" b="1" dirty="0" smtClean="0">
                <a:solidFill>
                  <a:schemeClr val="bg1"/>
                </a:solidFill>
                <a:latin typeface="Calibri" pitchFamily="34" charset="0"/>
              </a:rPr>
              <a:t>food </a:t>
            </a:r>
          </a:p>
          <a:p>
            <a:r>
              <a:rPr lang="en-US" sz="2800" b="1" dirty="0" smtClean="0">
                <a:solidFill>
                  <a:schemeClr val="bg1"/>
                </a:solidFill>
                <a:latin typeface="Calibri" pitchFamily="34" charset="0"/>
              </a:rPr>
              <a:t>likewise </a:t>
            </a:r>
            <a:r>
              <a:rPr lang="en-US" sz="2800" b="1" dirty="0">
                <a:solidFill>
                  <a:schemeClr val="bg1"/>
                </a:solidFill>
                <a:latin typeface="Calibri" pitchFamily="34" charset="0"/>
              </a:rPr>
              <a:t>again, till </a:t>
            </a:r>
          </a:p>
          <a:p>
            <a:r>
              <a:rPr lang="en-US" sz="2800" b="1" dirty="0">
                <a:solidFill>
                  <a:schemeClr val="bg1"/>
                </a:solidFill>
                <a:latin typeface="Calibri" pitchFamily="34" charset="0"/>
              </a:rPr>
              <a:t>suddenly the truth </a:t>
            </a:r>
          </a:p>
          <a:p>
            <a:r>
              <a:rPr lang="en-US" sz="2800" b="1" dirty="0">
                <a:solidFill>
                  <a:schemeClr val="bg1"/>
                </a:solidFill>
                <a:latin typeface="Calibri" pitchFamily="34" charset="0"/>
              </a:rPr>
              <a:t>descended upon </a:t>
            </a:r>
          </a:p>
          <a:p>
            <a:r>
              <a:rPr lang="en-US" sz="2800" b="1" dirty="0">
                <a:solidFill>
                  <a:schemeClr val="bg1"/>
                </a:solidFill>
                <a:latin typeface="Calibri" pitchFamily="34" charset="0"/>
              </a:rPr>
              <a:t>him while</a:t>
            </a:r>
          </a:p>
          <a:p>
            <a:r>
              <a:rPr lang="en-US" sz="2800" b="1" dirty="0">
                <a:solidFill>
                  <a:schemeClr val="bg1"/>
                </a:solidFill>
                <a:latin typeface="Calibri" pitchFamily="34" charset="0"/>
              </a:rPr>
              <a:t> he was</a:t>
            </a:r>
          </a:p>
          <a:p>
            <a:r>
              <a:rPr lang="en-US" sz="2800" b="1" dirty="0">
                <a:solidFill>
                  <a:schemeClr val="bg1"/>
                </a:solidFill>
                <a:latin typeface="Calibri" pitchFamily="34" charset="0"/>
              </a:rPr>
              <a:t> in the </a:t>
            </a:r>
          </a:p>
          <a:p>
            <a:r>
              <a:rPr lang="en-US" sz="2800" b="1" dirty="0">
                <a:solidFill>
                  <a:schemeClr val="bg1"/>
                </a:solidFill>
                <a:latin typeface="Calibri" pitchFamily="34" charset="0"/>
              </a:rPr>
              <a:t>Cave of </a:t>
            </a:r>
            <a:r>
              <a:rPr lang="en-US" sz="2800" b="1" dirty="0" err="1">
                <a:solidFill>
                  <a:schemeClr val="bg1"/>
                </a:solidFill>
                <a:latin typeface="Calibri" pitchFamily="34" charset="0"/>
              </a:rPr>
              <a:t>Hira</a:t>
            </a:r>
            <a:r>
              <a:rPr lang="en-US" sz="2800" b="1" dirty="0">
                <a:solidFill>
                  <a:schemeClr val="bg1"/>
                </a:solidFill>
                <a:latin typeface="Calibri" pitchFamily="34"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1"/>
                                          </p:val>
                                        </p:tav>
                                        <p:tav tm="100000">
                                          <p:val>
                                            <p:strVal val="#ppt_x"/>
                                          </p:val>
                                        </p:tav>
                                      </p:tavLst>
                                    </p:anim>
                                    <p:anim calcmode="lin" valueType="num">
                                      <p:cBhvr>
                                        <p:cTn id="9"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quranreading.com/images/Learn-Quran.png">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gradFill>
            <a:gsLst>
              <a:gs pos="0">
                <a:srgbClr val="5E9EFF"/>
              </a:gs>
              <a:gs pos="39999">
                <a:srgbClr val="85C2FF"/>
              </a:gs>
              <a:gs pos="70000">
                <a:srgbClr val="C4D6EB"/>
              </a:gs>
              <a:gs pos="100000">
                <a:srgbClr val="FFEBFA"/>
              </a:gs>
            </a:gsLst>
            <a:lin ang="16200000" scaled="0"/>
          </a:gradFill>
          <a:ln w="9525">
            <a:noFill/>
            <a:miter lim="800000"/>
            <a:headEnd/>
            <a:tailEnd/>
          </a:ln>
        </p:spPr>
      </p:pic>
      <p:sp>
        <p:nvSpPr>
          <p:cNvPr id="12291" name="TextBox 2"/>
          <p:cNvSpPr txBox="1">
            <a:spLocks noChangeArrowheads="1"/>
          </p:cNvSpPr>
          <p:nvPr/>
        </p:nvSpPr>
        <p:spPr bwMode="auto">
          <a:xfrm>
            <a:off x="0" y="381000"/>
            <a:ext cx="9144000" cy="4524375"/>
          </a:xfrm>
          <a:prstGeom prst="rect">
            <a:avLst/>
          </a:prstGeom>
          <a:noFill/>
          <a:ln w="9525">
            <a:noFill/>
            <a:miter lim="800000"/>
            <a:headEnd/>
            <a:tailEnd/>
          </a:ln>
        </p:spPr>
        <p:txBody>
          <a:bodyPr>
            <a:spAutoFit/>
          </a:bodyPr>
          <a:lstStyle/>
          <a:p>
            <a:r>
              <a:rPr lang="en-US" sz="3200" b="1" dirty="0">
                <a:latin typeface="Calibri" pitchFamily="34" charset="0"/>
              </a:rPr>
              <a:t>The angel came to                           him and asked him to read</a:t>
            </a:r>
            <a:r>
              <a:rPr lang="en-US" sz="3200" b="1" dirty="0" smtClean="0">
                <a:latin typeface="Calibri" pitchFamily="34" charset="0"/>
              </a:rPr>
              <a:t>. The </a:t>
            </a:r>
            <a:r>
              <a:rPr lang="en-US" sz="3200" b="1" dirty="0">
                <a:latin typeface="Calibri" pitchFamily="34" charset="0"/>
              </a:rPr>
              <a:t>Prophet                             replied 'I do not                                  know how to                                              read'. The                                            Prophet added,                                     'The angel caught me (forcibly) and                                   pressed me so hard that I could not                             bear it anymore. He then released                                      me and again asked me to read                                   and I replied,                   "I do not know                                             how to read"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2291"/>
                                        </p:tgtEl>
                                        <p:attrNameLst>
                                          <p:attrName>style.visibility</p:attrName>
                                        </p:attrNameLst>
                                      </p:cBhvr>
                                      <p:to>
                                        <p:strVal val="visible"/>
                                      </p:to>
                                    </p:set>
                                    <p:anim by="(-#ppt_w*2)" calcmode="lin" valueType="num">
                                      <p:cBhvr rctx="PPT">
                                        <p:cTn id="7" dur="500" autoRev="1" fill="hold">
                                          <p:stCondLst>
                                            <p:cond delay="0"/>
                                          </p:stCondLst>
                                        </p:cTn>
                                        <p:tgtEl>
                                          <p:spTgt spid="12291"/>
                                        </p:tgtEl>
                                        <p:attrNameLst>
                                          <p:attrName>ppt_w</p:attrName>
                                        </p:attrNameLst>
                                      </p:cBhvr>
                                    </p:anim>
                                    <p:anim by="(#ppt_w*0.50)" calcmode="lin" valueType="num">
                                      <p:cBhvr>
                                        <p:cTn id="8" dur="500" decel="50000" autoRev="1" fill="hold">
                                          <p:stCondLst>
                                            <p:cond delay="0"/>
                                          </p:stCondLst>
                                        </p:cTn>
                                        <p:tgtEl>
                                          <p:spTgt spid="12291"/>
                                        </p:tgtEl>
                                        <p:attrNameLst>
                                          <p:attrName>ppt_x</p:attrName>
                                        </p:attrNameLst>
                                      </p:cBhvr>
                                    </p:anim>
                                    <p:anim from="(-#ppt_h/2)" to="(#ppt_y)" calcmode="lin" valueType="num">
                                      <p:cBhvr>
                                        <p:cTn id="9" dur="1000" fill="hold">
                                          <p:stCondLst>
                                            <p:cond delay="0"/>
                                          </p:stCondLst>
                                        </p:cTn>
                                        <p:tgtEl>
                                          <p:spTgt spid="12291"/>
                                        </p:tgtEl>
                                        <p:attrNameLst>
                                          <p:attrName>ppt_y</p:attrName>
                                        </p:attrNameLst>
                                      </p:cBhvr>
                                    </p:anim>
                                    <p:animRot by="21600000">
                                      <p:cBhvr>
                                        <p:cTn id="10" dur="1000" fill="hold">
                                          <p:stCondLst>
                                            <p:cond delay="0"/>
                                          </p:stCondLst>
                                        </p:cTn>
                                        <p:tgtEl>
                                          <p:spTgt spid="1229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2" name="Picture 2" descr="http://www.bbc.co.uk/blackcountry/content/images/2007/01/23/mountain_of_light_470x353.jpg">
            <a:hlinkClick r:id="rId2"/>
          </p:cNvPr>
          <p:cNvPicPr>
            <a:picLocks noChangeAspect="1" noChangeArrowheads="1"/>
          </p:cNvPicPr>
          <p:nvPr/>
        </p:nvPicPr>
        <p:blipFill>
          <a:blip r:embed="rId3" cstate="print"/>
          <a:srcRect/>
          <a:stretch>
            <a:fillRect/>
          </a:stretch>
        </p:blipFill>
        <p:spPr bwMode="auto">
          <a:xfrm>
            <a:off x="2895600" y="914400"/>
            <a:ext cx="6248400" cy="5181600"/>
          </a:xfrm>
          <a:prstGeom prst="roundRect">
            <a:avLst>
              <a:gd name="adj" fmla="val 18921"/>
            </a:avLst>
          </a:prstGeom>
          <a:solidFill>
            <a:srgbClr val="FFFFFF"/>
          </a:solidFill>
          <a:ln w="76200" cap="sq">
            <a:solidFill>
              <a:srgbClr val="292929"/>
            </a:solidFill>
            <a:miter lim="800000"/>
          </a:ln>
          <a:effectLst>
            <a:reflection blurRad="12700" stA="28000" endPos="28000" dist="5000" dir="5400000" sy="-100000" algn="bl" rotWithShape="0"/>
          </a:effectLst>
          <a:scene3d>
            <a:camera prst="perspectiveContrastingLeftFacing"/>
            <a:lightRig rig="threePt" dir="t">
              <a:rot lat="0" lon="0" rev="2700000"/>
            </a:lightRig>
          </a:scene3d>
          <a:sp3d>
            <a:bevelT h="38100"/>
            <a:contourClr>
              <a:srgbClr val="C0C0C0"/>
            </a:contourClr>
          </a:sp3d>
        </p:spPr>
      </p:pic>
      <p:sp>
        <p:nvSpPr>
          <p:cNvPr id="13315" name="TextBox 2"/>
          <p:cNvSpPr txBox="1">
            <a:spLocks noChangeArrowheads="1"/>
          </p:cNvSpPr>
          <p:nvPr/>
        </p:nvSpPr>
        <p:spPr bwMode="auto">
          <a:xfrm>
            <a:off x="304800" y="609600"/>
            <a:ext cx="3505200" cy="4832350"/>
          </a:xfrm>
          <a:prstGeom prst="rect">
            <a:avLst/>
          </a:prstGeom>
          <a:noFill/>
          <a:ln w="9525">
            <a:noFill/>
            <a:miter lim="800000"/>
            <a:headEnd/>
            <a:tailEnd/>
          </a:ln>
        </p:spPr>
        <p:txBody>
          <a:bodyPr>
            <a:spAutoFit/>
          </a:bodyPr>
          <a:lstStyle/>
          <a:p>
            <a:r>
              <a:rPr lang="en-US" sz="2800" b="1" dirty="0">
                <a:latin typeface="Calibri" pitchFamily="34" charset="0"/>
              </a:rPr>
              <a:t>Thereupon he caught me again and pressed me a second time till I could not bear it any more. He then released me and again asked me to read, but again I replied, "I do not know how to read" (or what shall I read?).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p:cTn id="7" dur="500" fill="hold"/>
                                        <p:tgtEl>
                                          <p:spTgt spid="13315"/>
                                        </p:tgtEl>
                                        <p:attrNameLst>
                                          <p:attrName>ppt_w</p:attrName>
                                        </p:attrNameLst>
                                      </p:cBhvr>
                                      <p:tavLst>
                                        <p:tav tm="0">
                                          <p:val>
                                            <p:strVal val="#ppt_w*0.05"/>
                                          </p:val>
                                        </p:tav>
                                        <p:tav tm="100000">
                                          <p:val>
                                            <p:strVal val="#ppt_w"/>
                                          </p:val>
                                        </p:tav>
                                      </p:tavLst>
                                    </p:anim>
                                    <p:anim calcmode="lin" valueType="num">
                                      <p:cBhvr>
                                        <p:cTn id="8" dur="500" fill="hold"/>
                                        <p:tgtEl>
                                          <p:spTgt spid="13315"/>
                                        </p:tgtEl>
                                        <p:attrNameLst>
                                          <p:attrName>ppt_h</p:attrName>
                                        </p:attrNameLst>
                                      </p:cBhvr>
                                      <p:tavLst>
                                        <p:tav tm="0">
                                          <p:val>
                                            <p:strVal val="#ppt_h"/>
                                          </p:val>
                                        </p:tav>
                                        <p:tav tm="100000">
                                          <p:val>
                                            <p:strVal val="#ppt_h"/>
                                          </p:val>
                                        </p:tav>
                                      </p:tavLst>
                                    </p:anim>
                                    <p:anim calcmode="lin" valueType="num">
                                      <p:cBhvr>
                                        <p:cTn id="9" dur="500" fill="hold"/>
                                        <p:tgtEl>
                                          <p:spTgt spid="13315"/>
                                        </p:tgtEl>
                                        <p:attrNameLst>
                                          <p:attrName>ppt_x</p:attrName>
                                        </p:attrNameLst>
                                      </p:cBhvr>
                                      <p:tavLst>
                                        <p:tav tm="0">
                                          <p:val>
                                            <p:strVal val="#ppt_x-.2"/>
                                          </p:val>
                                        </p:tav>
                                        <p:tav tm="100000">
                                          <p:val>
                                            <p:strVal val="#ppt_x"/>
                                          </p:val>
                                        </p:tav>
                                      </p:tavLst>
                                    </p:anim>
                                    <p:anim calcmode="lin" valueType="num">
                                      <p:cBhvr>
                                        <p:cTn id="10" dur="500" fill="hold"/>
                                        <p:tgtEl>
                                          <p:spTgt spid="13315"/>
                                        </p:tgtEl>
                                        <p:attrNameLst>
                                          <p:attrName>ppt_y</p:attrName>
                                        </p:attrNameLst>
                                      </p:cBhvr>
                                      <p:tavLst>
                                        <p:tav tm="0">
                                          <p:val>
                                            <p:strVal val="#ppt_y"/>
                                          </p:val>
                                        </p:tav>
                                        <p:tav tm="100000">
                                          <p:val>
                                            <p:strVal val="#ppt_y"/>
                                          </p:val>
                                        </p:tav>
                                      </p:tavLst>
                                    </p:anim>
                                    <p:animEffect transition="in" filter="fade">
                                      <p:cBhvr>
                                        <p:cTn id="11" dur="5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00">
            <a:alpha val="59000"/>
          </a:srgbClr>
        </a:solidFill>
        <a:effectLst/>
      </p:bgPr>
    </p:bg>
    <p:spTree>
      <p:nvGrpSpPr>
        <p:cNvPr id="1" name=""/>
        <p:cNvGrpSpPr/>
        <p:nvPr/>
      </p:nvGrpSpPr>
      <p:grpSpPr>
        <a:xfrm>
          <a:off x="0" y="0"/>
          <a:ext cx="0" cy="0"/>
          <a:chOff x="0" y="0"/>
          <a:chExt cx="0" cy="0"/>
        </a:xfrm>
      </p:grpSpPr>
      <p:pic>
        <p:nvPicPr>
          <p:cNvPr id="100356" name="Picture 4" descr="http://www.irhal.com/image/gallery/pictures/middle-east_296/saudi-arabia_324/makkah_350/ghar-hira.jpg">
            <a:hlinkClick r:id="rId2"/>
          </p:cNvPr>
          <p:cNvPicPr>
            <a:picLocks noChangeAspect="1" noChangeArrowheads="1"/>
          </p:cNvPicPr>
          <p:nvPr/>
        </p:nvPicPr>
        <p:blipFill>
          <a:blip r:embed="rId3" cstate="print"/>
          <a:srcRect/>
          <a:stretch>
            <a:fillRect/>
          </a:stretch>
        </p:blipFill>
        <p:spPr bwMode="auto">
          <a:xfrm>
            <a:off x="3962400" y="0"/>
            <a:ext cx="5181600" cy="4648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4339" name="TextBox 3"/>
          <p:cNvSpPr txBox="1">
            <a:spLocks noChangeArrowheads="1"/>
          </p:cNvSpPr>
          <p:nvPr/>
        </p:nvSpPr>
        <p:spPr bwMode="auto">
          <a:xfrm>
            <a:off x="0" y="152400"/>
            <a:ext cx="3810000" cy="3416320"/>
          </a:xfrm>
          <a:prstGeom prst="rect">
            <a:avLst/>
          </a:prstGeom>
          <a:noFill/>
          <a:ln w="9525">
            <a:noFill/>
            <a:miter lim="800000"/>
            <a:headEnd/>
            <a:tailEnd/>
          </a:ln>
        </p:spPr>
        <p:txBody>
          <a:bodyPr wrap="square">
            <a:spAutoFit/>
          </a:bodyPr>
          <a:lstStyle/>
          <a:p>
            <a:r>
              <a:rPr lang="en-US" sz="2400" b="1" dirty="0" smtClean="0">
                <a:latin typeface="Calibri" pitchFamily="34" charset="0"/>
              </a:rPr>
              <a:t>He caught me for the third time and pressed me, and then released me and said</a:t>
            </a:r>
            <a:r>
              <a:rPr lang="en-US" dirty="0" smtClean="0">
                <a:latin typeface="Calibri" pitchFamily="34" charset="0"/>
              </a:rPr>
              <a:t>:</a:t>
            </a:r>
          </a:p>
          <a:p>
            <a:endParaRPr lang="en-US" dirty="0" smtClean="0">
              <a:latin typeface="Calibri" pitchFamily="34" charset="0"/>
            </a:endParaRPr>
          </a:p>
          <a:p>
            <a:endParaRPr lang="en-US" dirty="0" smtClean="0">
              <a:latin typeface="Calibri" pitchFamily="34" charset="0"/>
            </a:endParaRPr>
          </a:p>
          <a:p>
            <a:endParaRPr lang="en-US" dirty="0" smtClean="0">
              <a:latin typeface="Calibri" pitchFamily="34" charset="0"/>
            </a:endParaRPr>
          </a:p>
          <a:p>
            <a:endParaRPr lang="en-US" dirty="0" smtClean="0">
              <a:latin typeface="Calibri" pitchFamily="34" charset="0"/>
            </a:endParaRPr>
          </a:p>
          <a:p>
            <a:endParaRPr lang="en-US" dirty="0" smtClean="0">
              <a:latin typeface="Calibri" pitchFamily="34" charset="0"/>
            </a:endParaRPr>
          </a:p>
          <a:p>
            <a:endParaRPr lang="en-US" dirty="0" smtClean="0">
              <a:latin typeface="Calibri" pitchFamily="34" charset="0"/>
            </a:endParaRPr>
          </a:p>
          <a:p>
            <a:endParaRPr lang="en-US" dirty="0" smtClean="0">
              <a:latin typeface="Calibri" pitchFamily="34" charset="0"/>
            </a:endParaRPr>
          </a:p>
          <a:p>
            <a:endParaRPr lang="en-US" dirty="0">
              <a:latin typeface="Calibri" pitchFamily="34" charset="0"/>
            </a:endParaRPr>
          </a:p>
        </p:txBody>
      </p:sp>
      <p:sp>
        <p:nvSpPr>
          <p:cNvPr id="4" name="Rectangle 3"/>
          <p:cNvSpPr/>
          <p:nvPr/>
        </p:nvSpPr>
        <p:spPr>
          <a:xfrm>
            <a:off x="457200" y="1828800"/>
            <a:ext cx="3048000" cy="2862322"/>
          </a:xfrm>
          <a:prstGeom prst="rect">
            <a:avLst/>
          </a:prstGeom>
          <a:scene3d>
            <a:camera prst="orthographicFront"/>
            <a:lightRig rig="threePt" dir="t"/>
          </a:scene3d>
          <a:sp3d prstMaterial="dkEdge"/>
        </p:spPr>
        <p:txBody>
          <a:bodyPr wrap="square">
            <a:spAutoFit/>
          </a:bodyPr>
          <a:lstStyle/>
          <a:p>
            <a:pPr algn="ctr"/>
            <a:r>
              <a:rPr lang="ar-SA" sz="3600" b="1" dirty="0">
                <a:latin typeface="Arabic Typesetting" pitchFamily="66" charset="-78"/>
                <a:cs typeface="Arabic Typesetting" pitchFamily="66" charset="-78"/>
              </a:rPr>
              <a:t>اقْرَأْ بِاسْمِ رَبِّكَ الَّذِي خَلَقَ </a:t>
            </a:r>
            <a:r>
              <a:rPr lang="ar-SA" sz="2400" b="1" dirty="0" smtClean="0">
                <a:latin typeface="Arabic Typesetting" pitchFamily="66" charset="-78"/>
                <a:cs typeface="Arabic Typesetting" pitchFamily="66" charset="-78"/>
              </a:rPr>
              <a:t>()</a:t>
            </a:r>
            <a:r>
              <a:rPr lang="ar-SA" sz="3600" b="1" dirty="0" smtClean="0">
                <a:latin typeface="Arabic Typesetting" pitchFamily="66" charset="-78"/>
                <a:cs typeface="Arabic Typesetting" pitchFamily="66" charset="-78"/>
              </a:rPr>
              <a:t> خَلَقَ </a:t>
            </a:r>
            <a:r>
              <a:rPr lang="ar-SA" sz="3600" b="1" dirty="0">
                <a:latin typeface="Arabic Typesetting" pitchFamily="66" charset="-78"/>
                <a:cs typeface="Arabic Typesetting" pitchFamily="66" charset="-78"/>
              </a:rPr>
              <a:t>الْإِنْسَانَ مِنْ عَلَقٍ </a:t>
            </a:r>
            <a:r>
              <a:rPr lang="ar-SA" sz="2800" b="1" dirty="0" smtClean="0">
                <a:latin typeface="Arabic Typesetting" pitchFamily="66" charset="-78"/>
                <a:cs typeface="Arabic Typesetting" pitchFamily="66" charset="-78"/>
              </a:rPr>
              <a:t>() </a:t>
            </a:r>
            <a:r>
              <a:rPr lang="ar-SA" sz="3600" b="1" dirty="0">
                <a:latin typeface="Arabic Typesetting" pitchFamily="66" charset="-78"/>
                <a:cs typeface="Arabic Typesetting" pitchFamily="66" charset="-78"/>
              </a:rPr>
              <a:t>اقْرَأْ وَرَبُّكَ الْأَكْرَمُ </a:t>
            </a:r>
            <a:r>
              <a:rPr lang="ar-SA" sz="2800" b="1" dirty="0" smtClean="0">
                <a:latin typeface="Arabic Typesetting" pitchFamily="66" charset="-78"/>
                <a:cs typeface="Arabic Typesetting" pitchFamily="66" charset="-78"/>
              </a:rPr>
              <a:t>() </a:t>
            </a:r>
            <a:r>
              <a:rPr lang="ar-SA" sz="3600" b="1" dirty="0">
                <a:latin typeface="Arabic Typesetting" pitchFamily="66" charset="-78"/>
                <a:cs typeface="Arabic Typesetting" pitchFamily="66" charset="-78"/>
              </a:rPr>
              <a:t>الَّذِي عَلَّمَ بِالْقَلَمِ </a:t>
            </a:r>
            <a:r>
              <a:rPr lang="ar-SA" sz="2800" b="1" dirty="0" smtClean="0">
                <a:latin typeface="Arabic Typesetting" pitchFamily="66" charset="-78"/>
                <a:cs typeface="Arabic Typesetting" pitchFamily="66" charset="-78"/>
              </a:rPr>
              <a:t>()</a:t>
            </a:r>
            <a:r>
              <a:rPr lang="ar-SA" sz="3600" b="1" dirty="0" smtClean="0">
                <a:latin typeface="Arabic Typesetting" pitchFamily="66" charset="-78"/>
                <a:cs typeface="Arabic Typesetting" pitchFamily="66" charset="-78"/>
              </a:rPr>
              <a:t> </a:t>
            </a:r>
            <a:r>
              <a:rPr lang="ar-SA" sz="3600" b="1" dirty="0">
                <a:latin typeface="Arabic Typesetting" pitchFamily="66" charset="-78"/>
                <a:cs typeface="Arabic Typesetting" pitchFamily="66" charset="-78"/>
              </a:rPr>
              <a:t>عَلَّمَ الْإِنْسَانَ مَا لَمْ </a:t>
            </a:r>
            <a:r>
              <a:rPr lang="en-US" sz="2800" b="1" dirty="0" smtClean="0">
                <a:latin typeface="Arabic Typesetting" pitchFamily="66" charset="-78"/>
                <a:cs typeface="Arabic Typesetting" pitchFamily="66" charset="-78"/>
              </a:rPr>
              <a:t>O</a:t>
            </a:r>
            <a:r>
              <a:rPr lang="ar-SA" sz="3600" b="1" dirty="0" smtClean="0">
                <a:latin typeface="Arabic Typesetting" pitchFamily="66" charset="-78"/>
                <a:cs typeface="Arabic Typesetting" pitchFamily="66" charset="-78"/>
              </a:rPr>
              <a:t>يَعْلَمْ</a:t>
            </a:r>
            <a:r>
              <a:rPr lang="en-US" sz="3600" b="1" dirty="0" smtClean="0">
                <a:latin typeface="Arabic Typesetting" pitchFamily="66" charset="-78"/>
                <a:cs typeface="Arabic Typesetting" pitchFamily="66" charset="-78"/>
              </a:rPr>
              <a:t> </a:t>
            </a:r>
            <a:endParaRPr lang="en-US" sz="3600" b="1" dirty="0">
              <a:latin typeface="Arabic Typesetting" pitchFamily="66" charset="-78"/>
              <a:cs typeface="Arabic Typesetting" pitchFamily="66" charset="-78"/>
            </a:endParaRPr>
          </a:p>
        </p:txBody>
      </p:sp>
      <p:sp>
        <p:nvSpPr>
          <p:cNvPr id="5" name="TextBox 4"/>
          <p:cNvSpPr txBox="1"/>
          <p:nvPr/>
        </p:nvSpPr>
        <p:spPr>
          <a:xfrm>
            <a:off x="152400" y="4876800"/>
            <a:ext cx="7848600" cy="1569660"/>
          </a:xfrm>
          <a:prstGeom prst="rect">
            <a:avLst/>
          </a:prstGeom>
          <a:noFill/>
        </p:spPr>
        <p:txBody>
          <a:bodyPr wrap="square" rtlCol="0">
            <a:spAutoFit/>
          </a:bodyPr>
          <a:lstStyle/>
          <a:p>
            <a:r>
              <a:rPr lang="en-US" sz="2400" b="1" dirty="0" smtClean="0">
                <a:solidFill>
                  <a:srgbClr val="333333"/>
                </a:solidFill>
                <a:latin typeface="Helvetica Neue"/>
              </a:rPr>
              <a:t>'Read in the name of your Lord, who created, created man from a clot. Read! And your Lord is most bountiful. (He who taught) the use of the pen taught man which he knew not </a:t>
            </a:r>
            <a:r>
              <a:rPr lang="en-US" sz="1600" b="1" dirty="0" smtClean="0">
                <a:solidFill>
                  <a:srgbClr val="333333"/>
                </a:solidFill>
                <a:latin typeface="Helvetica Neue"/>
              </a:rPr>
              <a:t>.‘</a:t>
            </a:r>
            <a:r>
              <a:rPr lang="en-US" sz="1600" dirty="0" smtClean="0">
                <a:solidFill>
                  <a:srgbClr val="333333"/>
                </a:solidFill>
                <a:latin typeface="Helvetica Neue"/>
              </a:rPr>
              <a:t>[Imam </a:t>
            </a:r>
            <a:r>
              <a:rPr lang="en-US" sz="1600" dirty="0" err="1" smtClean="0">
                <a:solidFill>
                  <a:srgbClr val="333333"/>
                </a:solidFill>
                <a:latin typeface="Helvetica Neue"/>
              </a:rPr>
              <a:t>Suyuti</a:t>
            </a:r>
            <a:r>
              <a:rPr lang="en-US" sz="1600" dirty="0" smtClean="0">
                <a:solidFill>
                  <a:srgbClr val="333333"/>
                </a:solidFill>
                <a:latin typeface="Helvetica Neue"/>
              </a:rPr>
              <a:t>, Itqan,p.23-4.]   </a:t>
            </a:r>
            <a:endParaRPr lang="en-US" sz="24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fade">
                                      <p:cBhvr>
                                        <p:cTn id="7" dur="1000"/>
                                        <p:tgtEl>
                                          <p:spTgt spid="14339"/>
                                        </p:tgtEl>
                                      </p:cBhvr>
                                    </p:animEffect>
                                    <p:anim calcmode="lin" valueType="num">
                                      <p:cBhvr>
                                        <p:cTn id="8" dur="1000" fill="hold"/>
                                        <p:tgtEl>
                                          <p:spTgt spid="14339"/>
                                        </p:tgtEl>
                                        <p:attrNameLst>
                                          <p:attrName>ppt_x</p:attrName>
                                        </p:attrNameLst>
                                      </p:cBhvr>
                                      <p:tavLst>
                                        <p:tav tm="0">
                                          <p:val>
                                            <p:strVal val="#ppt_x"/>
                                          </p:val>
                                        </p:tav>
                                        <p:tav tm="100000">
                                          <p:val>
                                            <p:strVal val="#ppt_x"/>
                                          </p:val>
                                        </p:tav>
                                      </p:tavLst>
                                    </p:anim>
                                    <p:anim calcmode="lin" valueType="num">
                                      <p:cBhvr>
                                        <p:cTn id="9" dur="900" decel="100000" fill="hold"/>
                                        <p:tgtEl>
                                          <p:spTgt spid="1433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339"/>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770" decel="100000"/>
                                        <p:tgtEl>
                                          <p:spTgt spid="4"/>
                                        </p:tgtEl>
                                      </p:cBhvr>
                                    </p:animEffect>
                                    <p:animScale>
                                      <p:cBhvr>
                                        <p:cTn id="16" dur="770" decel="100000"/>
                                        <p:tgtEl>
                                          <p:spTgt spid="4"/>
                                        </p:tgtEl>
                                      </p:cBhvr>
                                      <p:from x="10000" y="10000"/>
                                      <p:to x="200000" y="450000"/>
                                    </p:animScale>
                                    <p:animScale>
                                      <p:cBhvr>
                                        <p:cTn id="17" dur="1230" accel="100000" fill="hold">
                                          <p:stCondLst>
                                            <p:cond delay="770"/>
                                          </p:stCondLst>
                                        </p:cTn>
                                        <p:tgtEl>
                                          <p:spTgt spid="4"/>
                                        </p:tgtEl>
                                      </p:cBhvr>
                                      <p:from x="200000" y="450000"/>
                                      <p:to x="100000" y="100000"/>
                                    </p:animScale>
                                    <p:set>
                                      <p:cBhvr>
                                        <p:cTn id="18" dur="770" fill="hold"/>
                                        <p:tgtEl>
                                          <p:spTgt spid="4"/>
                                        </p:tgtEl>
                                        <p:attrNameLst>
                                          <p:attrName>ppt_x</p:attrName>
                                        </p:attrNameLst>
                                      </p:cBhvr>
                                      <p:to>
                                        <p:strVal val="(0.5)"/>
                                      </p:to>
                                    </p:set>
                                    <p:anim from="(0.5)" to="(#ppt_x)" calcmode="lin" valueType="num">
                                      <p:cBhvr>
                                        <p:cTn id="19" dur="1230" accel="100000" fill="hold">
                                          <p:stCondLst>
                                            <p:cond delay="770"/>
                                          </p:stCondLst>
                                        </p:cTn>
                                        <p:tgtEl>
                                          <p:spTgt spid="4"/>
                                        </p:tgtEl>
                                        <p:attrNameLst>
                                          <p:attrName>ppt_x</p:attrName>
                                        </p:attrNameLst>
                                      </p:cBhvr>
                                    </p:anim>
                                    <p:set>
                                      <p:cBhvr>
                                        <p:cTn id="20" dur="770" fill="hold"/>
                                        <p:tgtEl>
                                          <p:spTgt spid="4"/>
                                        </p:tgtEl>
                                        <p:attrNameLst>
                                          <p:attrName>ppt_y</p:attrName>
                                        </p:attrNameLst>
                                      </p:cBhvr>
                                      <p:to>
                                        <p:strVal val="(#ppt_y+0.4)"/>
                                      </p:to>
                                    </p:set>
                                    <p:anim from="(#ppt_y+0.4)" to="(#ppt_y)" calcmode="lin" valueType="num">
                                      <p:cBhvr>
                                        <p:cTn id="21" dur="1230" accel="100000" fill="hold">
                                          <p:stCondLst>
                                            <p:cond delay="770"/>
                                          </p:stCondLst>
                                        </p:cTn>
                                        <p:tgtEl>
                                          <p:spTgt spid="4"/>
                                        </p:tgtEl>
                                        <p:attrNameLst>
                                          <p:attrName>ppt_y</p:attrName>
                                        </p:attrNameLst>
                                      </p:cBhvr>
                                    </p:anim>
                                  </p:childTnLst>
                                </p:cTn>
                              </p:par>
                            </p:childTnLst>
                          </p:cTn>
                        </p:par>
                      </p:childTnLst>
                    </p:cTn>
                  </p:par>
                  <p:par>
                    <p:cTn id="22" fill="hold">
                      <p:stCondLst>
                        <p:cond delay="indefinite"/>
                      </p:stCondLst>
                      <p:childTnLst>
                        <p:par>
                          <p:cTn id="23" fill="hold">
                            <p:stCondLst>
                              <p:cond delay="0"/>
                            </p:stCondLst>
                            <p:childTnLst>
                              <p:par>
                                <p:cTn id="24" presetID="15"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ppt_w</p:attrName>
                                        </p:attrNameLst>
                                      </p:cBhvr>
                                      <p:tavLst>
                                        <p:tav tm="0">
                                          <p:val>
                                            <p:fltVal val="0"/>
                                          </p:val>
                                        </p:tav>
                                        <p:tav tm="100000">
                                          <p:val>
                                            <p:strVal val="#ppt_w"/>
                                          </p:val>
                                        </p:tav>
                                      </p:tavLst>
                                    </p:anim>
                                    <p:anim calcmode="lin" valueType="num">
                                      <p:cBhvr>
                                        <p:cTn id="27" dur="1000" fill="hold"/>
                                        <p:tgtEl>
                                          <p:spTgt spid="5"/>
                                        </p:tgtEl>
                                        <p:attrNameLst>
                                          <p:attrName>ppt_h</p:attrName>
                                        </p:attrNameLst>
                                      </p:cBhvr>
                                      <p:tavLst>
                                        <p:tav tm="0">
                                          <p:val>
                                            <p:fltVal val="0"/>
                                          </p:val>
                                        </p:tav>
                                        <p:tav tm="100000">
                                          <p:val>
                                            <p:strVal val="#ppt_h"/>
                                          </p:val>
                                        </p:tav>
                                      </p:tavLst>
                                    </p:anim>
                                    <p:anim calcmode="lin" valueType="num">
                                      <p:cBhvr>
                                        <p:cTn id="28"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freeislamicwallpaper.com/wp-content/uploads/2012/03/Quran-background.jpg">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152400" y="1219200"/>
            <a:ext cx="5486400" cy="4893647"/>
          </a:xfrm>
          <a:prstGeom prst="rect">
            <a:avLst/>
          </a:prstGeom>
          <a:noFill/>
        </p:spPr>
        <p:txBody>
          <a:bodyPr wrap="square" rtlCol="0">
            <a:spAutoFit/>
          </a:bodyPr>
          <a:lstStyle/>
          <a:p>
            <a:r>
              <a:rPr lang="en-US" sz="2400" b="1" dirty="0"/>
              <a:t>The narration goes on to tell us that the Prophet went back to his wife </a:t>
            </a:r>
            <a:r>
              <a:rPr lang="en-US" sz="2400" b="1" dirty="0" err="1"/>
              <a:t>Khadija</a:t>
            </a:r>
            <a:r>
              <a:rPr lang="en-US" sz="2400" b="1" dirty="0"/>
              <a:t> and recounted to her his dreadful </a:t>
            </a:r>
            <a:r>
              <a:rPr lang="en-US" sz="2400" b="1" dirty="0" err="1" smtClean="0"/>
              <a:t>experience.</a:t>
            </a:r>
            <a:r>
              <a:rPr lang="en-US" sz="2000" b="1" dirty="0" err="1" smtClean="0"/>
              <a:t>She</a:t>
            </a:r>
            <a:r>
              <a:rPr lang="en-US" sz="2000" b="1" dirty="0" smtClean="0"/>
              <a:t> </a:t>
            </a:r>
            <a:r>
              <a:rPr lang="en-US" sz="2000" b="1" dirty="0"/>
              <a:t>comforted </a:t>
            </a:r>
            <a:r>
              <a:rPr lang="en-US" sz="2400" b="1" dirty="0"/>
              <a:t>him and both of them consulted </a:t>
            </a:r>
            <a:r>
              <a:rPr lang="en-US" sz="2400" b="1" dirty="0" err="1"/>
              <a:t>Waraqa</a:t>
            </a:r>
            <a:r>
              <a:rPr lang="en-US" sz="2400" b="1" dirty="0"/>
              <a:t>, </a:t>
            </a:r>
            <a:r>
              <a:rPr lang="en-US" sz="2400" b="1" dirty="0" err="1"/>
              <a:t>Khadija's</a:t>
            </a:r>
            <a:r>
              <a:rPr lang="en-US" sz="2400" b="1" dirty="0"/>
              <a:t> relative and a learned </a:t>
            </a:r>
            <a:r>
              <a:rPr lang="en-US" sz="2400" b="1" dirty="0" smtClean="0"/>
              <a:t>Christian. </a:t>
            </a:r>
            <a:r>
              <a:rPr lang="en-US" sz="2400" b="1" dirty="0" err="1" smtClean="0"/>
              <a:t>Waraqa</a:t>
            </a:r>
            <a:r>
              <a:rPr lang="en-US" sz="2400" b="1" dirty="0" smtClean="0"/>
              <a:t> </a:t>
            </a:r>
            <a:r>
              <a:rPr lang="en-US" sz="2400" b="1" dirty="0"/>
              <a:t>told Muhammad </a:t>
            </a:r>
            <a:r>
              <a:rPr lang="en-US" sz="1600" b="1" dirty="0" err="1" smtClean="0"/>
              <a:t>Sallahu</a:t>
            </a:r>
            <a:r>
              <a:rPr lang="en-US" sz="1600" b="1" dirty="0" smtClean="0"/>
              <a:t> </a:t>
            </a:r>
            <a:r>
              <a:rPr lang="en-US" sz="1600" b="1" dirty="0" err="1" smtClean="0"/>
              <a:t>alaihe</a:t>
            </a:r>
            <a:r>
              <a:rPr lang="en-US" sz="1600" b="1" dirty="0" smtClean="0"/>
              <a:t> </a:t>
            </a:r>
            <a:r>
              <a:rPr lang="en-US" sz="1600" b="1" dirty="0" err="1" smtClean="0"/>
              <a:t>wasallam</a:t>
            </a:r>
            <a:r>
              <a:rPr lang="en-US" sz="1600" b="1" dirty="0" smtClean="0"/>
              <a:t> </a:t>
            </a:r>
            <a:r>
              <a:rPr lang="en-US" sz="2400" b="1" dirty="0" smtClean="0"/>
              <a:t>that </a:t>
            </a:r>
            <a:r>
              <a:rPr lang="en-US" sz="2400" b="1" dirty="0"/>
              <a:t>he had encountered the one 'whom Allah had sent to Moses' and that he would be driven out by his </a:t>
            </a:r>
            <a:r>
              <a:rPr lang="en-US" sz="2400" b="1" dirty="0" smtClean="0"/>
              <a:t>people.</a:t>
            </a:r>
          </a:p>
          <a:p>
            <a:endParaRPr lang="en-US" sz="2400" b="1" dirty="0" smtClean="0"/>
          </a:p>
          <a:p>
            <a:endParaRPr lang="en-US" sz="2400" b="1" dirty="0" smtClean="0"/>
          </a:p>
        </p:txBody>
      </p:sp>
      <p:sp>
        <p:nvSpPr>
          <p:cNvPr id="4" name="Rounded Rectangle 3"/>
          <p:cNvSpPr/>
          <p:nvPr/>
        </p:nvSpPr>
        <p:spPr>
          <a:xfrm>
            <a:off x="228600" y="5410200"/>
            <a:ext cx="4191000" cy="3048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b="1"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0.05"/>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 calcmode="lin" valueType="num">
                                      <p:cBhvr>
                                        <p:cTn id="9" dur="500" fill="hold"/>
                                        <p:tgtEl>
                                          <p:spTgt spid="3"/>
                                        </p:tgtEl>
                                        <p:attrNameLst>
                                          <p:attrName>ppt_x</p:attrName>
                                        </p:attrNameLst>
                                      </p:cBhvr>
                                      <p:tavLst>
                                        <p:tav tm="0">
                                          <p:val>
                                            <p:strVal val="#ppt_x-.2"/>
                                          </p:val>
                                        </p:tav>
                                        <p:tav tm="100000">
                                          <p:val>
                                            <p:strVal val="#ppt_x"/>
                                          </p:val>
                                        </p:tav>
                                      </p:tavLst>
                                    </p:anim>
                                    <p:anim calcmode="lin" valueType="num">
                                      <p:cBhvr>
                                        <p:cTn id="10" dur="500" fill="hold"/>
                                        <p:tgtEl>
                                          <p:spTgt spid="3"/>
                                        </p:tgtEl>
                                        <p:attrNameLst>
                                          <p:attrName>ppt_y</p:attrName>
                                        </p:attrNameLst>
                                      </p:cBhvr>
                                      <p:tavLst>
                                        <p:tav tm="0">
                                          <p:val>
                                            <p:strVal val="#ppt_y"/>
                                          </p:val>
                                        </p:tav>
                                        <p:tav tm="100000">
                                          <p:val>
                                            <p:strVal val="#ppt_y"/>
                                          </p:val>
                                        </p:tav>
                                      </p:tavLst>
                                    </p:anim>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http://islampaper.com/file/6027/1400x1050/none/holy-quran-blue-light-dark-islamic-background-2.jpg"/>
          <p:cNvPicPr>
            <a:picLocks noChangeAspect="1" noChangeArrowheads="1"/>
          </p:cNvPicPr>
          <p:nvPr/>
        </p:nvPicPr>
        <p:blipFill>
          <a:blip r:embed="rId2" cstate="print"/>
          <a:srcRect/>
          <a:stretch>
            <a:fillRect/>
          </a:stretch>
        </p:blipFill>
        <p:spPr bwMode="auto">
          <a:xfrm>
            <a:off x="0" y="-136525"/>
            <a:ext cx="9144000" cy="6994525"/>
          </a:xfrm>
          <a:prstGeom prst="rect">
            <a:avLst/>
          </a:prstGeom>
          <a:noFill/>
          <a:ln w="9525">
            <a:noFill/>
            <a:miter lim="800000"/>
            <a:headEnd/>
            <a:tailEnd/>
          </a:ln>
        </p:spPr>
      </p:pic>
      <p:sp>
        <p:nvSpPr>
          <p:cNvPr id="3" name="TextBox 2"/>
          <p:cNvSpPr txBox="1"/>
          <p:nvPr/>
        </p:nvSpPr>
        <p:spPr>
          <a:xfrm>
            <a:off x="457200" y="0"/>
            <a:ext cx="8382000" cy="5262979"/>
          </a:xfrm>
          <a:prstGeom prst="rect">
            <a:avLst/>
          </a:prstGeom>
          <a:noFill/>
        </p:spPr>
        <p:txBody>
          <a:bodyPr wrap="square" rtlCol="0">
            <a:spAutoFit/>
          </a:bodyPr>
          <a:lstStyle/>
          <a:p>
            <a:pPr algn="ctr"/>
            <a:r>
              <a:rPr lang="en-US" sz="2800" b="1" dirty="0"/>
              <a:t>*</a:t>
            </a:r>
            <a:r>
              <a:rPr lang="en-US" sz="2800" b="1" dirty="0">
                <a:solidFill>
                  <a:schemeClr val="bg1"/>
                </a:solidFill>
              </a:rPr>
              <a:t>How Revelation </a:t>
            </a:r>
            <a:r>
              <a:rPr lang="en-US" sz="2800" b="1" dirty="0" smtClean="0">
                <a:solidFill>
                  <a:schemeClr val="bg1"/>
                </a:solidFill>
              </a:rPr>
              <a:t>came</a:t>
            </a:r>
          </a:p>
          <a:p>
            <a:pPr algn="ctr"/>
            <a:endParaRPr lang="en-US" sz="2800" b="1" dirty="0" smtClean="0">
              <a:solidFill>
                <a:schemeClr val="bg1"/>
              </a:solidFill>
            </a:endParaRPr>
          </a:p>
          <a:p>
            <a:r>
              <a:rPr lang="en-US" sz="2800" dirty="0" smtClean="0">
                <a:solidFill>
                  <a:schemeClr val="bg1"/>
                </a:solidFill>
              </a:rPr>
              <a:t>Narrated </a:t>
            </a:r>
            <a:r>
              <a:rPr lang="en-US" sz="2800" dirty="0">
                <a:solidFill>
                  <a:schemeClr val="bg1"/>
                </a:solidFill>
              </a:rPr>
              <a:t>Aisha, the mother of the faithful believers: Al-</a:t>
            </a:r>
            <a:r>
              <a:rPr lang="en-US" sz="2800" dirty="0" err="1">
                <a:solidFill>
                  <a:schemeClr val="bg1"/>
                </a:solidFill>
              </a:rPr>
              <a:t>Harith</a:t>
            </a:r>
            <a:r>
              <a:rPr lang="en-US" sz="2800" dirty="0">
                <a:solidFill>
                  <a:schemeClr val="bg1"/>
                </a:solidFill>
              </a:rPr>
              <a:t> bin </a:t>
            </a:r>
            <a:r>
              <a:rPr lang="en-US" sz="2800" dirty="0" err="1">
                <a:solidFill>
                  <a:schemeClr val="bg1"/>
                </a:solidFill>
              </a:rPr>
              <a:t>Hisham</a:t>
            </a:r>
            <a:r>
              <a:rPr lang="en-US" sz="2800" dirty="0">
                <a:solidFill>
                  <a:schemeClr val="bg1"/>
                </a:solidFill>
              </a:rPr>
              <a:t> asked Allah's apostle: 'O Allah's apostle. How is the divine inspiration revealed to you?' Allah's apostle replied, 'Sometimes it is "revealed" like the ringing of a bell, this form of inspiration is the hardest of all and then this state passes off after I have grasped what is inspired. Sometimes the Angel comes in the form of a man and talks to me and I grasp whatever he says'. </a:t>
            </a:r>
            <a:r>
              <a:rPr lang="en-US" dirty="0">
                <a:solidFill>
                  <a:schemeClr val="bg1"/>
                </a:solidFill>
              </a:rPr>
              <a:t>[</a:t>
            </a:r>
            <a:r>
              <a:rPr lang="en-US" dirty="0" err="1">
                <a:solidFill>
                  <a:schemeClr val="bg1"/>
                </a:solidFill>
              </a:rPr>
              <a:t>Bukhari</a:t>
            </a:r>
            <a:r>
              <a:rPr lang="en-US" dirty="0">
                <a:solidFill>
                  <a:schemeClr val="bg1"/>
                </a:solidFill>
              </a:rPr>
              <a:t>, I, No. 2.] </a:t>
            </a:r>
            <a:endParaRPr lang="en-US" sz="280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allchips.com/download.php?filename=2013/07/Ramadan-2013-Al-Quran-HD-Wallpaper.jpg">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304800" y="228601"/>
            <a:ext cx="8839200" cy="984885"/>
          </a:xfrm>
          <a:prstGeom prst="rect">
            <a:avLst/>
          </a:prstGeom>
          <a:noFill/>
        </p:spPr>
        <p:txBody>
          <a:bodyPr wrap="square" rtlCol="0">
            <a:spAutoFit/>
          </a:bodyPr>
          <a:lstStyle/>
          <a:p>
            <a:pPr algn="ctr"/>
            <a:r>
              <a:rPr lang="en-US" sz="2000" b="1" dirty="0" smtClean="0">
                <a:solidFill>
                  <a:schemeClr val="bg1"/>
                </a:solidFill>
              </a:rPr>
              <a:t>The </a:t>
            </a:r>
            <a:r>
              <a:rPr lang="en-US" sz="2000" b="1" dirty="0">
                <a:solidFill>
                  <a:schemeClr val="bg1"/>
                </a:solidFill>
              </a:rPr>
              <a:t>Pause (</a:t>
            </a:r>
            <a:r>
              <a:rPr lang="en-US" sz="2000" b="1" dirty="0" err="1" smtClean="0">
                <a:solidFill>
                  <a:schemeClr val="bg1"/>
                </a:solidFill>
              </a:rPr>
              <a:t>fatra</a:t>
            </a:r>
            <a:r>
              <a:rPr lang="en-US" sz="2000" b="1" dirty="0">
                <a:solidFill>
                  <a:schemeClr val="bg1"/>
                </a:solidFill>
              </a:rPr>
              <a:t>)</a:t>
            </a:r>
            <a:endParaRPr lang="en-US" sz="2000" dirty="0">
              <a:solidFill>
                <a:schemeClr val="bg1"/>
              </a:solidFill>
            </a:endParaRPr>
          </a:p>
          <a:p>
            <a:r>
              <a:rPr lang="en-US" sz="2000" dirty="0">
                <a:solidFill>
                  <a:schemeClr val="bg1"/>
                </a:solidFill>
              </a:rPr>
              <a:t> </a:t>
            </a:r>
          </a:p>
          <a:p>
            <a:r>
              <a:rPr lang="en-US" dirty="0"/>
              <a:t> </a:t>
            </a:r>
          </a:p>
        </p:txBody>
      </p:sp>
      <p:sp>
        <p:nvSpPr>
          <p:cNvPr id="5" name="Rounded Rectangle 4"/>
          <p:cNvSpPr/>
          <p:nvPr/>
        </p:nvSpPr>
        <p:spPr>
          <a:xfrm>
            <a:off x="0" y="1143000"/>
            <a:ext cx="2667000" cy="533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dirty="0" err="1" smtClean="0">
                <a:solidFill>
                  <a:schemeClr val="bg1"/>
                </a:solidFill>
              </a:rPr>
              <a:t>Hadhrat</a:t>
            </a:r>
            <a:r>
              <a:rPr lang="en-US" b="1" dirty="0" smtClean="0">
                <a:solidFill>
                  <a:schemeClr val="bg1"/>
                </a:solidFill>
              </a:rPr>
              <a:t> Jabir bin 'Abdullah Al-</a:t>
            </a:r>
            <a:r>
              <a:rPr lang="en-US" b="1" dirty="0" err="1" smtClean="0">
                <a:solidFill>
                  <a:schemeClr val="bg1"/>
                </a:solidFill>
              </a:rPr>
              <a:t>Ansari</a:t>
            </a:r>
            <a:r>
              <a:rPr lang="en-US" b="1" dirty="0" smtClean="0">
                <a:solidFill>
                  <a:schemeClr val="bg1"/>
                </a:solidFill>
              </a:rPr>
              <a:t> </a:t>
            </a:r>
            <a:r>
              <a:rPr lang="en-US" b="1" dirty="0" err="1" smtClean="0">
                <a:solidFill>
                  <a:schemeClr val="bg1"/>
                </a:solidFill>
              </a:rPr>
              <a:t>radiallahu</a:t>
            </a:r>
            <a:r>
              <a:rPr lang="en-US" b="1" dirty="0" smtClean="0">
                <a:solidFill>
                  <a:schemeClr val="bg1"/>
                </a:solidFill>
              </a:rPr>
              <a:t> </a:t>
            </a:r>
            <a:r>
              <a:rPr lang="en-US" b="1" dirty="0" err="1" smtClean="0">
                <a:solidFill>
                  <a:schemeClr val="bg1"/>
                </a:solidFill>
              </a:rPr>
              <a:t>anhu</a:t>
            </a:r>
            <a:r>
              <a:rPr lang="en-US" b="1" dirty="0" smtClean="0">
                <a:solidFill>
                  <a:schemeClr val="bg1"/>
                </a:solidFill>
              </a:rPr>
              <a:t> narrates once talking about the period of pause in revelation the Prophet said, 'While I was walking, all of a sudden I heard a voice from the heaven. I looked up and saw the same angel who had visited me at the Cave of </a:t>
            </a:r>
            <a:r>
              <a:rPr lang="en-US" b="1" dirty="0" err="1" smtClean="0">
                <a:solidFill>
                  <a:schemeClr val="bg1"/>
                </a:solidFill>
              </a:rPr>
              <a:t>Hira</a:t>
            </a:r>
            <a:r>
              <a:rPr lang="en-US" b="1" dirty="0" smtClean="0">
                <a:solidFill>
                  <a:schemeClr val="bg1"/>
                </a:solidFill>
              </a:rPr>
              <a:t>' sitting on a chair between the sky and the earth. </a:t>
            </a:r>
            <a:endParaRPr lang="en-US" b="1" dirty="0">
              <a:solidFill>
                <a:schemeClr val="bg1"/>
              </a:solidFill>
            </a:endParaRPr>
          </a:p>
        </p:txBody>
      </p:sp>
      <p:sp>
        <p:nvSpPr>
          <p:cNvPr id="6" name="Rounded Rectangle 5"/>
          <p:cNvSpPr/>
          <p:nvPr/>
        </p:nvSpPr>
        <p:spPr>
          <a:xfrm>
            <a:off x="6477000" y="1295400"/>
            <a:ext cx="2667000" cy="5181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smtClean="0">
                <a:solidFill>
                  <a:schemeClr val="bg1"/>
                </a:solidFill>
              </a:rPr>
              <a:t>I got afraid of him and came back home and said "Wrap me (in blankets)" and then Allah revealed the following holy verses (of the Qur'an): O you covered in your cloak, arise and warn (the people against Allah's punishment)  </a:t>
            </a:r>
            <a:r>
              <a:rPr lang="en-US" sz="1600" b="1" dirty="0" smtClean="0">
                <a:solidFill>
                  <a:schemeClr val="bg1"/>
                </a:solidFill>
              </a:rPr>
              <a:t>[</a:t>
            </a:r>
            <a:r>
              <a:rPr lang="en-US" sz="1600" b="1" dirty="0" err="1" smtClean="0">
                <a:solidFill>
                  <a:schemeClr val="bg1"/>
                </a:solidFill>
              </a:rPr>
              <a:t>Bukhari</a:t>
            </a:r>
            <a:r>
              <a:rPr lang="en-US" sz="1600" b="1" dirty="0" smtClean="0">
                <a:solidFill>
                  <a:schemeClr val="bg1"/>
                </a:solidFill>
              </a:rPr>
              <a:t>, I, end of No. 3.] </a:t>
            </a:r>
            <a:endParaRPr lang="en-US" sz="20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dissolve">
                                      <p:cBhvr>
                                        <p:cTn id="1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image.blingee.com/images15/content/output/000/000/000/422/266889336_1937780.gif?4">
            <a:hlinkClick r:id="rId2"/>
          </p:cNvPr>
          <p:cNvPicPr>
            <a:picLocks noChangeAspect="1" noChangeArrowheads="1" noCrop="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8" name="Rounded Rectangle 7"/>
          <p:cNvSpPr/>
          <p:nvPr/>
        </p:nvSpPr>
        <p:spPr>
          <a:xfrm>
            <a:off x="228600" y="228600"/>
            <a:ext cx="2895600" cy="990600"/>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Thereafter</a:t>
            </a:r>
            <a:r>
              <a:rPr lang="en-US" dirty="0" smtClean="0"/>
              <a:t> </a:t>
            </a:r>
            <a:endParaRPr lang="en-US" dirty="0"/>
          </a:p>
        </p:txBody>
      </p:sp>
      <p:sp>
        <p:nvSpPr>
          <p:cNvPr id="9" name="Rectangle 8"/>
          <p:cNvSpPr/>
          <p:nvPr/>
        </p:nvSpPr>
        <p:spPr>
          <a:xfrm>
            <a:off x="5867400" y="5257800"/>
            <a:ext cx="1905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876800" y="5867400"/>
            <a:ext cx="4267200" cy="990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Revelation Resumed Regularly</a:t>
            </a:r>
            <a:endParaRPr lang="en-US" sz="2800" b="1" dirty="0">
              <a:solidFill>
                <a:schemeClr val="tx1"/>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s://c1.staticflickr.com/1/30/45784629_4915e7075b.jpg">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914400" y="3124200"/>
            <a:ext cx="7239000" cy="3323987"/>
          </a:xfrm>
          <a:prstGeom prst="rect">
            <a:avLst/>
          </a:prstGeom>
          <a:noFill/>
        </p:spPr>
        <p:txBody>
          <a:bodyPr wrap="square" rtlCol="0">
            <a:spAutoFit/>
          </a:bodyPr>
          <a:lstStyle/>
          <a:p>
            <a:pPr algn="ctr"/>
            <a:r>
              <a:rPr lang="en-US" sz="3200" dirty="0">
                <a:solidFill>
                  <a:schemeClr val="bg1"/>
                </a:solidFill>
              </a:rPr>
              <a:t>Revelation came to the Prophet (</a:t>
            </a:r>
            <a:r>
              <a:rPr lang="en-US" sz="3200" dirty="0" err="1">
                <a:solidFill>
                  <a:schemeClr val="bg1"/>
                </a:solidFill>
              </a:rPr>
              <a:t>pbuh</a:t>
            </a:r>
            <a:r>
              <a:rPr lang="en-US" sz="3200" dirty="0">
                <a:solidFill>
                  <a:schemeClr val="bg1"/>
                </a:solidFill>
              </a:rPr>
              <a:t>) throughout his lifetime, both in </a:t>
            </a:r>
            <a:r>
              <a:rPr lang="en-US" sz="3200" dirty="0" err="1">
                <a:solidFill>
                  <a:schemeClr val="bg1"/>
                </a:solidFill>
              </a:rPr>
              <a:t>Makka</a:t>
            </a:r>
            <a:r>
              <a:rPr lang="en-US" sz="3200" dirty="0">
                <a:solidFill>
                  <a:schemeClr val="bg1"/>
                </a:solidFill>
              </a:rPr>
              <a:t> and </a:t>
            </a:r>
            <a:r>
              <a:rPr lang="en-US" sz="3200" dirty="0" err="1">
                <a:solidFill>
                  <a:schemeClr val="bg1"/>
                </a:solidFill>
              </a:rPr>
              <a:t>Madina</a:t>
            </a:r>
            <a:r>
              <a:rPr lang="en-US" sz="3200" dirty="0">
                <a:solidFill>
                  <a:schemeClr val="bg1"/>
                </a:solidFill>
              </a:rPr>
              <a:t>, i.e. over a period of approximately 23 years, until shortly before his death in the year 10 after </a:t>
            </a:r>
            <a:r>
              <a:rPr lang="en-US" sz="3200" dirty="0" err="1">
                <a:solidFill>
                  <a:schemeClr val="bg1"/>
                </a:solidFill>
              </a:rPr>
              <a:t>Hijra</a:t>
            </a:r>
            <a:r>
              <a:rPr lang="en-US" sz="3200" dirty="0">
                <a:solidFill>
                  <a:schemeClr val="bg1"/>
                </a:solidFill>
              </a:rPr>
              <a:t> [immigration] (632).</a:t>
            </a:r>
          </a:p>
          <a:p>
            <a:r>
              <a:rPr lang="en-US" dirty="0"/>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descr="data:image/jpeg;base64,/9j/4AAQSkZJRgABAQAAAQABAAD/2wCEAAkGBhANDw0NDAwQDQwNDQ8NDQwNDA8NDQ0NFBAVFRQQEhIXHCYeFxklGRISIC8gIycpLiwsFR4xNTA2OSYtLCkBCQoKDgwOFw8PGikfHx41Ki0pLCkpKSkpKSwqKSksKS8sKSwsKSovLCkpKS4pKiopLSo1NSkpKSwsKTApLCksLP/AABEIANkA6AMBIgACEQEDEQH/xAAbAAACAwEBAQAAAAAAAAAAAAAAAQIDBAUGB//EADcQAAIDAAECBQICCAQHAAAAAAABAgMRBBIhBTFBUWETFAYiFSMyQnGBobFSYnLRBzNjgpHB4f/EABkBAQADAQEAAAAAAAAAAAAAAAABAgQDBf/EACcRAQADAAIBAwMEAwAAAAAAAAABAhEDIRITFDEEQYEiUbHhMpGh/9oADAMBAAIRAxEAPwDwkYE41EoxNNcDxpl7mKI1FipNSqL6qdI1E1YFR8E4UHWhwi2PD+C8KTDkx43wWw4x2K+B23CX2ZEkQ5tdBohWaft8H9LDnMreKpQLIwLIwNNHH0rkSiYxRCll0amdXj8DTRLwwTxKeTjRi0WRkbbOHhnlThlvTHaI0RsLI2FHSNMzzCfFqVg+szdQfVK4jGhzK5TKZWlcrCYqYnZYZpzHOZnnP5X8zrWFoU3JY9Xc4nPgsf8AZo7U5fMX/wBy/wBzlc+Mn6evmnpqo7RLm0+FWXN9NVjXfEoz7v8AiovF8nA8WUq7XU4wplX+WdasnY23j7yazya8j3v6PlyOM+PB8aEbodNjcZTuXf0/LJr+P9j51fxpcWz6d9FlU13UbFKt9LeKSUors+5v+mmLb/DHz8totEbkCxgS5MO++j7r2wDtENnqS9NXUaa6yddRqhUedMoiqqFb9DVXSycIYaqpr2K6tidC7ay6MV2J0qHRZ1OKln6vZZkuiffNW/mUPR+2dzZWqtedH/Ns6f1mroXUorer/S9+PPvj6xMs15iJ+GTlcr6Ma30NwnZCqUk0lBylilL41/1K/EvEI1dSlBtRqlbOSzYwi8Xb3b8v4P2OjzuNXdQ6OqP6ypwk4yjJqezyXZvyyD8s8u/c5lEbHTK/k17fNRVlUV1PoiunpS9dfXLP8+Hf9Odq1iJ7V8ayUt6q+nMx9SkpJovnBy7Gfwrg9H1sTVSx8WNvVDH26ovcaiu+J53WeXn1UoZ+XobUZ7kupOborcFHv3Ssdn/jv2M8176dLWiJYK4Ydnj0RaTi93z+AlxauuTTj0PqhDJeUnOaVj1/sqPS93vi9W0nXdCMUoYpbWnHerf1TlJprt+12fs189oj9PyrNot8Ojxqcw2trO6MPHl5P0fr6GyUv6HaLdOM07Z74J+hz7a0b72zHKDMnLLTx0ZZVFbrNjRVKJktDt4skolbg2a5QEoFETVikmiLR0/t0xfZ/BZTIcqUTPZB/wBDtPh4UWcP1wvBsODbFvv0r1ffPb2MTp3Pye3lFN5nsd6/h/vY+xhsr6Nn3TS7555nc6xZOQhHxmPh9fVyuV4jRTZL6alwvp1zUs6vdZ2TPDfi7xKjl8lW8W/mciv6UYuzxGxTv6lKWpPX+XGv5tns/wAT83hPi1vlcblzqjZ+pzk145tPvkX27b5nzxVVX8lV8aMqabbVGuNk1OcIv3fqej9DXKzMxPW/tjzfqreV+v7abYS6U59PdJx6ViUcWIDq+K8TG1mJAXrfe3q148iHerWGmszLfYtrgzBMpxekT8xQqZdDjnOZWKuv3kaqW01kvL3FDjGmrjkdkzCcZNvzNMeO5DppR0K60dKxMuVpiPhj+2/dSwur4aRpxE0dIq5TZllULi0rqba1ry01NB1E52jelyn8EZWketFbsJmSsCdhTKwVtiKfqGe2tFVrekWQdpXK85TWV02OKM7vHHkIp4SS3Vo0RrMFXIRtqvRPjLPaGbkeKcaqx1W8muu1JScJy6ZdLXZ9/NFvFnVyI9dFsLYJ9LlXJSSfs8LeZwKeTFRurjPN6ZNfmh/pfofPfxN4FyvCuvlcG6caWmrJ0vplGL/xxXbPn+qNHHx1v1E5LPMzHb3PI4mdzzXi/LqqUpSlCWNZV3nKxv0SX92zzXhP/Eic4R43Pm5V/svlQjt3T/1Ev2l7yit90z0/4h/F/E8NrhRwIR5fMshC2M4vq49UZx2EpY9sk001BemNtC3By15IpFd/5H+yOevjuuFy+dw/oWTs4dMYqLzb7K/zNdsUVLXvkkfPYzc2kmk36ymoRX8W+yOl4n4vf9W92clXW2wlXbbsbE4ziuuEG1i/w7HPLF2M/wCHaIWcqiFkIzrnJqUZbjXS/b17HscXH6NJt+fmZ/li5eT1LREdPU0eHKuiuP1Pq7Hq6+pSTcu76X6rdwDrW8SMYqFcVGEVkYryS9kB5fqbMy93jjKxDWqCyNZLROREw59rIotjIy/UD6xTFsb42FsLTl/cDXKLRUx3IXmmHJ7Hn48z5LY8/wCTrFJUmrvq4krzhrn/ACP7/wCS8UlTxdqXIK3yEceXP+SqXP8Akt6cpirt/d/JCXLOFLxD5KpeIfJaOJaKu1PlFMuZ8nFn4h8lE+f8lvQXiHclzfkonzfk4sud8lT5vyT7deIdqXN+SH33ycV8z5IPlk+3S9DDxL5NlPi3yeRXL+SS53yW9tEqTXXvuN4on6mD8Q/iSahLj8PJcia6XNpSjVF9m8fZy+PJevseX+6sz8upv1/9kPrrjrraVls3tcG8T/zz9oL+vkjNPBWLdds9qRM45Fv4LUFCHVO3k3a6qKu0nnnOXZ9MF/i/ku5g/RlnCu/X0KzVk4W1STS9Z1dLTfp5NP8Asd1cvOuUrOu2zHZa0k5Z5RS/divSK7L+po4/i1Dp+2ukowevbYfcV/Uf70WmrKnnrGWfBsmOSv8Al2zcnBX7Rjy3jPNh+X7GPIqSUoX2LkXWUWvs4uHUuqPbdUv9zmeFQk76ownKuUppfUh+1HfU6viXOVFnI40b067EoyspsVlVsWtXV2Wvv54mjhylKqScZNesZwbW/wAGjvWZmnjP42dedakVtsfnOn1SqWpLdeLu/N/IHzuH4w5MfJw/nD/6M82fob/aYenT62kR930mUiqVhCywzytOXi3RDQ7SDtM0rSuVxeONdpleQfIMc7iid5orxJdB8sFzvk5Uryt8g014THaXP+R/pD5OF9wH3J09FHi7b5/yQlzvk4/3AneW9JPi6sub8lUub8nNd5B3F44zHRlyyD5Rz3aL6paONONz5JB8gx/UD6hPgNf1w+uY+sOsnwGp3FnH/M+zTlvaO529zC5i62mmm013TXZplb8czGR0res2jIdfmeKR4kds/PY1sKlnf5lnoeVv8WtslKbfeT15/RGy2nrk5zblJvXJ922EaUvQ58f0/h392O3ByW++Q531rJerD6Nj9zqRivYmmdvTR7PfmXIfAmxrw6flvb29Dr9QnIn04W9lRyf0S/cDqOQD04W9nx/s9RZySqVxldpB2nlxxNONMrSmdpTK0qlYdq8aV07SiVpCUyqUjRWiU5WEHMg2R07RUT6w6yvRaXxK3qF1ENFowWdQuoiBOB6GkQGCWh1EQAloaRAB9QaIAGIAJAMQAMTAAAAADoOwi7ClzI9ZmiiFspkHMg5EXIvFRJyIti0Wl4gGgIWlkmINAkAAGgAxAA9AQwABBoDAWgAwEGgMBaGgMQaAAMQAMBaMCXULSOhpTFTbDRaLSRLRaLQJD0BAAwEADAQaAwEADAWhoDAWhoAMQAMBAAwIgBIBAAwEASYERgLQEBVTTAQEmmAgBphogBpgIAaYCAGmAgBpgIAaYCAGmAgBpgIAaYCAGmAgBphotEBICIBOloaICFNPQ0QA09DRADT0NEANPQ0QA09DRADT0NEANPQ0QA09DRADT0NEANPQ0QA09DRADT0NEANPQ0QA09AQA0tDRaGldU09DRaGjTT0NFoaNNPQ0Who009DRaGjTT0NFoaNNPQ0Who009DRaGjTT0NFoaNNPQ0Who009DRaGjTT0NFoaNNPQ0Who009DRaGjTT0BaA01HQ0WhpCunoaLQ0GnoaLQ0GnoaLQ0GnoaLQ0GnoaLQ0GnoaLQ0GnoaLQ0GnoaLQ0GnoaLQ0GnoaLQ0GnoaLQ0GnoaLQ0GnoaLQ0GnoyOgDUQFoaV1TTAWho00wFoaNNMBaGjTTAWho00wFoaNNMBaGjTTAWho00wFoaNNMBaGjTTAWho00wFoaNNMBaGjTTAWho00wFoDTSAQEKGAgAYCABgIAGAgAYCABgIAGAgAYCABgIAGAgAYCABgIAGAgAYCAD/2Q==">
            <a:hlinkClick r:id="rId2"/>
          </p:cNvPr>
          <p:cNvSpPr>
            <a:spLocks noChangeAspect="1" noChangeArrowheads="1"/>
          </p:cNvSpPr>
          <p:nvPr/>
        </p:nvSpPr>
        <p:spPr bwMode="auto">
          <a:xfrm>
            <a:off x="50800" y="-1516063"/>
            <a:ext cx="3381375" cy="3162301"/>
          </a:xfrm>
          <a:prstGeom prst="rect">
            <a:avLst/>
          </a:prstGeom>
          <a:noFill/>
          <a:ln w="9525">
            <a:noFill/>
            <a:miter lim="800000"/>
            <a:headEnd/>
            <a:tailEnd/>
          </a:ln>
        </p:spPr>
        <p:txBody>
          <a:bodyPr/>
          <a:lstStyle/>
          <a:p>
            <a:endParaRPr lang="en-US">
              <a:latin typeface="Calibri" pitchFamily="34" charset="0"/>
            </a:endParaRPr>
          </a:p>
        </p:txBody>
      </p:sp>
      <p:pic>
        <p:nvPicPr>
          <p:cNvPr id="26627" name="Picture 4" descr="http://www.new-muslims.info/wp-content/uploads/2010/11/shareislam_quran_.jpg">
            <a:hlinkClick r:id="rId3"/>
          </p:cNvPr>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4" name="TextBox 3"/>
          <p:cNvSpPr txBox="1"/>
          <p:nvPr/>
        </p:nvSpPr>
        <p:spPr>
          <a:xfrm>
            <a:off x="228600" y="228600"/>
            <a:ext cx="8686800" cy="4216539"/>
          </a:xfrm>
          <a:prstGeom prst="rect">
            <a:avLst/>
          </a:prstGeom>
          <a:noFill/>
        </p:spPr>
        <p:txBody>
          <a:bodyPr wrap="square" rtlCol="0">
            <a:spAutoFit/>
          </a:bodyPr>
          <a:lstStyle/>
          <a:p>
            <a:r>
              <a:rPr lang="en-US" dirty="0" smtClean="0"/>
              <a:t> </a:t>
            </a:r>
          </a:p>
          <a:p>
            <a:pPr algn="ctr"/>
            <a:r>
              <a:rPr lang="en-US" b="1" dirty="0" smtClean="0"/>
              <a:t>Reasons why the Qur'an was sent down in Stages</a:t>
            </a:r>
            <a:endParaRPr lang="en-US" dirty="0" smtClean="0"/>
          </a:p>
          <a:p>
            <a:r>
              <a:rPr lang="en-US" dirty="0" smtClean="0"/>
              <a:t> </a:t>
            </a:r>
          </a:p>
          <a:p>
            <a:r>
              <a:rPr lang="en-US" sz="2000" b="1" dirty="0" smtClean="0"/>
              <a:t>The Qur'an was revealed in stages over a period of 23 years, and not as a complete book in one single act of </a:t>
            </a:r>
            <a:r>
              <a:rPr lang="en-US" sz="2000" b="1" dirty="0" err="1" smtClean="0"/>
              <a:t>revelation.There</a:t>
            </a:r>
            <a:r>
              <a:rPr lang="en-US" sz="2000" b="1" dirty="0" smtClean="0"/>
              <a:t> are a number of reasons for this; most important are the following:</a:t>
            </a:r>
          </a:p>
          <a:p>
            <a:r>
              <a:rPr lang="en-US" sz="2000" b="1" dirty="0" smtClean="0"/>
              <a:t> </a:t>
            </a:r>
          </a:p>
          <a:p>
            <a:pPr marL="342900" indent="-342900"/>
            <a:r>
              <a:rPr lang="en-US" sz="2000" b="1" dirty="0" smtClean="0"/>
              <a:t>1.To strengthen the heart of the</a:t>
            </a:r>
          </a:p>
          <a:p>
            <a:pPr marL="342900" indent="-342900"/>
            <a:r>
              <a:rPr lang="en-US" sz="2000" b="1" dirty="0" smtClean="0"/>
              <a:t> Prophet by addressing him </a:t>
            </a:r>
          </a:p>
          <a:p>
            <a:pPr marL="342900" indent="-342900"/>
            <a:r>
              <a:rPr lang="en-US" sz="2000" b="1" dirty="0" smtClean="0"/>
              <a:t>continuously and whenever the </a:t>
            </a:r>
          </a:p>
          <a:p>
            <a:pPr marL="342900" indent="-342900"/>
            <a:r>
              <a:rPr lang="en-US" sz="2000" b="1" dirty="0" smtClean="0"/>
              <a:t>need for guidance arose.</a:t>
            </a:r>
          </a:p>
          <a:p>
            <a:pPr marL="342900" indent="-342900"/>
            <a:endParaRPr lang="en-US" dirty="0" smtClean="0"/>
          </a:p>
          <a:p>
            <a:pPr marL="342900" indent="-342900"/>
            <a:endParaRPr lang="en-US" dirty="0" smtClean="0"/>
          </a:p>
          <a:p>
            <a:pPr marL="342900" indent="-342900"/>
            <a:endParaRPr lang="en-US" dirty="0" smtClean="0"/>
          </a:p>
        </p:txBody>
      </p:sp>
      <p:sp>
        <p:nvSpPr>
          <p:cNvPr id="6" name="Rectangle 5"/>
          <p:cNvSpPr/>
          <p:nvPr/>
        </p:nvSpPr>
        <p:spPr>
          <a:xfrm>
            <a:off x="228600" y="3733800"/>
            <a:ext cx="3810000" cy="954107"/>
          </a:xfrm>
          <a:prstGeom prst="rect">
            <a:avLst/>
          </a:prstGeom>
        </p:spPr>
        <p:txBody>
          <a:bodyPr wrap="square">
            <a:spAutoFit/>
          </a:bodyPr>
          <a:lstStyle/>
          <a:p>
            <a:pPr algn="ctr"/>
            <a:r>
              <a:rPr lang="ar-SA" sz="2800" b="1" dirty="0">
                <a:solidFill>
                  <a:schemeClr val="bg1"/>
                </a:solidFill>
                <a:latin typeface="Arabic Typesetting" pitchFamily="66" charset="-78"/>
                <a:cs typeface="Arabic Typesetting" pitchFamily="66" charset="-78"/>
              </a:rPr>
              <a:t>وَقَالَ الَّذِينَ كَفَرُوا لَوْلَا نُزِّلَ عَلَيْهِ الْقُرْآَنُ جُمْلَةً وَاحِدَةً كَذَلِكَ لِنُثَبِّتَ بِهِ فُؤَادَكَ وَرَتَّلْنَاهُ تَرْتِيلًا</a:t>
            </a:r>
            <a:endParaRPr lang="en-US" sz="2800" b="1" dirty="0">
              <a:solidFill>
                <a:schemeClr val="bg1"/>
              </a:solidFill>
              <a:latin typeface="Arabic Typesetting" pitchFamily="66" charset="-78"/>
              <a:cs typeface="Arabic Typesetting" pitchFamily="66" charset="-78"/>
            </a:endParaRPr>
          </a:p>
        </p:txBody>
      </p:sp>
      <p:sp>
        <p:nvSpPr>
          <p:cNvPr id="7" name="TextBox 6"/>
          <p:cNvSpPr txBox="1"/>
          <p:nvPr/>
        </p:nvSpPr>
        <p:spPr>
          <a:xfrm>
            <a:off x="304800" y="4724400"/>
            <a:ext cx="8229600" cy="1261884"/>
          </a:xfrm>
          <a:prstGeom prst="rect">
            <a:avLst/>
          </a:prstGeom>
          <a:noFill/>
        </p:spPr>
        <p:txBody>
          <a:bodyPr wrap="square" rtlCol="0">
            <a:spAutoFit/>
          </a:bodyPr>
          <a:lstStyle/>
          <a:p>
            <a:r>
              <a:rPr lang="en-US" sz="2000" b="1" dirty="0" smtClean="0">
                <a:solidFill>
                  <a:schemeClr val="bg1"/>
                </a:solidFill>
              </a:rPr>
              <a:t>And </a:t>
            </a:r>
            <a:r>
              <a:rPr lang="en-US" sz="2000" b="1" dirty="0">
                <a:solidFill>
                  <a:schemeClr val="bg1"/>
                </a:solidFill>
              </a:rPr>
              <a:t>those who disbelieve say: Why has not the Quran been revealed to him all at once? Thus, that We may strengthen your heart by it and We have arranged it well in arranging ( right order ) </a:t>
            </a:r>
            <a:r>
              <a:rPr lang="en-US" sz="1600" b="1" dirty="0" smtClean="0">
                <a:solidFill>
                  <a:schemeClr val="bg1"/>
                </a:solidFill>
              </a:rPr>
              <a:t>( </a:t>
            </a:r>
            <a:r>
              <a:rPr lang="en-US" sz="1600" b="1" dirty="0">
                <a:solidFill>
                  <a:schemeClr val="bg1"/>
                </a:solidFill>
              </a:rPr>
              <a:t>Ch .25 , 32 )</a:t>
            </a:r>
            <a:endParaRPr lang="en-US"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1000" fill="hold"/>
                                        <p:tgtEl>
                                          <p:spTgt spid="4">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4">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
                                          </p:val>
                                        </p:tav>
                                        <p:tav tm="100000">
                                          <p:val>
                                            <p:strVal val="#ppt_y"/>
                                          </p:val>
                                        </p:tav>
                                      </p:tavLst>
                                    </p:anim>
                                    <p:animEffect transition="in" filter="fade">
                                      <p:cBhvr>
                                        <p:cTn id="10" dur="1000"/>
                                        <p:tgtEl>
                                          <p:spTgt spid="4">
                                            <p:txEl>
                                              <p:pRg st="1" end="1"/>
                                            </p:txEl>
                                          </p:spTgt>
                                        </p:tgtEl>
                                      </p:cBhvr>
                                    </p:animEffect>
                                  </p:childTnLst>
                                </p:cTn>
                              </p:par>
                              <p:par>
                                <p:cTn id="11" presetID="48" presetClass="entr" presetSubtype="0" accel="5000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p:cTn id="13" dur="1000" fill="hold"/>
                                        <p:tgtEl>
                                          <p:spTgt spid="4">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4">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4">
                                            <p:txEl>
                                              <p:pRg st="2" end="2"/>
                                            </p:txEl>
                                          </p:spTgt>
                                        </p:tgtEl>
                                        <p:attrNameLst>
                                          <p:attrName>ppt_y</p:attrName>
                                        </p:attrNameLst>
                                      </p:cBhvr>
                                      <p:tavLst>
                                        <p:tav tm="0">
                                          <p:val>
                                            <p:strVal val="#ppt_y"/>
                                          </p:val>
                                        </p:tav>
                                        <p:tav tm="100000">
                                          <p:val>
                                            <p:strVal val="#ppt_y"/>
                                          </p:val>
                                        </p:tav>
                                      </p:tavLst>
                                    </p:anim>
                                    <p:animEffect transition="in" filter="fade">
                                      <p:cBhvr>
                                        <p:cTn id="16" dur="1000"/>
                                        <p:tgtEl>
                                          <p:spTgt spid="4">
                                            <p:txEl>
                                              <p:pRg st="2" end="2"/>
                                            </p:txEl>
                                          </p:spTgt>
                                        </p:tgtEl>
                                      </p:cBhvr>
                                    </p:animEffect>
                                  </p:childTnLst>
                                </p:cTn>
                              </p:par>
                              <p:par>
                                <p:cTn id="17" presetID="48" presetClass="entr" presetSubtype="0" accel="50000"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p:cTn id="19" dur="1000" fill="hold"/>
                                        <p:tgtEl>
                                          <p:spTgt spid="4">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 dur="1000" fill="hold"/>
                                        <p:tgtEl>
                                          <p:spTgt spid="4">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21" dur="1000" fill="hold"/>
                                        <p:tgtEl>
                                          <p:spTgt spid="4">
                                            <p:txEl>
                                              <p:pRg st="3" end="3"/>
                                            </p:txEl>
                                          </p:spTgt>
                                        </p:tgtEl>
                                        <p:attrNameLst>
                                          <p:attrName>ppt_y</p:attrName>
                                        </p:attrNameLst>
                                      </p:cBhvr>
                                      <p:tavLst>
                                        <p:tav tm="0">
                                          <p:val>
                                            <p:strVal val="#ppt_y"/>
                                          </p:val>
                                        </p:tav>
                                        <p:tav tm="100000">
                                          <p:val>
                                            <p:strVal val="#ppt_y"/>
                                          </p:val>
                                        </p:tav>
                                      </p:tavLst>
                                    </p:anim>
                                    <p:animEffect transition="in" filter="fade">
                                      <p:cBhvr>
                                        <p:cTn id="22" dur="1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4" presetClass="entr" presetSubtype="0" accel="10000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p:cTn id="27" dur="500" fill="hold"/>
                                        <p:tgtEl>
                                          <p:spTgt spid="4">
                                            <p:txEl>
                                              <p:pRg st="5" end="5"/>
                                            </p:txEl>
                                          </p:spTgt>
                                        </p:tgtEl>
                                        <p:attrNameLst>
                                          <p:attrName>ppt_w</p:attrName>
                                        </p:attrNameLst>
                                      </p:cBhvr>
                                      <p:tavLst>
                                        <p:tav tm="0">
                                          <p:val>
                                            <p:strVal val="#ppt_w*0.05"/>
                                          </p:val>
                                        </p:tav>
                                        <p:tav tm="100000">
                                          <p:val>
                                            <p:strVal val="#ppt_w"/>
                                          </p:val>
                                        </p:tav>
                                      </p:tavLst>
                                    </p:anim>
                                    <p:anim calcmode="lin" valueType="num">
                                      <p:cBhvr>
                                        <p:cTn id="28" dur="500" fill="hold"/>
                                        <p:tgtEl>
                                          <p:spTgt spid="4">
                                            <p:txEl>
                                              <p:pRg st="5" end="5"/>
                                            </p:txEl>
                                          </p:spTgt>
                                        </p:tgtEl>
                                        <p:attrNameLst>
                                          <p:attrName>ppt_h</p:attrName>
                                        </p:attrNameLst>
                                      </p:cBhvr>
                                      <p:tavLst>
                                        <p:tav tm="0">
                                          <p:val>
                                            <p:strVal val="#ppt_h"/>
                                          </p:val>
                                        </p:tav>
                                        <p:tav tm="100000">
                                          <p:val>
                                            <p:strVal val="#ppt_h"/>
                                          </p:val>
                                        </p:tav>
                                      </p:tavLst>
                                    </p:anim>
                                    <p:anim calcmode="lin" valueType="num">
                                      <p:cBhvr>
                                        <p:cTn id="29" dur="500" fill="hold"/>
                                        <p:tgtEl>
                                          <p:spTgt spid="4">
                                            <p:txEl>
                                              <p:pRg st="5" end="5"/>
                                            </p:txEl>
                                          </p:spTgt>
                                        </p:tgtEl>
                                        <p:attrNameLst>
                                          <p:attrName>ppt_x</p:attrName>
                                        </p:attrNameLst>
                                      </p:cBhvr>
                                      <p:tavLst>
                                        <p:tav tm="0">
                                          <p:val>
                                            <p:strVal val="#ppt_x-.2"/>
                                          </p:val>
                                        </p:tav>
                                        <p:tav tm="100000">
                                          <p:val>
                                            <p:strVal val="#ppt_x"/>
                                          </p:val>
                                        </p:tav>
                                      </p:tavLst>
                                    </p:anim>
                                    <p:anim calcmode="lin" valueType="num">
                                      <p:cBhvr>
                                        <p:cTn id="30" dur="500" fill="hold"/>
                                        <p:tgtEl>
                                          <p:spTgt spid="4">
                                            <p:txEl>
                                              <p:pRg st="5" end="5"/>
                                            </p:txEl>
                                          </p:spTgt>
                                        </p:tgtEl>
                                        <p:attrNameLst>
                                          <p:attrName>ppt_y</p:attrName>
                                        </p:attrNameLst>
                                      </p:cBhvr>
                                      <p:tavLst>
                                        <p:tav tm="0">
                                          <p:val>
                                            <p:strVal val="#ppt_y"/>
                                          </p:val>
                                        </p:tav>
                                        <p:tav tm="100000">
                                          <p:val>
                                            <p:strVal val="#ppt_y"/>
                                          </p:val>
                                        </p:tav>
                                      </p:tavLst>
                                    </p:anim>
                                    <p:animEffect transition="in" filter="fade">
                                      <p:cBhvr>
                                        <p:cTn id="31" dur="500"/>
                                        <p:tgtEl>
                                          <p:spTgt spid="4">
                                            <p:txEl>
                                              <p:pRg st="5" end="5"/>
                                            </p:txEl>
                                          </p:spTgt>
                                        </p:tgtEl>
                                      </p:cBhvr>
                                    </p:animEffect>
                                  </p:childTnLst>
                                </p:cTn>
                              </p:par>
                              <p:par>
                                <p:cTn id="32" presetID="54" presetClass="entr" presetSubtype="0" accel="100000" fill="hold" nodeType="withEffect">
                                  <p:stCondLst>
                                    <p:cond delay="0"/>
                                  </p:stCondLst>
                                  <p:childTnLst>
                                    <p:set>
                                      <p:cBhvr>
                                        <p:cTn id="33" dur="1" fill="hold">
                                          <p:stCondLst>
                                            <p:cond delay="0"/>
                                          </p:stCondLst>
                                        </p:cTn>
                                        <p:tgtEl>
                                          <p:spTgt spid="4">
                                            <p:txEl>
                                              <p:pRg st="6" end="6"/>
                                            </p:txEl>
                                          </p:spTgt>
                                        </p:tgtEl>
                                        <p:attrNameLst>
                                          <p:attrName>style.visibility</p:attrName>
                                        </p:attrNameLst>
                                      </p:cBhvr>
                                      <p:to>
                                        <p:strVal val="visible"/>
                                      </p:to>
                                    </p:set>
                                    <p:anim calcmode="lin" valueType="num">
                                      <p:cBhvr>
                                        <p:cTn id="34" dur="500" fill="hold"/>
                                        <p:tgtEl>
                                          <p:spTgt spid="4">
                                            <p:txEl>
                                              <p:pRg st="6" end="6"/>
                                            </p:txEl>
                                          </p:spTgt>
                                        </p:tgtEl>
                                        <p:attrNameLst>
                                          <p:attrName>ppt_w</p:attrName>
                                        </p:attrNameLst>
                                      </p:cBhvr>
                                      <p:tavLst>
                                        <p:tav tm="0">
                                          <p:val>
                                            <p:strVal val="#ppt_w*0.05"/>
                                          </p:val>
                                        </p:tav>
                                        <p:tav tm="100000">
                                          <p:val>
                                            <p:strVal val="#ppt_w"/>
                                          </p:val>
                                        </p:tav>
                                      </p:tavLst>
                                    </p:anim>
                                    <p:anim calcmode="lin" valueType="num">
                                      <p:cBhvr>
                                        <p:cTn id="35" dur="500" fill="hold"/>
                                        <p:tgtEl>
                                          <p:spTgt spid="4">
                                            <p:txEl>
                                              <p:pRg st="6" end="6"/>
                                            </p:txEl>
                                          </p:spTgt>
                                        </p:tgtEl>
                                        <p:attrNameLst>
                                          <p:attrName>ppt_h</p:attrName>
                                        </p:attrNameLst>
                                      </p:cBhvr>
                                      <p:tavLst>
                                        <p:tav tm="0">
                                          <p:val>
                                            <p:strVal val="#ppt_h"/>
                                          </p:val>
                                        </p:tav>
                                        <p:tav tm="100000">
                                          <p:val>
                                            <p:strVal val="#ppt_h"/>
                                          </p:val>
                                        </p:tav>
                                      </p:tavLst>
                                    </p:anim>
                                    <p:anim calcmode="lin" valueType="num">
                                      <p:cBhvr>
                                        <p:cTn id="36" dur="500" fill="hold"/>
                                        <p:tgtEl>
                                          <p:spTgt spid="4">
                                            <p:txEl>
                                              <p:pRg st="6" end="6"/>
                                            </p:txEl>
                                          </p:spTgt>
                                        </p:tgtEl>
                                        <p:attrNameLst>
                                          <p:attrName>ppt_x</p:attrName>
                                        </p:attrNameLst>
                                      </p:cBhvr>
                                      <p:tavLst>
                                        <p:tav tm="0">
                                          <p:val>
                                            <p:strVal val="#ppt_x-.2"/>
                                          </p:val>
                                        </p:tav>
                                        <p:tav tm="100000">
                                          <p:val>
                                            <p:strVal val="#ppt_x"/>
                                          </p:val>
                                        </p:tav>
                                      </p:tavLst>
                                    </p:anim>
                                    <p:anim calcmode="lin" valueType="num">
                                      <p:cBhvr>
                                        <p:cTn id="37" dur="500" fill="hold"/>
                                        <p:tgtEl>
                                          <p:spTgt spid="4">
                                            <p:txEl>
                                              <p:pRg st="6" end="6"/>
                                            </p:txEl>
                                          </p:spTgt>
                                        </p:tgtEl>
                                        <p:attrNameLst>
                                          <p:attrName>ppt_y</p:attrName>
                                        </p:attrNameLst>
                                      </p:cBhvr>
                                      <p:tavLst>
                                        <p:tav tm="0">
                                          <p:val>
                                            <p:strVal val="#ppt_y"/>
                                          </p:val>
                                        </p:tav>
                                        <p:tav tm="100000">
                                          <p:val>
                                            <p:strVal val="#ppt_y"/>
                                          </p:val>
                                        </p:tav>
                                      </p:tavLst>
                                    </p:anim>
                                    <p:animEffect transition="in" filter="fade">
                                      <p:cBhvr>
                                        <p:cTn id="38" dur="500"/>
                                        <p:tgtEl>
                                          <p:spTgt spid="4">
                                            <p:txEl>
                                              <p:pRg st="6" end="6"/>
                                            </p:txEl>
                                          </p:spTgt>
                                        </p:tgtEl>
                                      </p:cBhvr>
                                    </p:animEffect>
                                  </p:childTnLst>
                                </p:cTn>
                              </p:par>
                              <p:par>
                                <p:cTn id="39" presetID="54" presetClass="entr" presetSubtype="0" accel="100000" fill="hold" nodeType="with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anim calcmode="lin" valueType="num">
                                      <p:cBhvr>
                                        <p:cTn id="41" dur="500" fill="hold"/>
                                        <p:tgtEl>
                                          <p:spTgt spid="4">
                                            <p:txEl>
                                              <p:pRg st="7" end="7"/>
                                            </p:txEl>
                                          </p:spTgt>
                                        </p:tgtEl>
                                        <p:attrNameLst>
                                          <p:attrName>ppt_w</p:attrName>
                                        </p:attrNameLst>
                                      </p:cBhvr>
                                      <p:tavLst>
                                        <p:tav tm="0">
                                          <p:val>
                                            <p:strVal val="#ppt_w*0.05"/>
                                          </p:val>
                                        </p:tav>
                                        <p:tav tm="100000">
                                          <p:val>
                                            <p:strVal val="#ppt_w"/>
                                          </p:val>
                                        </p:tav>
                                      </p:tavLst>
                                    </p:anim>
                                    <p:anim calcmode="lin" valueType="num">
                                      <p:cBhvr>
                                        <p:cTn id="42" dur="500" fill="hold"/>
                                        <p:tgtEl>
                                          <p:spTgt spid="4">
                                            <p:txEl>
                                              <p:pRg st="7" end="7"/>
                                            </p:txEl>
                                          </p:spTgt>
                                        </p:tgtEl>
                                        <p:attrNameLst>
                                          <p:attrName>ppt_h</p:attrName>
                                        </p:attrNameLst>
                                      </p:cBhvr>
                                      <p:tavLst>
                                        <p:tav tm="0">
                                          <p:val>
                                            <p:strVal val="#ppt_h"/>
                                          </p:val>
                                        </p:tav>
                                        <p:tav tm="100000">
                                          <p:val>
                                            <p:strVal val="#ppt_h"/>
                                          </p:val>
                                        </p:tav>
                                      </p:tavLst>
                                    </p:anim>
                                    <p:anim calcmode="lin" valueType="num">
                                      <p:cBhvr>
                                        <p:cTn id="43" dur="500" fill="hold"/>
                                        <p:tgtEl>
                                          <p:spTgt spid="4">
                                            <p:txEl>
                                              <p:pRg st="7" end="7"/>
                                            </p:txEl>
                                          </p:spTgt>
                                        </p:tgtEl>
                                        <p:attrNameLst>
                                          <p:attrName>ppt_x</p:attrName>
                                        </p:attrNameLst>
                                      </p:cBhvr>
                                      <p:tavLst>
                                        <p:tav tm="0">
                                          <p:val>
                                            <p:strVal val="#ppt_x-.2"/>
                                          </p:val>
                                        </p:tav>
                                        <p:tav tm="100000">
                                          <p:val>
                                            <p:strVal val="#ppt_x"/>
                                          </p:val>
                                        </p:tav>
                                      </p:tavLst>
                                    </p:anim>
                                    <p:anim calcmode="lin" valueType="num">
                                      <p:cBhvr>
                                        <p:cTn id="44" dur="500" fill="hold"/>
                                        <p:tgtEl>
                                          <p:spTgt spid="4">
                                            <p:txEl>
                                              <p:pRg st="7" end="7"/>
                                            </p:txEl>
                                          </p:spTgt>
                                        </p:tgtEl>
                                        <p:attrNameLst>
                                          <p:attrName>ppt_y</p:attrName>
                                        </p:attrNameLst>
                                      </p:cBhvr>
                                      <p:tavLst>
                                        <p:tav tm="0">
                                          <p:val>
                                            <p:strVal val="#ppt_y"/>
                                          </p:val>
                                        </p:tav>
                                        <p:tav tm="100000">
                                          <p:val>
                                            <p:strVal val="#ppt_y"/>
                                          </p:val>
                                        </p:tav>
                                      </p:tavLst>
                                    </p:anim>
                                    <p:animEffect transition="in" filter="fade">
                                      <p:cBhvr>
                                        <p:cTn id="45" dur="500"/>
                                        <p:tgtEl>
                                          <p:spTgt spid="4">
                                            <p:txEl>
                                              <p:pRg st="7" end="7"/>
                                            </p:txEl>
                                          </p:spTgt>
                                        </p:tgtEl>
                                      </p:cBhvr>
                                    </p:animEffect>
                                  </p:childTnLst>
                                </p:cTn>
                              </p:par>
                              <p:par>
                                <p:cTn id="46" presetID="54" presetClass="entr" presetSubtype="0" accel="100000" fill="hold" nodeType="withEffect">
                                  <p:stCondLst>
                                    <p:cond delay="0"/>
                                  </p:stCondLst>
                                  <p:childTnLst>
                                    <p:set>
                                      <p:cBhvr>
                                        <p:cTn id="47" dur="1" fill="hold">
                                          <p:stCondLst>
                                            <p:cond delay="0"/>
                                          </p:stCondLst>
                                        </p:cTn>
                                        <p:tgtEl>
                                          <p:spTgt spid="4">
                                            <p:txEl>
                                              <p:pRg st="8" end="8"/>
                                            </p:txEl>
                                          </p:spTgt>
                                        </p:tgtEl>
                                        <p:attrNameLst>
                                          <p:attrName>style.visibility</p:attrName>
                                        </p:attrNameLst>
                                      </p:cBhvr>
                                      <p:to>
                                        <p:strVal val="visible"/>
                                      </p:to>
                                    </p:set>
                                    <p:anim calcmode="lin" valueType="num">
                                      <p:cBhvr>
                                        <p:cTn id="48" dur="500" fill="hold"/>
                                        <p:tgtEl>
                                          <p:spTgt spid="4">
                                            <p:txEl>
                                              <p:pRg st="8" end="8"/>
                                            </p:txEl>
                                          </p:spTgt>
                                        </p:tgtEl>
                                        <p:attrNameLst>
                                          <p:attrName>ppt_w</p:attrName>
                                        </p:attrNameLst>
                                      </p:cBhvr>
                                      <p:tavLst>
                                        <p:tav tm="0">
                                          <p:val>
                                            <p:strVal val="#ppt_w*0.05"/>
                                          </p:val>
                                        </p:tav>
                                        <p:tav tm="100000">
                                          <p:val>
                                            <p:strVal val="#ppt_w"/>
                                          </p:val>
                                        </p:tav>
                                      </p:tavLst>
                                    </p:anim>
                                    <p:anim calcmode="lin" valueType="num">
                                      <p:cBhvr>
                                        <p:cTn id="49" dur="500" fill="hold"/>
                                        <p:tgtEl>
                                          <p:spTgt spid="4">
                                            <p:txEl>
                                              <p:pRg st="8" end="8"/>
                                            </p:txEl>
                                          </p:spTgt>
                                        </p:tgtEl>
                                        <p:attrNameLst>
                                          <p:attrName>ppt_h</p:attrName>
                                        </p:attrNameLst>
                                      </p:cBhvr>
                                      <p:tavLst>
                                        <p:tav tm="0">
                                          <p:val>
                                            <p:strVal val="#ppt_h"/>
                                          </p:val>
                                        </p:tav>
                                        <p:tav tm="100000">
                                          <p:val>
                                            <p:strVal val="#ppt_h"/>
                                          </p:val>
                                        </p:tav>
                                      </p:tavLst>
                                    </p:anim>
                                    <p:anim calcmode="lin" valueType="num">
                                      <p:cBhvr>
                                        <p:cTn id="50" dur="500" fill="hold"/>
                                        <p:tgtEl>
                                          <p:spTgt spid="4">
                                            <p:txEl>
                                              <p:pRg st="8" end="8"/>
                                            </p:txEl>
                                          </p:spTgt>
                                        </p:tgtEl>
                                        <p:attrNameLst>
                                          <p:attrName>ppt_x</p:attrName>
                                        </p:attrNameLst>
                                      </p:cBhvr>
                                      <p:tavLst>
                                        <p:tav tm="0">
                                          <p:val>
                                            <p:strVal val="#ppt_x-.2"/>
                                          </p:val>
                                        </p:tav>
                                        <p:tav tm="100000">
                                          <p:val>
                                            <p:strVal val="#ppt_x"/>
                                          </p:val>
                                        </p:tav>
                                      </p:tavLst>
                                    </p:anim>
                                    <p:anim calcmode="lin" valueType="num">
                                      <p:cBhvr>
                                        <p:cTn id="51" dur="500" fill="hold"/>
                                        <p:tgtEl>
                                          <p:spTgt spid="4">
                                            <p:txEl>
                                              <p:pRg st="8" end="8"/>
                                            </p:txEl>
                                          </p:spTgt>
                                        </p:tgtEl>
                                        <p:attrNameLst>
                                          <p:attrName>ppt_y</p:attrName>
                                        </p:attrNameLst>
                                      </p:cBhvr>
                                      <p:tavLst>
                                        <p:tav tm="0">
                                          <p:val>
                                            <p:strVal val="#ppt_y"/>
                                          </p:val>
                                        </p:tav>
                                        <p:tav tm="100000">
                                          <p:val>
                                            <p:strVal val="#ppt_y"/>
                                          </p:val>
                                        </p:tav>
                                      </p:tavLst>
                                    </p:anim>
                                    <p:animEffect transition="in" filter="fade">
                                      <p:cBhvr>
                                        <p:cTn id="52" dur="500"/>
                                        <p:tgtEl>
                                          <p:spTgt spid="4">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3" presetClass="entr" presetSubtype="16" fill="hold" nodeType="clickEffect">
                                  <p:stCondLst>
                                    <p:cond delay="0"/>
                                  </p:stCondLst>
                                  <p:childTnLst>
                                    <p:set>
                                      <p:cBhvr>
                                        <p:cTn id="56" dur="1" fill="hold">
                                          <p:stCondLst>
                                            <p:cond delay="0"/>
                                          </p:stCondLst>
                                        </p:cTn>
                                        <p:tgtEl>
                                          <p:spTgt spid="6">
                                            <p:txEl>
                                              <p:pRg st="0" end="0"/>
                                            </p:txEl>
                                          </p:spTgt>
                                        </p:tgtEl>
                                        <p:attrNameLst>
                                          <p:attrName>style.visibility</p:attrName>
                                        </p:attrNameLst>
                                      </p:cBhvr>
                                      <p:to>
                                        <p:strVal val="visible"/>
                                      </p:to>
                                    </p:set>
                                    <p:anim calcmode="lin" valueType="num">
                                      <p:cBhvr>
                                        <p:cTn id="5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58" dur="500" fill="hold"/>
                                        <p:tgtEl>
                                          <p:spTgt spid="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51" presetClass="entr" presetSubtype="0" fill="hold" nodeType="clickEffect">
                                  <p:stCondLst>
                                    <p:cond delay="0"/>
                                  </p:stCondLst>
                                  <p:childTnLst>
                                    <p:set>
                                      <p:cBhvr>
                                        <p:cTn id="62" dur="1" fill="hold">
                                          <p:stCondLst>
                                            <p:cond delay="0"/>
                                          </p:stCondLst>
                                        </p:cTn>
                                        <p:tgtEl>
                                          <p:spTgt spid="7">
                                            <p:txEl>
                                              <p:pRg st="0" end="0"/>
                                            </p:txEl>
                                          </p:spTgt>
                                        </p:tgtEl>
                                        <p:attrNameLst>
                                          <p:attrName>style.visibility</p:attrName>
                                        </p:attrNameLst>
                                      </p:cBhvr>
                                      <p:to>
                                        <p:strVal val="visible"/>
                                      </p:to>
                                    </p:set>
                                    <p:animEffect transition="in" filter="fade">
                                      <p:cBhvr>
                                        <p:cTn id="63" dur="770" decel="100000"/>
                                        <p:tgtEl>
                                          <p:spTgt spid="7">
                                            <p:txEl>
                                              <p:pRg st="0" end="0"/>
                                            </p:txEl>
                                          </p:spTgt>
                                        </p:tgtEl>
                                      </p:cBhvr>
                                    </p:animEffect>
                                    <p:animScale>
                                      <p:cBhvr>
                                        <p:cTn id="64" dur="770" decel="100000"/>
                                        <p:tgtEl>
                                          <p:spTgt spid="7">
                                            <p:txEl>
                                              <p:pRg st="0" end="0"/>
                                            </p:txEl>
                                          </p:spTgt>
                                        </p:tgtEl>
                                      </p:cBhvr>
                                      <p:from x="10000" y="10000"/>
                                      <p:to x="200000" y="450000"/>
                                    </p:animScale>
                                    <p:animScale>
                                      <p:cBhvr>
                                        <p:cTn id="65" dur="1230" accel="100000" fill="hold">
                                          <p:stCondLst>
                                            <p:cond delay="770"/>
                                          </p:stCondLst>
                                        </p:cTn>
                                        <p:tgtEl>
                                          <p:spTgt spid="7">
                                            <p:txEl>
                                              <p:pRg st="0" end="0"/>
                                            </p:txEl>
                                          </p:spTgt>
                                        </p:tgtEl>
                                      </p:cBhvr>
                                      <p:from x="200000" y="450000"/>
                                      <p:to x="100000" y="100000"/>
                                    </p:animScale>
                                    <p:set>
                                      <p:cBhvr>
                                        <p:cTn id="66" dur="770" fill="hold"/>
                                        <p:tgtEl>
                                          <p:spTgt spid="7">
                                            <p:txEl>
                                              <p:pRg st="0" end="0"/>
                                            </p:txEl>
                                          </p:spTgt>
                                        </p:tgtEl>
                                        <p:attrNameLst>
                                          <p:attrName>ppt_x</p:attrName>
                                        </p:attrNameLst>
                                      </p:cBhvr>
                                      <p:to>
                                        <p:strVal val="(0.5)"/>
                                      </p:to>
                                    </p:set>
                                    <p:anim from="(0.5)" to="(#ppt_x)" calcmode="lin" valueType="num">
                                      <p:cBhvr>
                                        <p:cTn id="67" dur="1230" accel="100000" fill="hold">
                                          <p:stCondLst>
                                            <p:cond delay="770"/>
                                          </p:stCondLst>
                                        </p:cTn>
                                        <p:tgtEl>
                                          <p:spTgt spid="7">
                                            <p:txEl>
                                              <p:pRg st="0" end="0"/>
                                            </p:txEl>
                                          </p:spTgt>
                                        </p:tgtEl>
                                        <p:attrNameLst>
                                          <p:attrName>ppt_x</p:attrName>
                                        </p:attrNameLst>
                                      </p:cBhvr>
                                    </p:anim>
                                    <p:set>
                                      <p:cBhvr>
                                        <p:cTn id="68" dur="770" fill="hold"/>
                                        <p:tgtEl>
                                          <p:spTgt spid="7">
                                            <p:txEl>
                                              <p:pRg st="0" end="0"/>
                                            </p:txEl>
                                          </p:spTgt>
                                        </p:tgtEl>
                                        <p:attrNameLst>
                                          <p:attrName>ppt_y</p:attrName>
                                        </p:attrNameLst>
                                      </p:cBhvr>
                                      <p:to>
                                        <p:strVal val="(#ppt_y+0.4)"/>
                                      </p:to>
                                    </p:set>
                                    <p:anim from="(#ppt_y+0.4)" to="(#ppt_y)" calcmode="lin" valueType="num">
                                      <p:cBhvr>
                                        <p:cTn id="69" dur="1230" accel="100000" fill="hold">
                                          <p:stCondLst>
                                            <p:cond delay="770"/>
                                          </p:stCondLst>
                                        </p:cTn>
                                        <p:tgtEl>
                                          <p:spTgt spid="7">
                                            <p:txEl>
                                              <p:pRg st="0" end="0"/>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descr="https://encrypted-tbn3.gstatic.com/images?q=tbn:ANd9GcTmJ1bX541uU45CrhW4g-zxtFKfDzC0U5TJ12v5QxdhqcDf1jl8iw">
            <a:hlinkClick r:id="rId2"/>
          </p:cNvPr>
          <p:cNvSpPr>
            <a:spLocks noChangeAspect="1" noChangeArrowheads="1"/>
          </p:cNvSpPr>
          <p:nvPr/>
        </p:nvSpPr>
        <p:spPr bwMode="auto">
          <a:xfrm>
            <a:off x="50800" y="-1219200"/>
            <a:ext cx="3381375" cy="2543175"/>
          </a:xfrm>
          <a:prstGeom prst="rect">
            <a:avLst/>
          </a:prstGeom>
          <a:noFill/>
          <a:ln w="9525">
            <a:noFill/>
            <a:miter lim="800000"/>
            <a:headEnd/>
            <a:tailEnd/>
          </a:ln>
        </p:spPr>
        <p:txBody>
          <a:bodyPr/>
          <a:lstStyle/>
          <a:p>
            <a:endParaRPr lang="en-US">
              <a:latin typeface="Calibri" pitchFamily="34" charset="0"/>
            </a:endParaRPr>
          </a:p>
        </p:txBody>
      </p:sp>
      <p:pic>
        <p:nvPicPr>
          <p:cNvPr id="3075" name="Picture 4" descr="http://www.graphics18.com/wp-content/uploads/2010/12/quran-wood.gif">
            <a:hlinkClick r:id="rId3"/>
          </p:cNvPr>
          <p:cNvPicPr>
            <a:picLocks noChangeAspect="1" noChangeArrowheads="1" noCrop="1"/>
          </p:cNvPicPr>
          <p:nvPr/>
        </p:nvPicPr>
        <p:blipFill>
          <a:blip r:embed="rId4" cstate="print"/>
          <a:srcRect/>
          <a:stretch>
            <a:fillRect/>
          </a:stretch>
        </p:blipFill>
        <p:spPr bwMode="auto">
          <a:xfrm>
            <a:off x="1676400" y="914400"/>
            <a:ext cx="5638800" cy="3657600"/>
          </a:xfrm>
          <a:prstGeom prst="rect">
            <a:avLst/>
          </a:prstGeom>
          <a:noFill/>
          <a:ln w="9525">
            <a:noFill/>
            <a:miter lim="800000"/>
            <a:headEnd/>
            <a:tailEnd/>
          </a:ln>
        </p:spPr>
      </p:pic>
      <p:sp>
        <p:nvSpPr>
          <p:cNvPr id="4" name="Rectangle 3"/>
          <p:cNvSpPr/>
          <p:nvPr/>
        </p:nvSpPr>
        <p:spPr>
          <a:xfrm>
            <a:off x="3796827" y="457200"/>
            <a:ext cx="1107996" cy="923330"/>
          </a:xfrm>
          <a:prstGeom prst="rect">
            <a:avLst/>
          </a:prstGeom>
          <a:noFill/>
        </p:spPr>
        <p:txBody>
          <a:bodyPr wrap="none" lIns="91440" tIns="45720" rIns="91440" bIns="45720">
            <a:spAutoFit/>
          </a:bodyPr>
          <a:lstStyle/>
          <a:p>
            <a:pPr algn="ctr"/>
            <a:r>
              <a:rPr lang="en-US" sz="5400" b="1" cap="all" dirty="0" smtClean="0">
                <a:ln w="9000" cmpd="sng">
                  <a:solidFill>
                    <a:schemeClr val="accent4">
                      <a:shade val="50000"/>
                      <a:satMod val="120000"/>
                    </a:schemeClr>
                  </a:solidFill>
                  <a:prstDash val="solid"/>
                </a:ln>
                <a:solidFill>
                  <a:schemeClr val="accent6">
                    <a:lumMod val="50000"/>
                  </a:schemeClr>
                </a:solidFill>
                <a:effectLst>
                  <a:reflection blurRad="12700" stA="28000" endPos="45000" dist="1000" dir="5400000" sy="-100000" algn="bl" rotWithShape="0"/>
                </a:effectLst>
              </a:rPr>
              <a:t>Al</a:t>
            </a:r>
            <a:endParaRPr lang="en-US" sz="5400" b="1" cap="all" spc="0" dirty="0">
              <a:ln w="9000" cmpd="sng">
                <a:solidFill>
                  <a:schemeClr val="accent4">
                    <a:shade val="50000"/>
                    <a:satMod val="120000"/>
                  </a:schemeClr>
                </a:solidFill>
                <a:prstDash val="solid"/>
              </a:ln>
              <a:solidFill>
                <a:schemeClr val="accent6">
                  <a:lumMod val="50000"/>
                </a:schemeClr>
              </a:solidFill>
              <a:effectLst>
                <a:reflection blurRad="12700" stA="28000" endPos="45000" dist="1000" dir="5400000" sy="-100000" algn="bl" rotWithShape="0"/>
              </a:effectLst>
            </a:endParaRPr>
          </a:p>
        </p:txBody>
      </p:sp>
      <p:sp>
        <p:nvSpPr>
          <p:cNvPr id="5" name="TextBox 4"/>
          <p:cNvSpPr txBox="1"/>
          <p:nvPr/>
        </p:nvSpPr>
        <p:spPr>
          <a:xfrm>
            <a:off x="685800" y="4191000"/>
            <a:ext cx="381000" cy="369332"/>
          </a:xfrm>
          <a:prstGeom prst="rect">
            <a:avLst/>
          </a:prstGeom>
          <a:noFill/>
        </p:spPr>
        <p:txBody>
          <a:bodyPr wrap="square" rtlCol="0">
            <a:spAutoFit/>
          </a:bodyPr>
          <a:lstStyle/>
          <a:p>
            <a:endParaRPr lang="en-US" dirty="0"/>
          </a:p>
        </p:txBody>
      </p:sp>
      <p:sp>
        <p:nvSpPr>
          <p:cNvPr id="6" name="TextBox 5"/>
          <p:cNvSpPr txBox="1"/>
          <p:nvPr/>
        </p:nvSpPr>
        <p:spPr>
          <a:xfrm>
            <a:off x="0" y="4876800"/>
            <a:ext cx="9144000" cy="1015663"/>
          </a:xfrm>
          <a:prstGeom prst="rect">
            <a:avLst/>
          </a:prstGeom>
          <a:noFill/>
        </p:spPr>
        <p:txBody>
          <a:bodyPr wrap="square" rtlCol="0">
            <a:spAutoFit/>
          </a:bodyPr>
          <a:lstStyle/>
          <a:p>
            <a:pPr algn="ctr"/>
            <a:r>
              <a:rPr lang="en-US" sz="6000" b="1" cap="all" dirty="0" smtClean="0">
                <a:ln w="9000" cmpd="sng">
                  <a:solidFill>
                    <a:schemeClr val="accent4">
                      <a:shade val="50000"/>
                      <a:satMod val="120000"/>
                    </a:schemeClr>
                  </a:solidFill>
                  <a:prstDash val="solid"/>
                </a:ln>
                <a:solidFill>
                  <a:schemeClr val="accent6">
                    <a:lumMod val="50000"/>
                  </a:schemeClr>
                </a:solidFill>
                <a:effectLst>
                  <a:reflection blurRad="12700" stA="28000" endPos="45000" dist="1000" dir="5400000" sy="-100000" algn="bl" rotWithShape="0"/>
                </a:effectLst>
              </a:rPr>
              <a:t>The Last Revelation</a:t>
            </a:r>
            <a:endParaRPr lang="en-US" sz="6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0.70"/>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www.theallahsmiracles.com/wp-content/uploads/2010/09/Holly_Quran_Wallpaper_TheAllahsMiracles.com_.jpg">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304800" y="457200"/>
            <a:ext cx="6553200" cy="4832092"/>
          </a:xfrm>
          <a:prstGeom prst="rect">
            <a:avLst/>
          </a:prstGeom>
        </p:spPr>
        <p:txBody>
          <a:bodyPr wrap="square">
            <a:spAutoFit/>
          </a:bodyPr>
          <a:lstStyle/>
          <a:p>
            <a:r>
              <a:rPr lang="en-US" sz="2800" dirty="0" smtClean="0">
                <a:solidFill>
                  <a:schemeClr val="bg1"/>
                </a:solidFill>
              </a:rPr>
              <a:t>2.  Out of consideration for the Prophet since revelation was a very difficult experience for him.</a:t>
            </a:r>
          </a:p>
          <a:p>
            <a:endParaRPr lang="en-US" sz="2800" dirty="0" smtClean="0">
              <a:solidFill>
                <a:schemeClr val="bg1"/>
              </a:solidFill>
            </a:endParaRPr>
          </a:p>
          <a:p>
            <a:r>
              <a:rPr lang="en-US" sz="2800" dirty="0" smtClean="0">
                <a:solidFill>
                  <a:schemeClr val="bg1"/>
                </a:solidFill>
              </a:rPr>
              <a:t>3. To gradually implement the laws of God.</a:t>
            </a:r>
          </a:p>
          <a:p>
            <a:endParaRPr lang="en-US" sz="2800" dirty="0" smtClean="0">
              <a:solidFill>
                <a:schemeClr val="bg1"/>
              </a:solidFill>
            </a:endParaRPr>
          </a:p>
          <a:p>
            <a:endParaRPr lang="en-US" sz="2800" dirty="0" smtClean="0">
              <a:solidFill>
                <a:schemeClr val="bg1"/>
              </a:solidFill>
            </a:endParaRPr>
          </a:p>
          <a:p>
            <a:r>
              <a:rPr lang="en-US" sz="2800" dirty="0" smtClean="0">
                <a:solidFill>
                  <a:schemeClr val="bg1"/>
                </a:solidFill>
              </a:rPr>
              <a:t>4. To make understanding, application and memorization of the revelation easier for the believers.</a:t>
            </a:r>
            <a:endParaRPr lang="en-US" sz="2800" dirty="0">
              <a:solidFill>
                <a:schemeClr val="bg1"/>
              </a:solidFill>
            </a:endParaRPr>
          </a:p>
        </p:txBody>
      </p:sp>
      <p:sp>
        <p:nvSpPr>
          <p:cNvPr id="4" name="Rounded Rectangle 3"/>
          <p:cNvSpPr/>
          <p:nvPr/>
        </p:nvSpPr>
        <p:spPr>
          <a:xfrm>
            <a:off x="7162800" y="0"/>
            <a:ext cx="1828800" cy="381000"/>
          </a:xfrm>
          <a:prstGeom prst="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800" decel="100000"/>
                                        <p:tgtEl>
                                          <p:spTgt spid="3">
                                            <p:txEl>
                                              <p:pRg st="5" end="5"/>
                                            </p:txEl>
                                          </p:spTgt>
                                        </p:tgtEl>
                                      </p:cBhvr>
                                    </p:animEffect>
                                    <p:anim calcmode="lin" valueType="num">
                                      <p:cBhvr>
                                        <p:cTn id="22" dur="800" decel="100000" fill="hold"/>
                                        <p:tgtEl>
                                          <p:spTgt spid="3">
                                            <p:txEl>
                                              <p:pRg st="5" end="5"/>
                                            </p:txEl>
                                          </p:spTgt>
                                        </p:tgtEl>
                                        <p:attrNameLst>
                                          <p:attrName>style.rotation</p:attrName>
                                        </p:attrNameLst>
                                      </p:cBhvr>
                                      <p:tavLst>
                                        <p:tav tm="0">
                                          <p:val>
                                            <p:fltVal val="-90"/>
                                          </p:val>
                                        </p:tav>
                                        <p:tav tm="100000">
                                          <p:val>
                                            <p:fltVal val="0"/>
                                          </p:val>
                                        </p:tav>
                                      </p:tavLst>
                                    </p:anim>
                                    <p:anim calcmode="lin" valueType="num">
                                      <p:cBhvr>
                                        <p:cTn id="23" dur="800" decel="100000" fill="hold"/>
                                        <p:tgtEl>
                                          <p:spTgt spid="3">
                                            <p:txEl>
                                              <p:pRg st="5" end="5"/>
                                            </p:txEl>
                                          </p:spTgt>
                                        </p:tgtEl>
                                        <p:attrNameLst>
                                          <p:attrName>ppt_x</p:attrName>
                                        </p:attrNameLst>
                                      </p:cBhvr>
                                      <p:tavLst>
                                        <p:tav tm="0">
                                          <p:val>
                                            <p:strVal val="#ppt_x+0.4"/>
                                          </p:val>
                                        </p:tav>
                                        <p:tav tm="100000">
                                          <p:val>
                                            <p:strVal val="#ppt_x-0.05"/>
                                          </p:val>
                                        </p:tav>
                                      </p:tavLst>
                                    </p:anim>
                                    <p:anim calcmode="lin" valueType="num">
                                      <p:cBhvr>
                                        <p:cTn id="24" dur="800" decel="100000" fill="hold"/>
                                        <p:tgtEl>
                                          <p:spTgt spid="3">
                                            <p:txEl>
                                              <p:pRg st="5" end="5"/>
                                            </p:txEl>
                                          </p:spTgt>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3">
                                            <p:txEl>
                                              <p:pRg st="5" end="5"/>
                                            </p:txEl>
                                          </p:spTgt>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3">
                                            <p:txEl>
                                              <p:pRg st="5" end="5"/>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https://encrypted-tbn3.gstatic.com/images?q=tbn:ANd9GcS8B0zwf4zAU7d4h_NcqLhM8-YAPawb_rXbPxG58jKKZ0eHa0Qfvw">
            <a:hlinkClick r:id="rId2"/>
          </p:cNvPr>
          <p:cNvSpPr>
            <a:spLocks noChangeAspect="1" noChangeArrowheads="1"/>
          </p:cNvSpPr>
          <p:nvPr/>
        </p:nvSpPr>
        <p:spPr bwMode="auto">
          <a:xfrm>
            <a:off x="50800" y="-1790700"/>
            <a:ext cx="2933700" cy="3743325"/>
          </a:xfrm>
          <a:prstGeom prst="rect">
            <a:avLst/>
          </a:prstGeom>
          <a:noFill/>
          <a:ln w="9525">
            <a:noFill/>
            <a:miter lim="800000"/>
            <a:headEnd/>
            <a:tailEnd/>
          </a:ln>
        </p:spPr>
        <p:txBody>
          <a:bodyPr/>
          <a:lstStyle/>
          <a:p>
            <a:endParaRPr lang="en-US">
              <a:latin typeface="Calibri" pitchFamily="34" charset="0"/>
            </a:endParaRPr>
          </a:p>
        </p:txBody>
      </p:sp>
      <p:sp>
        <p:nvSpPr>
          <p:cNvPr id="19459" name="AutoShape 4" descr="https://encrypted-tbn3.gstatic.com/images?q=tbn:ANd9GcS8B0zwf4zAU7d4h_NcqLhM8-YAPawb_rXbPxG58jKKZ0eHa0Qfvw">
            <a:hlinkClick r:id="rId3"/>
          </p:cNvPr>
          <p:cNvSpPr>
            <a:spLocks noChangeAspect="1" noChangeArrowheads="1"/>
          </p:cNvSpPr>
          <p:nvPr/>
        </p:nvSpPr>
        <p:spPr bwMode="auto">
          <a:xfrm>
            <a:off x="50800" y="-1790700"/>
            <a:ext cx="2933700" cy="3743325"/>
          </a:xfrm>
          <a:prstGeom prst="rect">
            <a:avLst/>
          </a:prstGeom>
          <a:noFill/>
          <a:ln w="9525">
            <a:noFill/>
            <a:miter lim="800000"/>
            <a:headEnd/>
            <a:tailEnd/>
          </a:ln>
        </p:spPr>
        <p:txBody>
          <a:bodyPr/>
          <a:lstStyle/>
          <a:p>
            <a:endParaRPr lang="en-US">
              <a:latin typeface="Calibri" pitchFamily="34" charset="0"/>
            </a:endParaRPr>
          </a:p>
        </p:txBody>
      </p:sp>
      <p:pic>
        <p:nvPicPr>
          <p:cNvPr id="19460" name="Picture 6" descr="http://image.blingee.com/images17/content/output/000/000/000/5bf/475314550_840356.gif">
            <a:hlinkClick r:id="rId4"/>
          </p:cNvPr>
          <p:cNvPicPr>
            <a:picLocks noChangeAspect="1" noChangeArrowheads="1" noCrop="1"/>
          </p:cNvPicPr>
          <p:nvPr/>
        </p:nvPicPr>
        <p:blipFill>
          <a:blip r:embed="rId5" cstate="print"/>
          <a:srcRect/>
          <a:stretch>
            <a:fillRect/>
          </a:stretch>
        </p:blipFill>
        <p:spPr bwMode="auto">
          <a:xfrm>
            <a:off x="0" y="-609600"/>
            <a:ext cx="9144000" cy="7924800"/>
          </a:xfrm>
          <a:prstGeom prst="rect">
            <a:avLst/>
          </a:prstGeom>
          <a:noFill/>
          <a:ln w="9525">
            <a:noFill/>
            <a:miter lim="800000"/>
            <a:headEnd/>
            <a:tailEnd/>
          </a:ln>
        </p:spPr>
      </p:pic>
      <p:sp>
        <p:nvSpPr>
          <p:cNvPr id="19461" name="TextBox 4"/>
          <p:cNvSpPr txBox="1">
            <a:spLocks noChangeArrowheads="1"/>
          </p:cNvSpPr>
          <p:nvPr/>
        </p:nvSpPr>
        <p:spPr bwMode="auto">
          <a:xfrm>
            <a:off x="2133600" y="152401"/>
            <a:ext cx="5105400" cy="5309146"/>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9525">
            <a:noFill/>
            <a:miter lim="800000"/>
            <a:headEnd/>
            <a:tailEnd/>
          </a:ln>
        </p:spPr>
        <p:txBody>
          <a:bodyPr wrap="square">
            <a:spAutoFit/>
          </a:bodyPr>
          <a:lstStyle/>
          <a:p>
            <a:pPr algn="ctr"/>
            <a:r>
              <a:rPr lang="en-US" sz="7200" b="1" dirty="0" smtClean="0"/>
              <a:t>The </a:t>
            </a:r>
            <a:r>
              <a:rPr lang="en-US" sz="6000" b="1" dirty="0" smtClean="0"/>
              <a:t>Preservation</a:t>
            </a:r>
            <a:r>
              <a:rPr lang="en-US" sz="7200" b="1" dirty="0" smtClean="0"/>
              <a:t> </a:t>
            </a:r>
            <a:r>
              <a:rPr lang="en-US" sz="6700" b="1" dirty="0" smtClean="0"/>
              <a:t>Of the </a:t>
            </a:r>
            <a:r>
              <a:rPr lang="en-US" sz="8000" b="1" dirty="0" smtClean="0"/>
              <a:t>Holy </a:t>
            </a:r>
            <a:r>
              <a:rPr lang="en-US" sz="11500" b="1" dirty="0" smtClean="0"/>
              <a:t>Qur’an</a:t>
            </a:r>
            <a:endParaRPr lang="en-US" sz="7200" b="1" dirty="0"/>
          </a:p>
        </p:txBody>
      </p:sp>
      <p:sp>
        <p:nvSpPr>
          <p:cNvPr id="7" name="Rounded Rectangle 6"/>
          <p:cNvSpPr/>
          <p:nvPr/>
        </p:nvSpPr>
        <p:spPr>
          <a:xfrm>
            <a:off x="457200" y="6858000"/>
            <a:ext cx="3733800" cy="228600"/>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6172200" y="6629400"/>
            <a:ext cx="2819400" cy="6096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https://encrypted-tbn2.gstatic.com/images?q=tbn:ANd9GcRchBKS-ctV_jK2JUIbvC0NSPCCL0TDdMkH-kX6VHAleOPf4xtj">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600200" y="1443841"/>
            <a:ext cx="6172200" cy="5293757"/>
          </a:xfrm>
          <a:prstGeom prst="rect">
            <a:avLst/>
          </a:prstGeom>
        </p:spPr>
        <p:txBody>
          <a:bodyPr wrap="square">
            <a:spAutoFit/>
          </a:bodyPr>
          <a:lstStyle/>
          <a:p>
            <a:pPr algn="just"/>
            <a:r>
              <a:rPr lang="en-US" sz="2600" b="1" dirty="0" smtClean="0"/>
              <a:t>The entire Quran was recorded in writing at the time of revelation from the Prophet’s dictation, by some of his literate companions, the most prominent of them being </a:t>
            </a:r>
            <a:r>
              <a:rPr lang="en-US" sz="2600" b="1" dirty="0" err="1" smtClean="0"/>
              <a:t>Zaid</a:t>
            </a:r>
            <a:r>
              <a:rPr lang="en-US" sz="2600" b="1" dirty="0" smtClean="0"/>
              <a:t> </a:t>
            </a:r>
            <a:r>
              <a:rPr lang="en-US" sz="2600" b="1" dirty="0" err="1" smtClean="0"/>
              <a:t>ibn</a:t>
            </a:r>
            <a:r>
              <a:rPr lang="en-US" sz="2600" b="1" dirty="0" smtClean="0"/>
              <a:t> </a:t>
            </a:r>
            <a:r>
              <a:rPr lang="en-US" sz="2600" b="1" dirty="0" err="1" smtClean="0"/>
              <a:t>Thabit</a:t>
            </a:r>
            <a:r>
              <a:rPr lang="en-US" sz="2600" b="1" dirty="0" smtClean="0"/>
              <a:t>. Others among his noble scribes were </a:t>
            </a:r>
            <a:r>
              <a:rPr lang="en-US" sz="2600" b="1" dirty="0" err="1" smtClean="0"/>
              <a:t>Ubayy</a:t>
            </a:r>
            <a:r>
              <a:rPr lang="en-US" sz="2600" b="1" dirty="0" smtClean="0"/>
              <a:t> </a:t>
            </a:r>
            <a:r>
              <a:rPr lang="en-US" sz="2600" b="1" dirty="0" err="1" smtClean="0"/>
              <a:t>ibn</a:t>
            </a:r>
            <a:r>
              <a:rPr lang="en-US" sz="2600" b="1" dirty="0" smtClean="0"/>
              <a:t> </a:t>
            </a:r>
            <a:r>
              <a:rPr lang="en-US" sz="2600" b="1" dirty="0" err="1" smtClean="0"/>
              <a:t>Ka’b</a:t>
            </a:r>
            <a:r>
              <a:rPr lang="en-US" sz="2600" b="1" dirty="0" smtClean="0"/>
              <a:t>, </a:t>
            </a:r>
            <a:r>
              <a:rPr lang="en-US" sz="2600" b="1" dirty="0" err="1" smtClean="0"/>
              <a:t>Ibn</a:t>
            </a:r>
            <a:r>
              <a:rPr lang="en-US" sz="2600" b="1" dirty="0" smtClean="0"/>
              <a:t> </a:t>
            </a:r>
            <a:r>
              <a:rPr lang="en-US" sz="2600" b="1" dirty="0" err="1" smtClean="0"/>
              <a:t>Mas’ud</a:t>
            </a:r>
            <a:r>
              <a:rPr lang="en-US" sz="2600" b="1" dirty="0" smtClean="0"/>
              <a:t>, </a:t>
            </a:r>
            <a:r>
              <a:rPr lang="en-US" sz="2600" b="1" dirty="0" err="1" smtClean="0"/>
              <a:t>Mu’awiyah</a:t>
            </a:r>
            <a:r>
              <a:rPr lang="en-US" sz="2600" b="1" dirty="0" smtClean="0"/>
              <a:t> </a:t>
            </a:r>
            <a:r>
              <a:rPr lang="en-US" sz="2600" b="1" dirty="0" err="1" smtClean="0"/>
              <a:t>ibn</a:t>
            </a:r>
            <a:r>
              <a:rPr lang="en-US" sz="2600" b="1" dirty="0" smtClean="0"/>
              <a:t> </a:t>
            </a:r>
            <a:r>
              <a:rPr lang="en-US" sz="2600" b="1" dirty="0" err="1" smtClean="0"/>
              <a:t>Abi-Sufyan</a:t>
            </a:r>
            <a:r>
              <a:rPr lang="en-US" sz="2600" b="1" dirty="0" smtClean="0"/>
              <a:t>, Khalid </a:t>
            </a:r>
            <a:r>
              <a:rPr lang="en-US" sz="2600" b="1" dirty="0" err="1" smtClean="0"/>
              <a:t>ibn</a:t>
            </a:r>
            <a:r>
              <a:rPr lang="en-US" sz="2600" b="1" dirty="0" smtClean="0"/>
              <a:t> Al-</a:t>
            </a:r>
            <a:r>
              <a:rPr lang="en-US" sz="2600" b="1" dirty="0" err="1" smtClean="0"/>
              <a:t>Waleed</a:t>
            </a:r>
            <a:r>
              <a:rPr lang="en-US" sz="2600" b="1" dirty="0" smtClean="0"/>
              <a:t> and </a:t>
            </a:r>
            <a:r>
              <a:rPr lang="en-US" sz="2600" b="1" dirty="0" err="1" smtClean="0"/>
              <a:t>Az-Zubayr</a:t>
            </a:r>
            <a:r>
              <a:rPr lang="en-US" sz="2600" b="1" dirty="0" smtClean="0"/>
              <a:t> </a:t>
            </a:r>
            <a:r>
              <a:rPr lang="en-US" sz="2600" b="1" dirty="0" err="1" smtClean="0"/>
              <a:t>ibn</a:t>
            </a:r>
            <a:r>
              <a:rPr lang="en-US" sz="2600" b="1" dirty="0" smtClean="0"/>
              <a:t> Al-</a:t>
            </a:r>
            <a:r>
              <a:rPr lang="en-US" sz="2600" b="1" dirty="0" err="1" smtClean="0"/>
              <a:t>Awwam</a:t>
            </a:r>
            <a:r>
              <a:rPr lang="en-US" sz="2600" b="1" dirty="0" smtClean="0"/>
              <a:t>. The verses were recorded on leather, parchment, scapulae (shoulder bones of animals) and the stalks of date palms.</a:t>
            </a:r>
            <a:endParaRPr lang="en-US" sz="26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descr="data:image/jpeg;base64,/9j/4AAQSkZJRgABAQAAAQABAAD/2wCEAAkGBhANDw0NDAwQDQwNDQ8NDQwNDA8NDQ0NFBAVFRQQEhIXHCYeFxklGRISIC8gIycpLiwsFR4xNTA2OSYtLCkBCQoKDgwOFw8PGikfHx41Ki0pLCkpKSkpKSwqKSksKS8sKSwsKSovLCkpKS4pKiopLSo1NSkpKSwsKTApLCksLP/AABEIANkA6AMBIgACEQEDEQH/xAAbAAACAwEBAQAAAAAAAAAAAAAAAQIDBAUGB//EADcQAAIDAAECBQICCAQHAAAAAAABAgMRBBIhBTFBUWETFAYiFSMyQnGBobFSYnLRBzNjgpHB4f/EABkBAQADAQEAAAAAAAAAAAAAAAABAgQDBf/EACcRAQADAAIBAwMEAwAAAAAAAAABAhEDIRITFDEEQYEiUbHhMpGh/9oADAMBAAIRAxEAPwDwkYE41EoxNNcDxpl7mKI1FipNSqL6qdI1E1YFR8E4UHWhwi2PD+C8KTDkx43wWw4x2K+B23CX2ZEkQ5tdBohWaft8H9LDnMreKpQLIwLIwNNHH0rkSiYxRCll0amdXj8DTRLwwTxKeTjRi0WRkbbOHhnlThlvTHaI0RsLI2FHSNMzzCfFqVg+szdQfVK4jGhzK5TKZWlcrCYqYnZYZpzHOZnnP5X8zrWFoU3JY9Xc4nPgsf8AZo7U5fMX/wBy/wBzlc+Mn6evmnpqo7RLm0+FWXN9NVjXfEoz7v8AiovF8nA8WUq7XU4wplX+WdasnY23j7yazya8j3v6PlyOM+PB8aEbodNjcZTuXf0/LJr+P9j51fxpcWz6d9FlU13UbFKt9LeKSUors+5v+mmLb/DHz8totEbkCxgS5MO++j7r2wDtENnqS9NXUaa6yddRqhUedMoiqqFb9DVXSycIYaqpr2K6tidC7ay6MV2J0qHRZ1OKln6vZZkuiffNW/mUPR+2dzZWqtedH/Ns6f1mroXUorer/S9+PPvj6xMs15iJ+GTlcr6Ma30NwnZCqUk0lBylilL41/1K/EvEI1dSlBtRqlbOSzYwi8Xb3b8v4P2OjzuNXdQ6OqP6ypwk4yjJqezyXZvyyD8s8u/c5lEbHTK/k17fNRVlUV1PoiunpS9dfXLP8+Hf9Odq1iJ7V8ayUt6q+nMx9SkpJovnBy7Gfwrg9H1sTVSx8WNvVDH26ovcaiu+J53WeXn1UoZ+XobUZ7kupOborcFHv3Ssdn/jv2M8176dLWiJYK4Ydnj0RaTi93z+AlxauuTTj0PqhDJeUnOaVj1/sqPS93vi9W0nXdCMUoYpbWnHerf1TlJprt+12fs189oj9PyrNot8Ojxqcw2trO6MPHl5P0fr6GyUv6HaLdOM07Z74J+hz7a0b72zHKDMnLLTx0ZZVFbrNjRVKJktDt4skolbg2a5QEoFETVikmiLR0/t0xfZ/BZTIcqUTPZB/wBDtPh4UWcP1wvBsODbFvv0r1ffPb2MTp3Pye3lFN5nsd6/h/vY+xhsr6Nn3TS7555nc6xZOQhHxmPh9fVyuV4jRTZL6alwvp1zUs6vdZ2TPDfi7xKjl8lW8W/mciv6UYuzxGxTv6lKWpPX+XGv5tns/wAT83hPi1vlcblzqjZ+pzk145tPvkX27b5nzxVVX8lV8aMqabbVGuNk1OcIv3fqej9DXKzMxPW/tjzfqreV+v7abYS6U59PdJx6ViUcWIDq+K8TG1mJAXrfe3q148iHerWGmszLfYtrgzBMpxekT8xQqZdDjnOZWKuv3kaqW01kvL3FDjGmrjkdkzCcZNvzNMeO5DppR0K60dKxMuVpiPhj+2/dSwur4aRpxE0dIq5TZllULi0rqba1ry01NB1E52jelyn8EZWketFbsJmSsCdhTKwVtiKfqGe2tFVrekWQdpXK85TWV02OKM7vHHkIp4SS3Vo0RrMFXIRtqvRPjLPaGbkeKcaqx1W8muu1JScJy6ZdLXZ9/NFvFnVyI9dFsLYJ9LlXJSSfs8LeZwKeTFRurjPN6ZNfmh/pfofPfxN4FyvCuvlcG6caWmrJ0vplGL/xxXbPn+qNHHx1v1E5LPMzHb3PI4mdzzXi/LqqUpSlCWNZV3nKxv0SX92zzXhP/Eic4R43Pm5V/svlQjt3T/1Ev2l7yit90z0/4h/F/E8NrhRwIR5fMshC2M4vq49UZx2EpY9sk001BemNtC3By15IpFd/5H+yOevjuuFy+dw/oWTs4dMYqLzb7K/zNdsUVLXvkkfPYzc2kmk36ymoRX8W+yOl4n4vf9W92clXW2wlXbbsbE4ziuuEG1i/w7HPLF2M/wCHaIWcqiFkIzrnJqUZbjXS/b17HscXH6NJt+fmZ/li5eT1LREdPU0eHKuiuP1Pq7Hq6+pSTcu76X6rdwDrW8SMYqFcVGEVkYryS9kB5fqbMy93jjKxDWqCyNZLROREw59rIotjIy/UD6xTFsb42FsLTl/cDXKLRUx3IXmmHJ7Hn48z5LY8/wCTrFJUmrvq4krzhrn/ACP7/wCS8UlTxdqXIK3yEceXP+SqXP8Akt6cpirt/d/JCXLOFLxD5KpeIfJaOJaKu1PlFMuZ8nFn4h8lE+f8lvQXiHclzfkonzfk4sud8lT5vyT7deIdqXN+SH33ycV8z5IPlk+3S9DDxL5NlPi3yeRXL+SS53yW9tEqTXXvuN4on6mD8Q/iSahLj8PJcia6XNpSjVF9m8fZy+PJevseX+6sz8upv1/9kPrrjrraVls3tcG8T/zz9oL+vkjNPBWLdds9qRM45Fv4LUFCHVO3k3a6qKu0nnnOXZ9MF/i/ku5g/RlnCu/X0KzVk4W1STS9Z1dLTfp5NP8Asd1cvOuUrOu2zHZa0k5Z5RS/divSK7L+po4/i1Dp+2ukowevbYfcV/Uf70WmrKnnrGWfBsmOSv8Al2zcnBX7Rjy3jPNh+X7GPIqSUoX2LkXWUWvs4uHUuqPbdUv9zmeFQk76ownKuUppfUh+1HfU6viXOVFnI40b067EoyspsVlVsWtXV2Wvv54mjhylKqScZNesZwbW/wAGjvWZmnjP42dedakVtsfnOn1SqWpLdeLu/N/IHzuH4w5MfJw/nD/6M82fob/aYenT62kR930mUiqVhCywzytOXi3RDQ7SDtM0rSuVxeONdpleQfIMc7iid5orxJdB8sFzvk5Uryt8g014THaXP+R/pD5OF9wH3J09FHi7b5/yQlzvk4/3AneW9JPi6sub8lUub8nNd5B3F44zHRlyyD5Rz3aL6paONONz5JB8gx/UD6hPgNf1w+uY+sOsnwGp3FnH/M+zTlvaO529zC5i62mmm013TXZplb8czGR0res2jIdfmeKR4kds/PY1sKlnf5lnoeVv8WtslKbfeT15/RGy2nrk5zblJvXJ922EaUvQ58f0/h392O3ByW++Q531rJerD6Nj9zqRivYmmdvTR7PfmXIfAmxrw6flvb29Dr9QnIn04W9lRyf0S/cDqOQD04W9nx/s9RZySqVxldpB2nlxxNONMrSmdpTK0qlYdq8aV07SiVpCUyqUjRWiU5WEHMg2R07RUT6w6yvRaXxK3qF1ENFowWdQuoiBOB6GkQGCWh1EQAloaRAB9QaIAGIAJAMQAMTAAAAADoOwi7ClzI9ZmiiFspkHMg5EXIvFRJyIti0Wl4gGgIWlkmINAkAAGgAxAA9AQwABBoDAWgAwEGgMBaGgMQaAAMQAMBaMCXULSOhpTFTbDRaLSRLRaLQJD0BAAwEADAQaAwEADAWhoDAWhoAMQAMBAAwIgBIBAAwEASYERgLQEBVTTAQEmmAgBphogBpgIAaYCAGmAgBpgIAaYCAGmAgBpgIAaYCAGmAgBphotEBICIBOloaICFNPQ0QA09DRADT0NEANPQ0QA09DRADT0NEANPQ0QA09DRADT0NEANPQ0QA09DRADT0NEANPQ0QA09AQA0tDRaGldU09DRaGjTT0NFoaNNPQ0Who009DRaGjTT0NFoaNNPQ0Who009DRaGjTT0NFoaNNPQ0Who009DRaGjTT0NFoaNNPQ0Who009DRaGjTT0BaA01HQ0WhpCunoaLQ0GnoaLQ0GnoaLQ0GnoaLQ0GnoaLQ0GnoaLQ0GnoaLQ0GnoaLQ0GnoaLQ0GnoaLQ0GnoaLQ0GnoaLQ0GnoaLQ0GnoyOgDUQFoaV1TTAWho00wFoaNNMBaGjTTAWho00wFoaNNMBaGjTTAWho00wFoaNNMBaGjTTAWho00wFoaNNMBaGjTTAWho00wFoDTSAQEKGAgAYCABgIAGAgAYCABgIAGAgAYCABgIAGAgAYCABgIAGAgAYCAD/2Q==">
            <a:hlinkClick r:id="rId2"/>
          </p:cNvPr>
          <p:cNvSpPr>
            <a:spLocks noChangeAspect="1" noChangeArrowheads="1"/>
          </p:cNvSpPr>
          <p:nvPr/>
        </p:nvSpPr>
        <p:spPr bwMode="auto">
          <a:xfrm>
            <a:off x="50800" y="-1516063"/>
            <a:ext cx="3381375" cy="3162301"/>
          </a:xfrm>
          <a:prstGeom prst="rect">
            <a:avLst/>
          </a:prstGeom>
          <a:noFill/>
          <a:ln w="9525">
            <a:noFill/>
            <a:miter lim="800000"/>
            <a:headEnd/>
            <a:tailEnd/>
          </a:ln>
        </p:spPr>
        <p:txBody>
          <a:bodyPr/>
          <a:lstStyle/>
          <a:p>
            <a:endParaRPr lang="en-US">
              <a:latin typeface="Calibri" pitchFamily="34" charset="0"/>
            </a:endParaRPr>
          </a:p>
        </p:txBody>
      </p:sp>
      <p:pic>
        <p:nvPicPr>
          <p:cNvPr id="28675" name="Picture 4" descr="http://www.allahsquran.com/images/background_quran_source_of_guidance.jpg">
            <a:hlinkClick r:id="rId3"/>
          </p:cNvPr>
          <p:cNvPicPr>
            <a:picLocks noChangeAspect="1" noChangeArrowheads="1"/>
          </p:cNvPicPr>
          <p:nvPr/>
        </p:nvPicPr>
        <p:blipFill>
          <a:blip r:embed="rId4" cstate="print"/>
          <a:srcRect/>
          <a:stretch>
            <a:fillRect/>
          </a:stretch>
        </p:blipFill>
        <p:spPr bwMode="auto">
          <a:xfrm>
            <a:off x="0" y="0"/>
            <a:ext cx="9144000" cy="6858000"/>
          </a:xfrm>
          <a:prstGeom prst="rect">
            <a:avLst/>
          </a:pr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ln w="9525">
            <a:noFill/>
            <a:miter lim="800000"/>
            <a:headEnd/>
            <a:tailEnd/>
          </a:ln>
        </p:spPr>
      </p:pic>
      <p:sp>
        <p:nvSpPr>
          <p:cNvPr id="4" name="Oval 3"/>
          <p:cNvSpPr/>
          <p:nvPr/>
        </p:nvSpPr>
        <p:spPr>
          <a:xfrm>
            <a:off x="2362200" y="381000"/>
            <a:ext cx="1752600" cy="838200"/>
          </a:xfrm>
          <a:prstGeom prst="ellipse">
            <a:avLst/>
          </a:pr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81000" y="1997839"/>
            <a:ext cx="8458200" cy="3970318"/>
          </a:xfrm>
          <a:prstGeom prst="rect">
            <a:avLst/>
          </a:prstGeom>
        </p:spPr>
        <p:txBody>
          <a:bodyPr wrap="square">
            <a:spAutoFit/>
          </a:bodyPr>
          <a:lstStyle/>
          <a:p>
            <a:pPr algn="just"/>
            <a:r>
              <a:rPr lang="en-US" sz="2800" b="1" dirty="0" smtClean="0">
                <a:solidFill>
                  <a:schemeClr val="bg1"/>
                </a:solidFill>
              </a:rPr>
              <a:t>The codification of the Quran (i.e. into a ‘book form’) was done soon after the Battle of </a:t>
            </a:r>
            <a:r>
              <a:rPr lang="en-US" sz="2800" b="1" dirty="0" err="1" smtClean="0">
                <a:solidFill>
                  <a:schemeClr val="bg1"/>
                </a:solidFill>
              </a:rPr>
              <a:t>Yamamah</a:t>
            </a:r>
            <a:r>
              <a:rPr lang="en-US" sz="2800" b="1" dirty="0" smtClean="0">
                <a:solidFill>
                  <a:schemeClr val="bg1"/>
                </a:solidFill>
              </a:rPr>
              <a:t> (11AH/633CE), after the Prophet’s death, during the Caliphate of Abu </a:t>
            </a:r>
            <a:r>
              <a:rPr lang="en-US" sz="2800" b="1" dirty="0" err="1" smtClean="0">
                <a:solidFill>
                  <a:schemeClr val="bg1"/>
                </a:solidFill>
              </a:rPr>
              <a:t>Bakr</a:t>
            </a:r>
            <a:r>
              <a:rPr lang="en-US" sz="2800" b="1" dirty="0" smtClean="0">
                <a:solidFill>
                  <a:schemeClr val="bg1"/>
                </a:solidFill>
              </a:rPr>
              <a:t> </a:t>
            </a:r>
            <a:r>
              <a:rPr lang="en-US" b="1" dirty="0" err="1" smtClean="0">
                <a:solidFill>
                  <a:schemeClr val="bg1"/>
                </a:solidFill>
              </a:rPr>
              <a:t>radiyallahu</a:t>
            </a:r>
            <a:r>
              <a:rPr lang="en-US" b="1" dirty="0" smtClean="0">
                <a:solidFill>
                  <a:schemeClr val="bg1"/>
                </a:solidFill>
              </a:rPr>
              <a:t> </a:t>
            </a:r>
            <a:r>
              <a:rPr lang="en-US" b="1" dirty="0" err="1" smtClean="0">
                <a:solidFill>
                  <a:schemeClr val="bg1"/>
                </a:solidFill>
              </a:rPr>
              <a:t>anhu</a:t>
            </a:r>
            <a:r>
              <a:rPr lang="en-US" sz="2800" b="1" dirty="0" smtClean="0">
                <a:solidFill>
                  <a:schemeClr val="bg1"/>
                </a:solidFill>
              </a:rPr>
              <a:t>.  Many companions became martyrs at that battle, and it was feared that unless a written copy of the entire revelation was produced, large parts of the Quran might be lost with the death of those who had memorized it.</a:t>
            </a:r>
            <a:endParaRPr lang="en-US" sz="28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fc01.deviantart.net/fs70/f/2011/282/9/5/quran_wallpaper_by_bakergfxislamicdsner-d4ccwxn.png">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28600" y="0"/>
            <a:ext cx="8763000" cy="6555641"/>
          </a:xfrm>
          <a:prstGeom prst="rect">
            <a:avLst/>
          </a:prstGeom>
        </p:spPr>
        <p:txBody>
          <a:bodyPr wrap="square">
            <a:spAutoFit/>
          </a:bodyPr>
          <a:lstStyle/>
          <a:p>
            <a:pPr algn="just"/>
            <a:r>
              <a:rPr lang="en-US" sz="2800" b="1" dirty="0" smtClean="0"/>
              <a:t>Therefore, at the suggestion of </a:t>
            </a:r>
            <a:r>
              <a:rPr lang="en-US" sz="2800" b="1" dirty="0" err="1" smtClean="0"/>
              <a:t>Hadhrat</a:t>
            </a:r>
            <a:r>
              <a:rPr lang="en-US" sz="2800" b="1" dirty="0" smtClean="0"/>
              <a:t> </a:t>
            </a:r>
            <a:r>
              <a:rPr lang="en-US" sz="2800" b="1" dirty="0" err="1" smtClean="0"/>
              <a:t>Umar</a:t>
            </a:r>
            <a:r>
              <a:rPr lang="en-US" sz="2800" b="1" dirty="0" smtClean="0"/>
              <a:t> </a:t>
            </a:r>
            <a:r>
              <a:rPr lang="en-US" b="1" dirty="0" err="1" smtClean="0"/>
              <a:t>radiyallahu</a:t>
            </a:r>
            <a:r>
              <a:rPr lang="en-US" b="1" dirty="0" smtClean="0"/>
              <a:t> </a:t>
            </a:r>
            <a:r>
              <a:rPr lang="en-US" b="1" dirty="0" err="1" smtClean="0"/>
              <a:t>anhu</a:t>
            </a:r>
            <a:r>
              <a:rPr lang="en-US" b="1" dirty="0" smtClean="0"/>
              <a:t> </a:t>
            </a:r>
            <a:r>
              <a:rPr lang="en-US" sz="2800" b="1" dirty="0" smtClean="0"/>
              <a:t>to collect the Quran in the form of writing, </a:t>
            </a:r>
            <a:r>
              <a:rPr lang="en-US" sz="2800" b="1" dirty="0" err="1" smtClean="0"/>
              <a:t>Zaid</a:t>
            </a:r>
            <a:r>
              <a:rPr lang="en-US" sz="2800" b="1" dirty="0" smtClean="0"/>
              <a:t> </a:t>
            </a:r>
            <a:r>
              <a:rPr lang="en-US" sz="2800" b="1" dirty="0" err="1" smtClean="0"/>
              <a:t>ibn</a:t>
            </a:r>
            <a:r>
              <a:rPr lang="en-US" sz="2800" b="1" dirty="0" smtClean="0"/>
              <a:t> </a:t>
            </a:r>
            <a:r>
              <a:rPr lang="en-US" sz="2800" b="1" dirty="0" err="1" smtClean="0"/>
              <a:t>Thabit</a:t>
            </a:r>
            <a:r>
              <a:rPr lang="en-US" sz="2800" b="1" dirty="0" smtClean="0"/>
              <a:t> </a:t>
            </a:r>
            <a:r>
              <a:rPr lang="en-US" b="1" dirty="0" err="1" smtClean="0"/>
              <a:t>radiallahu</a:t>
            </a:r>
            <a:r>
              <a:rPr lang="en-US" b="1" dirty="0" smtClean="0"/>
              <a:t> </a:t>
            </a:r>
            <a:r>
              <a:rPr lang="en-US" b="1" dirty="0" err="1" smtClean="0"/>
              <a:t>anhu</a:t>
            </a:r>
            <a:r>
              <a:rPr lang="en-US" sz="2800" b="1" dirty="0" smtClean="0"/>
              <a:t> was requested by Abu </a:t>
            </a:r>
            <a:r>
              <a:rPr lang="en-US" sz="2800" b="1" dirty="0" err="1" smtClean="0"/>
              <a:t>Bakr</a:t>
            </a:r>
            <a:r>
              <a:rPr lang="en-US" sz="2800" b="1" dirty="0" smtClean="0"/>
              <a:t> </a:t>
            </a:r>
            <a:r>
              <a:rPr lang="en-US" b="1" dirty="0" err="1" smtClean="0"/>
              <a:t>radiallahu</a:t>
            </a:r>
            <a:r>
              <a:rPr lang="en-US" b="1" dirty="0" smtClean="0"/>
              <a:t> </a:t>
            </a:r>
            <a:r>
              <a:rPr lang="en-US" b="1" dirty="0" err="1" smtClean="0"/>
              <a:t>anhu</a:t>
            </a:r>
            <a:r>
              <a:rPr lang="en-US" sz="2800" b="1" dirty="0" smtClean="0"/>
              <a:t> to head a committee which would gather together the scattered recordings of the Quran and prepare a </a:t>
            </a:r>
            <a:r>
              <a:rPr lang="en-US" sz="2800" b="1" dirty="0" err="1" smtClean="0"/>
              <a:t>mushaf</a:t>
            </a:r>
            <a:r>
              <a:rPr lang="en-US" sz="2800" b="1" dirty="0" smtClean="0"/>
              <a:t> </a:t>
            </a:r>
            <a:r>
              <a:rPr lang="en-US" sz="2400" b="1" dirty="0" smtClean="0"/>
              <a:t>(loose sheets entire revelation written on it). </a:t>
            </a:r>
            <a:r>
              <a:rPr lang="en-US" sz="2800" b="1" dirty="0" smtClean="0"/>
              <a:t>To safeguard the compilation from errors, the committee accepted only material which had been written down in the presence of the Prophet Muhammad </a:t>
            </a:r>
            <a:r>
              <a:rPr lang="en-US" b="1" dirty="0" err="1" smtClean="0"/>
              <a:t>Sallahu</a:t>
            </a:r>
            <a:r>
              <a:rPr lang="en-US" b="1" dirty="0" smtClean="0"/>
              <a:t> </a:t>
            </a:r>
            <a:r>
              <a:rPr lang="en-US" b="1" dirty="0" err="1" smtClean="0"/>
              <a:t>alaihe</a:t>
            </a:r>
            <a:r>
              <a:rPr lang="en-US" b="1" dirty="0" smtClean="0"/>
              <a:t> </a:t>
            </a:r>
            <a:r>
              <a:rPr lang="en-US" b="1" dirty="0" err="1" smtClean="0"/>
              <a:t>wasallam</a:t>
            </a:r>
            <a:r>
              <a:rPr lang="en-US" b="1" dirty="0" smtClean="0"/>
              <a:t> </a:t>
            </a:r>
            <a:r>
              <a:rPr lang="en-US" sz="2800" b="1" dirty="0" smtClean="0"/>
              <a:t>himself, and which could                        be verified by at least two reliable             witnesses who had actually heard the                                  Prophet </a:t>
            </a:r>
            <a:r>
              <a:rPr lang="en-US" b="1" dirty="0" err="1" smtClean="0"/>
              <a:t>Sallahu</a:t>
            </a:r>
            <a:r>
              <a:rPr lang="en-US" b="1" dirty="0" smtClean="0"/>
              <a:t> </a:t>
            </a:r>
            <a:r>
              <a:rPr lang="en-US" b="1" dirty="0" err="1" smtClean="0"/>
              <a:t>alaihe</a:t>
            </a:r>
            <a:r>
              <a:rPr lang="en-US" b="1" dirty="0" smtClean="0"/>
              <a:t> </a:t>
            </a:r>
            <a:r>
              <a:rPr lang="en-US" b="1" dirty="0" err="1" smtClean="0"/>
              <a:t>wasallam</a:t>
            </a:r>
            <a:r>
              <a:rPr lang="en-US" b="1" dirty="0" smtClean="0"/>
              <a:t>                                     </a:t>
            </a:r>
            <a:r>
              <a:rPr lang="en-US" sz="2800" b="1" dirty="0" smtClean="0"/>
              <a:t>reciting those verses.</a:t>
            </a:r>
            <a:endParaRPr lang="en-US" sz="2800" b="1" dirty="0"/>
          </a:p>
        </p:txBody>
      </p:sp>
      <p:sp>
        <p:nvSpPr>
          <p:cNvPr id="4" name="Rounded Rectangle 3"/>
          <p:cNvSpPr/>
          <p:nvPr/>
        </p:nvSpPr>
        <p:spPr>
          <a:xfrm>
            <a:off x="5029200" y="5181600"/>
            <a:ext cx="1905000" cy="228600"/>
          </a:xfrm>
          <a:prstGeom prst="round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http://www.homedecors1.com/wp-content/uploads/2014/04/allah-calligraphy-kufic-6.jpg">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0" y="0"/>
            <a:ext cx="9144000" cy="3970318"/>
          </a:xfrm>
          <a:prstGeom prst="rect">
            <a:avLst/>
          </a:prstGeom>
        </p:spPr>
        <p:txBody>
          <a:bodyPr wrap="square">
            <a:spAutoFit/>
          </a:bodyPr>
          <a:lstStyle/>
          <a:p>
            <a:pPr algn="just"/>
            <a:r>
              <a:rPr lang="en-US" sz="2800" b="1" dirty="0" smtClean="0">
                <a:solidFill>
                  <a:schemeClr val="bg1"/>
                </a:solidFill>
              </a:rPr>
              <a:t>Once completed and unanimously approved of by the Prophet’s Companions, these sheets were kept with the Caliph                       Abu </a:t>
            </a:r>
            <a:r>
              <a:rPr lang="en-US" sz="2800" b="1" dirty="0" err="1" smtClean="0">
                <a:solidFill>
                  <a:schemeClr val="bg1"/>
                </a:solidFill>
              </a:rPr>
              <a:t>Bakr</a:t>
            </a:r>
            <a:r>
              <a:rPr lang="en-US" sz="2800" b="1" dirty="0" smtClean="0">
                <a:solidFill>
                  <a:schemeClr val="bg1"/>
                </a:solidFill>
              </a:rPr>
              <a:t> (d. 13AH/634CE),                                        then passed on to the Caliph                                   </a:t>
            </a:r>
            <a:r>
              <a:rPr lang="en-US" sz="2800" b="1" dirty="0" err="1" smtClean="0">
                <a:solidFill>
                  <a:schemeClr val="bg1"/>
                </a:solidFill>
              </a:rPr>
              <a:t>Umar</a:t>
            </a:r>
            <a:r>
              <a:rPr lang="en-US" sz="2800" b="1" dirty="0" smtClean="0">
                <a:solidFill>
                  <a:schemeClr val="bg1"/>
                </a:solidFill>
              </a:rPr>
              <a:t> </a:t>
            </a:r>
            <a:r>
              <a:rPr lang="en-US" sz="2000" b="1" dirty="0" smtClean="0">
                <a:solidFill>
                  <a:schemeClr val="bg1"/>
                </a:solidFill>
              </a:rPr>
              <a:t>(13-23AH/634-644CE), </a:t>
            </a:r>
            <a:r>
              <a:rPr lang="en-US" sz="2800" b="1" dirty="0" smtClean="0">
                <a:solidFill>
                  <a:schemeClr val="bg1"/>
                </a:solidFill>
              </a:rPr>
              <a:t>and                                                then </a:t>
            </a:r>
            <a:r>
              <a:rPr lang="en-US" sz="2800" b="1" dirty="0" err="1" smtClean="0">
                <a:solidFill>
                  <a:schemeClr val="bg1"/>
                </a:solidFill>
              </a:rPr>
              <a:t>Umar’s</a:t>
            </a:r>
            <a:r>
              <a:rPr lang="en-US" sz="2800" b="1" dirty="0" smtClean="0">
                <a:solidFill>
                  <a:schemeClr val="bg1"/>
                </a:solidFill>
              </a:rPr>
              <a:t> daughter and                                 the Prophet’s widow,                                                            </a:t>
            </a:r>
            <a:r>
              <a:rPr lang="en-US" sz="2800" b="1" dirty="0" err="1" smtClean="0">
                <a:solidFill>
                  <a:schemeClr val="bg1"/>
                </a:solidFill>
              </a:rPr>
              <a:t>Hafsah</a:t>
            </a:r>
            <a:r>
              <a:rPr lang="en-US" sz="2800" b="1" dirty="0" smtClean="0">
                <a:solidFill>
                  <a:schemeClr val="bg1"/>
                </a:solidFill>
              </a:rPr>
              <a:t> </a:t>
            </a:r>
            <a:r>
              <a:rPr lang="en-US" sz="2000" b="1" dirty="0" err="1" smtClean="0">
                <a:solidFill>
                  <a:schemeClr val="bg1"/>
                </a:solidFill>
              </a:rPr>
              <a:t>radiyallahu</a:t>
            </a:r>
            <a:r>
              <a:rPr lang="en-US" sz="2000" b="1" dirty="0" smtClean="0">
                <a:solidFill>
                  <a:schemeClr val="bg1"/>
                </a:solidFill>
              </a:rPr>
              <a:t> </a:t>
            </a:r>
            <a:r>
              <a:rPr lang="en-US" sz="2000" b="1" dirty="0" err="1" smtClean="0">
                <a:solidFill>
                  <a:schemeClr val="bg1"/>
                </a:solidFill>
              </a:rPr>
              <a:t>anha</a:t>
            </a:r>
            <a:r>
              <a:rPr lang="en-US" sz="2000" b="1" dirty="0" smtClean="0">
                <a:solidFill>
                  <a:schemeClr val="bg1"/>
                </a:solidFill>
              </a:rPr>
              <a:t>.</a:t>
            </a:r>
            <a:endParaRPr lang="en-US" sz="28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freedesignfile.com/upload/2014/01/Vector-Islamic-style-background-set-03.jpg">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0" y="0"/>
            <a:ext cx="9144000" cy="6555641"/>
          </a:xfrm>
          <a:prstGeom prst="rect">
            <a:avLst/>
          </a:prstGeom>
        </p:spPr>
        <p:txBody>
          <a:bodyPr wrap="square">
            <a:spAutoFit/>
          </a:bodyPr>
          <a:lstStyle/>
          <a:p>
            <a:pPr algn="just"/>
            <a:r>
              <a:rPr lang="en-US" sz="2800" b="1" dirty="0" smtClean="0">
                <a:solidFill>
                  <a:schemeClr val="bg1"/>
                </a:solidFill>
              </a:rPr>
              <a:t>The third Caliph </a:t>
            </a:r>
            <a:r>
              <a:rPr lang="en-US" sz="2800" b="1" dirty="0" err="1" smtClean="0">
                <a:solidFill>
                  <a:schemeClr val="bg1"/>
                </a:solidFill>
              </a:rPr>
              <a:t>Uthman</a:t>
            </a:r>
            <a:r>
              <a:rPr lang="en-US" sz="2800" b="1" dirty="0" smtClean="0">
                <a:solidFill>
                  <a:schemeClr val="bg1"/>
                </a:solidFill>
              </a:rPr>
              <a:t> </a:t>
            </a:r>
            <a:r>
              <a:rPr lang="en-US" b="1" dirty="0" err="1" smtClean="0">
                <a:solidFill>
                  <a:schemeClr val="bg1"/>
                </a:solidFill>
              </a:rPr>
              <a:t>radiyallahu</a:t>
            </a:r>
            <a:r>
              <a:rPr lang="en-US" b="1" dirty="0" smtClean="0">
                <a:solidFill>
                  <a:schemeClr val="bg1"/>
                </a:solidFill>
              </a:rPr>
              <a:t> </a:t>
            </a:r>
            <a:r>
              <a:rPr lang="en-US" b="1" dirty="0" err="1" smtClean="0">
                <a:solidFill>
                  <a:schemeClr val="bg1"/>
                </a:solidFill>
              </a:rPr>
              <a:t>anhu</a:t>
            </a:r>
            <a:r>
              <a:rPr lang="en-US" sz="2000" b="1" dirty="0" smtClean="0">
                <a:solidFill>
                  <a:schemeClr val="bg1"/>
                </a:solidFill>
              </a:rPr>
              <a:t>(23AH-35AH/644-656CE) </a:t>
            </a:r>
            <a:r>
              <a:rPr lang="en-US" sz="2800" b="1" dirty="0" smtClean="0">
                <a:solidFill>
                  <a:schemeClr val="bg1"/>
                </a:solidFill>
              </a:rPr>
              <a:t>requested </a:t>
            </a:r>
            <a:r>
              <a:rPr lang="en-US" sz="2800" b="1" dirty="0" err="1" smtClean="0">
                <a:solidFill>
                  <a:schemeClr val="bg1"/>
                </a:solidFill>
              </a:rPr>
              <a:t>Hafsah</a:t>
            </a:r>
            <a:r>
              <a:rPr lang="en-US" sz="2800" b="1" dirty="0" smtClean="0">
                <a:solidFill>
                  <a:schemeClr val="bg1"/>
                </a:solidFill>
              </a:rPr>
              <a:t> </a:t>
            </a:r>
            <a:r>
              <a:rPr lang="en-US" sz="1600" b="1" dirty="0" err="1" smtClean="0">
                <a:solidFill>
                  <a:schemeClr val="bg1"/>
                </a:solidFill>
              </a:rPr>
              <a:t>radiyallahu</a:t>
            </a:r>
            <a:r>
              <a:rPr lang="en-US" sz="1600" b="1" dirty="0" smtClean="0">
                <a:solidFill>
                  <a:schemeClr val="bg1"/>
                </a:solidFill>
              </a:rPr>
              <a:t> </a:t>
            </a:r>
            <a:r>
              <a:rPr lang="en-US" sz="1600" b="1" dirty="0" err="1" smtClean="0">
                <a:solidFill>
                  <a:schemeClr val="bg1"/>
                </a:solidFill>
              </a:rPr>
              <a:t>anha</a:t>
            </a:r>
            <a:r>
              <a:rPr lang="en-US" sz="2800" b="1" dirty="0" smtClean="0">
                <a:solidFill>
                  <a:schemeClr val="bg1"/>
                </a:solidFill>
              </a:rPr>
              <a:t> to send him the manuscript of the Quran which was in her safekeeping, and ordered the production of several bounded copies of it.  This task was entrusted to the Companions </a:t>
            </a:r>
            <a:r>
              <a:rPr lang="en-US" sz="2800" b="1" dirty="0" err="1" smtClean="0">
                <a:solidFill>
                  <a:schemeClr val="bg1"/>
                </a:solidFill>
              </a:rPr>
              <a:t>Zaid</a:t>
            </a:r>
            <a:r>
              <a:rPr lang="en-US" sz="2800" b="1" dirty="0" smtClean="0">
                <a:solidFill>
                  <a:schemeClr val="bg1"/>
                </a:solidFill>
              </a:rPr>
              <a:t> </a:t>
            </a:r>
            <a:r>
              <a:rPr lang="en-US" sz="2800" b="1" dirty="0" err="1" smtClean="0">
                <a:solidFill>
                  <a:schemeClr val="bg1"/>
                </a:solidFill>
              </a:rPr>
              <a:t>ibn</a:t>
            </a:r>
            <a:r>
              <a:rPr lang="en-US" sz="2800" b="1" dirty="0" smtClean="0">
                <a:solidFill>
                  <a:schemeClr val="bg1"/>
                </a:solidFill>
              </a:rPr>
              <a:t> </a:t>
            </a:r>
            <a:r>
              <a:rPr lang="en-US" sz="2800" b="1" dirty="0" err="1" smtClean="0">
                <a:solidFill>
                  <a:schemeClr val="bg1"/>
                </a:solidFill>
              </a:rPr>
              <a:t>Thabit</a:t>
            </a:r>
            <a:r>
              <a:rPr lang="en-US" sz="2800" b="1" dirty="0" smtClean="0">
                <a:solidFill>
                  <a:schemeClr val="bg1"/>
                </a:solidFill>
              </a:rPr>
              <a:t>, Abdullah </a:t>
            </a:r>
            <a:r>
              <a:rPr lang="en-US" sz="2800" b="1" dirty="0" err="1" smtClean="0">
                <a:solidFill>
                  <a:schemeClr val="bg1"/>
                </a:solidFill>
              </a:rPr>
              <a:t>ibn</a:t>
            </a:r>
            <a:r>
              <a:rPr lang="en-US" sz="2800" b="1" dirty="0" smtClean="0">
                <a:solidFill>
                  <a:schemeClr val="bg1"/>
                </a:solidFill>
              </a:rPr>
              <a:t> </a:t>
            </a:r>
            <a:r>
              <a:rPr lang="en-US" sz="2800" b="1" dirty="0" err="1" smtClean="0">
                <a:solidFill>
                  <a:schemeClr val="bg1"/>
                </a:solidFill>
              </a:rPr>
              <a:t>Az-Zubair</a:t>
            </a:r>
            <a:r>
              <a:rPr lang="en-US" sz="2800" b="1" dirty="0" smtClean="0">
                <a:solidFill>
                  <a:schemeClr val="bg1"/>
                </a:solidFill>
              </a:rPr>
              <a:t>, </a:t>
            </a:r>
            <a:r>
              <a:rPr lang="en-US" sz="2800" b="1" dirty="0" err="1" smtClean="0">
                <a:solidFill>
                  <a:schemeClr val="bg1"/>
                </a:solidFill>
              </a:rPr>
              <a:t>Sa’eed</a:t>
            </a:r>
            <a:r>
              <a:rPr lang="en-US" sz="2800" b="1" dirty="0" smtClean="0">
                <a:solidFill>
                  <a:schemeClr val="bg1"/>
                </a:solidFill>
              </a:rPr>
              <a:t> </a:t>
            </a:r>
            <a:r>
              <a:rPr lang="en-US" sz="2800" b="1" dirty="0" err="1" smtClean="0">
                <a:solidFill>
                  <a:schemeClr val="bg1"/>
                </a:solidFill>
              </a:rPr>
              <a:t>ibn</a:t>
            </a:r>
            <a:r>
              <a:rPr lang="en-US" sz="2800" b="1" dirty="0" smtClean="0">
                <a:solidFill>
                  <a:schemeClr val="bg1"/>
                </a:solidFill>
              </a:rPr>
              <a:t> Al-’As, and </a:t>
            </a:r>
            <a:r>
              <a:rPr lang="en-US" sz="2000" b="1" dirty="0" err="1" smtClean="0"/>
              <a:t>Abdur</a:t>
            </a:r>
            <a:r>
              <a:rPr lang="en-US" sz="2000" b="1" dirty="0" smtClean="0"/>
              <a:t>-</a:t>
            </a:r>
            <a:r>
              <a:rPr lang="en-US" sz="2000" b="1" dirty="0" smtClean="0">
                <a:solidFill>
                  <a:schemeClr val="bg1"/>
                </a:solidFill>
              </a:rPr>
              <a:t>       </a:t>
            </a:r>
            <a:r>
              <a:rPr lang="en-US" sz="2000" b="1" dirty="0" err="1" smtClean="0"/>
              <a:t>Rahman</a:t>
            </a:r>
            <a:r>
              <a:rPr lang="en-US" sz="2000" b="1" dirty="0" smtClean="0"/>
              <a:t> </a:t>
            </a:r>
            <a:r>
              <a:rPr lang="en-US" sz="2000" b="1" dirty="0" err="1" smtClean="0"/>
              <a:t>ibn</a:t>
            </a:r>
            <a:r>
              <a:rPr lang="en-US" sz="2000" b="1" dirty="0" smtClean="0"/>
              <a:t> </a:t>
            </a:r>
            <a:r>
              <a:rPr lang="en-US" sz="2800" b="1" dirty="0" smtClean="0">
                <a:solidFill>
                  <a:schemeClr val="bg1"/>
                </a:solidFill>
              </a:rPr>
              <a:t>Al-</a:t>
            </a:r>
            <a:r>
              <a:rPr lang="en-US" sz="2800" b="1" dirty="0" err="1" smtClean="0">
                <a:solidFill>
                  <a:schemeClr val="bg1"/>
                </a:solidFill>
              </a:rPr>
              <a:t>Harith</a:t>
            </a:r>
            <a:r>
              <a:rPr lang="en-US" sz="2800" b="1" dirty="0" smtClean="0">
                <a:solidFill>
                  <a:schemeClr val="bg1"/>
                </a:solidFill>
              </a:rPr>
              <a:t>   </a:t>
            </a:r>
            <a:r>
              <a:rPr lang="en-US" sz="2800" b="1" dirty="0" err="1" smtClean="0">
                <a:solidFill>
                  <a:schemeClr val="bg1"/>
                </a:solidFill>
              </a:rPr>
              <a:t>ibn</a:t>
            </a:r>
            <a:r>
              <a:rPr lang="en-US" sz="2800" b="1" dirty="0" smtClean="0">
                <a:solidFill>
                  <a:schemeClr val="bg1"/>
                </a:solidFill>
              </a:rPr>
              <a:t> </a:t>
            </a:r>
            <a:r>
              <a:rPr lang="en-US" sz="2800" b="1" dirty="0" err="1" smtClean="0">
                <a:solidFill>
                  <a:schemeClr val="bg1"/>
                </a:solidFill>
              </a:rPr>
              <a:t>Hisham</a:t>
            </a:r>
            <a:r>
              <a:rPr lang="en-US" sz="2800" b="1" dirty="0" smtClean="0">
                <a:solidFill>
                  <a:schemeClr val="bg1"/>
                </a:solidFill>
              </a:rPr>
              <a:t>.  </a:t>
            </a:r>
            <a:r>
              <a:rPr lang="en-US" sz="2800" b="1" dirty="0" smtClean="0"/>
              <a:t>Upon </a:t>
            </a:r>
            <a:r>
              <a:rPr lang="en-US" sz="2800" b="1" dirty="0" smtClean="0">
                <a:solidFill>
                  <a:schemeClr val="bg1"/>
                </a:solidFill>
              </a:rPr>
              <a:t>                    completion </a:t>
            </a:r>
            <a:r>
              <a:rPr lang="en-US" sz="2000" b="1" dirty="0" smtClean="0">
                <a:solidFill>
                  <a:schemeClr val="bg1"/>
                </a:solidFill>
              </a:rPr>
              <a:t>(in 25AH/646CE),</a:t>
            </a:r>
            <a:r>
              <a:rPr lang="en-US" sz="2400" b="1" dirty="0" err="1" smtClean="0"/>
              <a:t>Hadhrat</a:t>
            </a:r>
            <a:r>
              <a:rPr lang="en-US" sz="2400" b="1" dirty="0" smtClean="0"/>
              <a:t> </a:t>
            </a:r>
            <a:r>
              <a:rPr lang="en-US" sz="2800" b="1" dirty="0" err="1" smtClean="0"/>
              <a:t>Uthman</a:t>
            </a:r>
            <a:r>
              <a:rPr lang="en-US" sz="2800" b="1" dirty="0" smtClean="0"/>
              <a:t>                        </a:t>
            </a:r>
            <a:r>
              <a:rPr lang="en-US" sz="2800" b="1" dirty="0" smtClean="0">
                <a:solidFill>
                  <a:schemeClr val="bg1"/>
                </a:solidFill>
              </a:rPr>
              <a:t>returned the original manuscript                                 to </a:t>
            </a:r>
            <a:r>
              <a:rPr lang="en-US" sz="2800" b="1" dirty="0" err="1" smtClean="0">
                <a:solidFill>
                  <a:schemeClr val="bg1"/>
                </a:solidFill>
              </a:rPr>
              <a:t>Hafsah</a:t>
            </a:r>
            <a:r>
              <a:rPr lang="en-US" sz="2800" b="1" dirty="0" smtClean="0">
                <a:solidFill>
                  <a:schemeClr val="bg1"/>
                </a:solidFill>
              </a:rPr>
              <a:t> </a:t>
            </a:r>
            <a:r>
              <a:rPr lang="en-US" sz="1600" b="1" dirty="0" err="1" smtClean="0">
                <a:solidFill>
                  <a:schemeClr val="bg1"/>
                </a:solidFill>
              </a:rPr>
              <a:t>radiyallahu</a:t>
            </a:r>
            <a:r>
              <a:rPr lang="en-US" sz="1600" b="1" dirty="0" smtClean="0">
                <a:solidFill>
                  <a:schemeClr val="bg1"/>
                </a:solidFill>
              </a:rPr>
              <a:t> </a:t>
            </a:r>
            <a:r>
              <a:rPr lang="en-US" sz="1600" b="1" dirty="0" err="1" smtClean="0">
                <a:solidFill>
                  <a:schemeClr val="bg1"/>
                </a:solidFill>
              </a:rPr>
              <a:t>anha</a:t>
            </a:r>
            <a:r>
              <a:rPr lang="en-US" sz="1600" b="1" dirty="0" smtClean="0">
                <a:solidFill>
                  <a:schemeClr val="bg1"/>
                </a:solidFill>
              </a:rPr>
              <a:t> </a:t>
            </a:r>
            <a:r>
              <a:rPr lang="en-US" sz="2800" b="1" dirty="0" smtClean="0">
                <a:solidFill>
                  <a:schemeClr val="bg1"/>
                </a:solidFill>
              </a:rPr>
              <a:t>and                                          sent the copies to the                                             major Islamic                            </a:t>
            </a:r>
          </a:p>
          <a:p>
            <a:pPr algn="just"/>
            <a:endParaRPr lang="en-US" sz="2800" b="1" dirty="0" smtClean="0">
              <a:solidFill>
                <a:schemeClr val="bg1"/>
              </a:solidFill>
            </a:endParaRPr>
          </a:p>
          <a:p>
            <a:pPr algn="just"/>
            <a:endParaRPr lang="en-US" sz="2800" b="1" dirty="0" smtClean="0">
              <a:solidFill>
                <a:schemeClr val="bg1"/>
              </a:solidFill>
            </a:endParaRPr>
          </a:p>
          <a:p>
            <a:pPr algn="just"/>
            <a:r>
              <a:rPr lang="en-US" sz="2800" b="1" dirty="0" smtClean="0">
                <a:solidFill>
                  <a:schemeClr val="bg1"/>
                </a:solidFill>
              </a:rPr>
              <a:t>provinces.</a:t>
            </a:r>
            <a:endParaRPr lang="en-US" sz="28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https://encrypted-tbn3.gstatic.com/images?q=tbn:ANd9GcRXbmFDwPKcmLkTPqhWV7apRBd2vqtmhpF2vuteY2cpPYpD3Bx_">
            <a:hlinkClick r:id="rId2"/>
          </p:cNvPr>
          <p:cNvPicPr>
            <a:picLocks noChangeAspect="1" noChangeArrowheads="1"/>
          </p:cNvPicPr>
          <p:nvPr/>
        </p:nvPicPr>
        <p:blipFill>
          <a:blip r:embed="rId3" cstate="print"/>
          <a:srcRect/>
          <a:stretch>
            <a:fillRect/>
          </a:stretch>
        </p:blipFill>
        <p:spPr bwMode="auto">
          <a:xfrm>
            <a:off x="4114800" y="457200"/>
            <a:ext cx="5029200" cy="4267200"/>
          </a:xfrm>
          <a:prstGeom prst="rect">
            <a:avLst/>
          </a:prstGeom>
          <a:noFill/>
          <a:effectLst>
            <a:glow rad="228600">
              <a:schemeClr val="accent4">
                <a:satMod val="175000"/>
                <a:alpha val="40000"/>
              </a:schemeClr>
            </a:glow>
            <a:reflection blurRad="6350" stA="50000" endA="300" endPos="38500" dist="50800" dir="5400000" sy="-100000" algn="bl" rotWithShape="0"/>
          </a:effectLst>
          <a:scene3d>
            <a:camera prst="perspectiveLeft"/>
            <a:lightRig rig="threePt" dir="t"/>
          </a:scene3d>
        </p:spPr>
      </p:pic>
      <p:sp>
        <p:nvSpPr>
          <p:cNvPr id="3" name="Rectangle 2"/>
          <p:cNvSpPr/>
          <p:nvPr/>
        </p:nvSpPr>
        <p:spPr>
          <a:xfrm>
            <a:off x="0" y="0"/>
            <a:ext cx="4343400" cy="6740307"/>
          </a:xfrm>
          <a:prstGeom prst="rect">
            <a:avLst/>
          </a:prstGeom>
        </p:spPr>
        <p:txBody>
          <a:bodyPr wrap="square">
            <a:spAutoFit/>
          </a:bodyPr>
          <a:lstStyle/>
          <a:p>
            <a:r>
              <a:rPr lang="en-US" sz="2400" b="1" dirty="0" smtClean="0"/>
              <a:t>A number of non-Muslim scholars who have studied the issue of the compilation and preservation of the Quran also have stated its authenticity.  </a:t>
            </a:r>
          </a:p>
          <a:p>
            <a:r>
              <a:rPr lang="en-US" sz="2400" b="1" dirty="0" smtClean="0"/>
              <a:t>John Burton, at the end of his substantial work on the Quran’s compilation, states that the Quran as we have today is:</a:t>
            </a:r>
          </a:p>
          <a:p>
            <a:r>
              <a:rPr lang="en-US" sz="2400" b="1" dirty="0" smtClean="0"/>
              <a:t>“…the text which has come down to us in the form in which it was organized and approved by the Prophet…. What we have today in our hands is the </a:t>
            </a:r>
            <a:r>
              <a:rPr lang="en-US" sz="2400" b="1" dirty="0" err="1" smtClean="0"/>
              <a:t>mushaf</a:t>
            </a:r>
            <a:r>
              <a:rPr lang="en-US" sz="2400" b="1" dirty="0" smtClean="0"/>
              <a:t> of Muhammad</a:t>
            </a:r>
            <a:r>
              <a:rPr lang="en-US" sz="2400" dirty="0" smtClean="0"/>
              <a:t>. </a:t>
            </a:r>
            <a:endParaRPr lang="en-US" sz="2400" b="1" dirty="0" smtClean="0"/>
          </a:p>
        </p:txBody>
      </p:sp>
      <p:sp>
        <p:nvSpPr>
          <p:cNvPr id="4" name="Rectangle 3"/>
          <p:cNvSpPr/>
          <p:nvPr/>
        </p:nvSpPr>
        <p:spPr>
          <a:xfrm>
            <a:off x="1752600" y="6400800"/>
            <a:ext cx="7391400" cy="276999"/>
          </a:xfrm>
          <a:prstGeom prst="rect">
            <a:avLst/>
          </a:prstGeom>
        </p:spPr>
        <p:txBody>
          <a:bodyPr wrap="square">
            <a:spAutoFit/>
          </a:bodyPr>
          <a:lstStyle/>
          <a:p>
            <a:r>
              <a:rPr lang="en-US" sz="1200" dirty="0" smtClean="0"/>
              <a:t>(John Burton, The Collection of the Quran, Cambridge: Cambridge University Press, 1977, p.239-40.)</a:t>
            </a:r>
            <a:endParaRPr lang="en-US" sz="1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70" decel="100000"/>
                                        <p:tgtEl>
                                          <p:spTgt spid="3">
                                            <p:txEl>
                                              <p:pRg st="0" end="0"/>
                                            </p:txEl>
                                          </p:spTgt>
                                        </p:tgtEl>
                                      </p:cBhvr>
                                    </p:animEffect>
                                    <p:animScale>
                                      <p:cBhvr>
                                        <p:cTn id="8" dur="770" decel="100000"/>
                                        <p:tgtEl>
                                          <p:spTgt spid="3">
                                            <p:txEl>
                                              <p:pRg st="0" end="0"/>
                                            </p:txEl>
                                          </p:spTgt>
                                        </p:tgtEl>
                                      </p:cBhvr>
                                      <p:from x="10000" y="10000"/>
                                      <p:to x="200000" y="450000"/>
                                    </p:animScale>
                                    <p:animScale>
                                      <p:cBhvr>
                                        <p:cTn id="9" dur="1230" accel="100000" fill="hold">
                                          <p:stCondLst>
                                            <p:cond delay="770"/>
                                          </p:stCondLst>
                                        </p:cTn>
                                        <p:tgtEl>
                                          <p:spTgt spid="3">
                                            <p:txEl>
                                              <p:pRg st="0" end="0"/>
                                            </p:txEl>
                                          </p:spTgt>
                                        </p:tgtEl>
                                      </p:cBhvr>
                                      <p:from x="200000" y="450000"/>
                                      <p:to x="100000" y="100000"/>
                                    </p:animScale>
                                    <p:set>
                                      <p:cBhvr>
                                        <p:cTn id="10" dur="770" fill="hold"/>
                                        <p:tgtEl>
                                          <p:spTgt spid="3">
                                            <p:txEl>
                                              <p:pRg st="0" end="0"/>
                                            </p:txEl>
                                          </p:spTgt>
                                        </p:tgtEl>
                                        <p:attrNameLst>
                                          <p:attrName>ppt_x</p:attrName>
                                        </p:attrNameLst>
                                      </p:cBhvr>
                                      <p:to>
                                        <p:strVal val="(0.5)"/>
                                      </p:to>
                                    </p:set>
                                    <p:anim from="(0.5)" to="(#ppt_x)" calcmode="lin" valueType="num">
                                      <p:cBhvr>
                                        <p:cTn id="11" dur="1230" accel="100000" fill="hold">
                                          <p:stCondLst>
                                            <p:cond delay="770"/>
                                          </p:stCondLst>
                                        </p:cTn>
                                        <p:tgtEl>
                                          <p:spTgt spid="3">
                                            <p:txEl>
                                              <p:pRg st="0" end="0"/>
                                            </p:txEl>
                                          </p:spTgt>
                                        </p:tgtEl>
                                        <p:attrNameLst>
                                          <p:attrName>ppt_x</p:attrName>
                                        </p:attrNameLst>
                                      </p:cBhvr>
                                    </p:anim>
                                    <p:set>
                                      <p:cBhvr>
                                        <p:cTn id="12" dur="770" fill="hold"/>
                                        <p:tgtEl>
                                          <p:spTgt spid="3">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3">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nodeType="clickEffect">
                                  <p:stCondLst>
                                    <p:cond delay="0"/>
                                  </p:stCondLst>
                                  <p:iterate type="lt">
                                    <p:tmPct val="50000"/>
                                  </p:iterate>
                                  <p:childTnLst>
                                    <p:set>
                                      <p:cBhvr>
                                        <p:cTn id="24"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25"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27" dur="80"/>
                                        <p:tgtEl>
                                          <p:spTgt spid="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thumbs.dreamstime.com/z/elegant-islamic-template-design-gold-background-ideal-eid-ramdan-greetings-30279820.jpg">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Rounded Rectangle 2"/>
          <p:cNvSpPr/>
          <p:nvPr/>
        </p:nvSpPr>
        <p:spPr>
          <a:xfrm>
            <a:off x="1905000" y="1828800"/>
            <a:ext cx="5257800" cy="31242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Kenneth </a:t>
            </a:r>
            <a:r>
              <a:rPr lang="en-US" sz="2800" b="1" dirty="0" err="1" smtClean="0">
                <a:solidFill>
                  <a:schemeClr val="tx1"/>
                </a:solidFill>
              </a:rPr>
              <a:t>Cragg</a:t>
            </a:r>
            <a:r>
              <a:rPr lang="en-US" sz="2800" b="1" dirty="0" smtClean="0">
                <a:solidFill>
                  <a:schemeClr val="tx1"/>
                </a:solidFill>
              </a:rPr>
              <a:t> describes the transmission of the Quran from the time of revelation till today as occurring, it is </a:t>
            </a:r>
            <a:r>
              <a:rPr lang="en-US" sz="2800" b="1" i="1" dirty="0" smtClean="0">
                <a:solidFill>
                  <a:schemeClr val="tx1"/>
                </a:solidFill>
              </a:rPr>
              <a:t>“an unbroken living sequence of devotion.”</a:t>
            </a:r>
            <a:endParaRPr lang="en-US" sz="2800" b="1" dirty="0">
              <a:solidFill>
                <a:schemeClr val="tx1"/>
              </a:solidFill>
            </a:endParaRPr>
          </a:p>
        </p:txBody>
      </p:sp>
      <p:sp>
        <p:nvSpPr>
          <p:cNvPr id="4" name="Rounded Rectangle 3"/>
          <p:cNvSpPr/>
          <p:nvPr/>
        </p:nvSpPr>
        <p:spPr>
          <a:xfrm>
            <a:off x="5562600" y="6477000"/>
            <a:ext cx="3581400" cy="381000"/>
          </a:xfrm>
          <a:prstGeom prst="roundRect">
            <a:avLst/>
          </a:prstGeom>
          <a:gradFill>
            <a:gsLst>
              <a:gs pos="5000">
                <a:srgbClr val="E6DCAC">
                  <a:alpha val="56000"/>
                </a:srgbClr>
              </a:gs>
              <a:gs pos="12000">
                <a:srgbClr val="E6D78A"/>
              </a:gs>
              <a:gs pos="30000">
                <a:srgbClr val="C7AC4C"/>
              </a:gs>
              <a:gs pos="45000">
                <a:srgbClr val="E6D78A"/>
              </a:gs>
              <a:gs pos="77000">
                <a:srgbClr val="C7AC4C"/>
              </a:gs>
              <a:gs pos="100000">
                <a:srgbClr val="E6DC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learnequran.com/elearning/wp-content/uploads/2013/11/online-quran-tutor.jpg">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295400" y="0"/>
            <a:ext cx="7848600" cy="5816977"/>
          </a:xfrm>
          <a:prstGeom prst="rect">
            <a:avLst/>
          </a:prstGeom>
        </p:spPr>
        <p:txBody>
          <a:bodyPr wrap="square">
            <a:spAutoFit/>
          </a:bodyPr>
          <a:lstStyle/>
          <a:p>
            <a:pPr algn="r"/>
            <a:r>
              <a:rPr lang="en-US" sz="3200" b="1" dirty="0" smtClean="0">
                <a:solidFill>
                  <a:schemeClr val="bg1"/>
                </a:solidFill>
              </a:rPr>
              <a:t>The historical credibility of the Quran is further established by the fact that one            ,  of the copies sent out by the Caliph            </a:t>
            </a:r>
            <a:r>
              <a:rPr lang="en-US" sz="3200" b="1" dirty="0" err="1" smtClean="0">
                <a:solidFill>
                  <a:schemeClr val="bg1"/>
                </a:solidFill>
              </a:rPr>
              <a:t>Uthman</a:t>
            </a:r>
            <a:r>
              <a:rPr lang="en-US" sz="3200" b="1" dirty="0" smtClean="0">
                <a:solidFill>
                  <a:schemeClr val="bg1"/>
                </a:solidFill>
              </a:rPr>
              <a:t> </a:t>
            </a:r>
            <a:r>
              <a:rPr lang="en-US" sz="2000" b="1" dirty="0" err="1" smtClean="0">
                <a:solidFill>
                  <a:schemeClr val="bg1"/>
                </a:solidFill>
              </a:rPr>
              <a:t>Radiyallahu</a:t>
            </a:r>
            <a:r>
              <a:rPr lang="en-US" sz="2000" b="1" dirty="0" smtClean="0">
                <a:solidFill>
                  <a:schemeClr val="bg1"/>
                </a:solidFill>
              </a:rPr>
              <a:t> </a:t>
            </a:r>
            <a:r>
              <a:rPr lang="en-US" sz="2000" b="1" dirty="0" err="1" smtClean="0">
                <a:solidFill>
                  <a:schemeClr val="bg1"/>
                </a:solidFill>
              </a:rPr>
              <a:t>anhu</a:t>
            </a:r>
            <a:r>
              <a:rPr lang="en-US" sz="2000" b="1" dirty="0" smtClean="0">
                <a:solidFill>
                  <a:schemeClr val="bg1"/>
                </a:solidFill>
              </a:rPr>
              <a:t> </a:t>
            </a:r>
            <a:r>
              <a:rPr lang="en-US" sz="2800" b="1" dirty="0" smtClean="0">
                <a:solidFill>
                  <a:schemeClr val="bg1"/>
                </a:solidFill>
              </a:rPr>
              <a:t>is</a:t>
            </a:r>
            <a:r>
              <a:rPr lang="en-US" sz="3200" b="1" dirty="0" smtClean="0">
                <a:solidFill>
                  <a:schemeClr val="bg1"/>
                </a:solidFill>
              </a:rPr>
              <a:t> </a:t>
            </a:r>
            <a:r>
              <a:rPr lang="en-US" sz="2800" b="1" dirty="0" smtClean="0">
                <a:solidFill>
                  <a:schemeClr val="bg1"/>
                </a:solidFill>
              </a:rPr>
              <a:t>still in </a:t>
            </a:r>
            <a:r>
              <a:rPr lang="en-US" sz="3200" b="1" dirty="0" smtClean="0">
                <a:solidFill>
                  <a:schemeClr val="bg1"/>
                </a:solidFill>
              </a:rPr>
              <a:t>existence.</a:t>
            </a:r>
          </a:p>
          <a:p>
            <a:pPr algn="r"/>
            <a:endParaRPr lang="en-US" sz="3200" b="1" dirty="0" smtClean="0"/>
          </a:p>
          <a:p>
            <a:pPr algn="r"/>
            <a:r>
              <a:rPr lang="en-US" sz="3200" b="1" dirty="0" smtClean="0"/>
              <a:t>        It lies in the Museum of the City of               Tashkent in </a:t>
            </a:r>
            <a:r>
              <a:rPr lang="en-US" sz="3200" b="1" dirty="0" err="1" smtClean="0"/>
              <a:t>Uzbekistan,Central</a:t>
            </a:r>
            <a:r>
              <a:rPr lang="en-US" sz="3200" b="1" dirty="0" smtClean="0"/>
              <a:t> </a:t>
            </a:r>
          </a:p>
          <a:p>
            <a:pPr algn="r"/>
            <a:r>
              <a:rPr lang="en-US" sz="3200" b="1" dirty="0" smtClean="0"/>
              <a:t>Asia</a:t>
            </a:r>
            <a:r>
              <a:rPr lang="en-US" sz="1600" dirty="0" smtClean="0"/>
              <a:t>.[11] </a:t>
            </a:r>
            <a:r>
              <a:rPr lang="en-US" sz="3200" b="1" dirty="0" smtClean="0"/>
              <a:t>According to Memory of the                      World Program, UNESCO, </a:t>
            </a:r>
          </a:p>
          <a:p>
            <a:pPr algn="r"/>
            <a:r>
              <a:rPr lang="en-US" sz="2400" b="1" dirty="0" smtClean="0"/>
              <a:t>(an arm of the United Nations) </a:t>
            </a:r>
          </a:p>
          <a:p>
            <a:pPr algn="r"/>
            <a:r>
              <a:rPr lang="en-US" sz="2800" b="1" dirty="0" smtClean="0"/>
              <a:t>‘</a:t>
            </a:r>
            <a:r>
              <a:rPr lang="en-US" sz="2800" b="1" i="1" dirty="0" smtClean="0"/>
              <a:t>it is the definite  version, known </a:t>
            </a:r>
          </a:p>
          <a:p>
            <a:pPr algn="r"/>
            <a:r>
              <a:rPr lang="en-US" sz="2800" b="1" i="1" dirty="0" smtClean="0"/>
              <a:t>as the </a:t>
            </a:r>
            <a:r>
              <a:rPr lang="en-US" sz="2800" b="1" i="1" dirty="0" err="1" smtClean="0"/>
              <a:t>Mushaf</a:t>
            </a:r>
            <a:r>
              <a:rPr lang="en-US" sz="2800" b="1" i="1" dirty="0" smtClean="0"/>
              <a:t> of </a:t>
            </a:r>
            <a:r>
              <a:rPr lang="en-US" sz="2800" b="1" i="1" dirty="0" err="1" smtClean="0"/>
              <a:t>Uthman</a:t>
            </a:r>
            <a:r>
              <a:rPr lang="en-US" sz="1600" i="1" dirty="0" smtClean="0"/>
              <a:t>.’</a:t>
            </a:r>
            <a:r>
              <a:rPr lang="en-US" sz="1600" u="sng" dirty="0" smtClean="0">
                <a:hlinkClick r:id="rId4" tooltip=" (http://www.unesco.org.)"/>
              </a:rPr>
              <a:t>[</a:t>
            </a:r>
            <a:r>
              <a:rPr lang="en-US" u="sng" dirty="0" smtClean="0">
                <a:hlinkClick r:id="rId4" tooltip=" (http://www.unesco.org.)"/>
              </a:rPr>
              <a:t>12]</a:t>
            </a:r>
            <a:endParaRPr lang="en-US" sz="3200" dirty="0"/>
          </a:p>
        </p:txBody>
      </p:sp>
      <p:sp>
        <p:nvSpPr>
          <p:cNvPr id="4" name="Rectangle 3"/>
          <p:cNvSpPr/>
          <p:nvPr/>
        </p:nvSpPr>
        <p:spPr>
          <a:xfrm>
            <a:off x="0" y="6396335"/>
            <a:ext cx="9144000" cy="461665"/>
          </a:xfrm>
          <a:prstGeom prst="rect">
            <a:avLst/>
          </a:prstGeom>
        </p:spPr>
        <p:txBody>
          <a:bodyPr wrap="square">
            <a:spAutoFit/>
          </a:bodyPr>
          <a:lstStyle/>
          <a:p>
            <a:pPr algn="r"/>
            <a:r>
              <a:rPr lang="en-US" sz="1200" u="sng" dirty="0" smtClean="0">
                <a:hlinkClick r:id="rId4" tooltip="Back to the refrence of this footnote"/>
              </a:rPr>
              <a:t>[11]</a:t>
            </a:r>
            <a:r>
              <a:rPr lang="en-US" sz="1200" dirty="0" smtClean="0"/>
              <a:t> Yusuf Ibrahim al-</a:t>
            </a:r>
            <a:r>
              <a:rPr lang="en-US" sz="1200" dirty="0" err="1" smtClean="0"/>
              <a:t>Nur</a:t>
            </a:r>
            <a:r>
              <a:rPr lang="en-US" sz="1200" dirty="0" smtClean="0"/>
              <a:t>, Ma’ al-</a:t>
            </a:r>
            <a:r>
              <a:rPr lang="en-US" sz="1200" dirty="0" err="1" smtClean="0"/>
              <a:t>Masaahif</a:t>
            </a:r>
            <a:r>
              <a:rPr lang="en-US" sz="1200" dirty="0" smtClean="0"/>
              <a:t>, Dubai: Dar al-</a:t>
            </a:r>
            <a:r>
              <a:rPr lang="en-US" sz="1200" dirty="0" err="1" smtClean="0"/>
              <a:t>Manar</a:t>
            </a:r>
            <a:r>
              <a:rPr lang="en-US" sz="1200" dirty="0" smtClean="0"/>
              <a:t>, 1st ed., 1993, p.117; </a:t>
            </a:r>
            <a:r>
              <a:rPr lang="en-US" sz="1200" dirty="0" err="1" smtClean="0"/>
              <a:t>Isma’il</a:t>
            </a:r>
            <a:r>
              <a:rPr lang="en-US" sz="1200" dirty="0" smtClean="0"/>
              <a:t> </a:t>
            </a:r>
            <a:r>
              <a:rPr lang="en-US" sz="1200" dirty="0" err="1" smtClean="0"/>
              <a:t>Makhdum</a:t>
            </a:r>
            <a:r>
              <a:rPr lang="en-US" sz="1200" dirty="0" smtClean="0"/>
              <a:t>, </a:t>
            </a:r>
            <a:r>
              <a:rPr lang="en-US" sz="1200" dirty="0" err="1" smtClean="0"/>
              <a:t>Tarikh</a:t>
            </a:r>
            <a:r>
              <a:rPr lang="en-US" sz="1200" dirty="0" smtClean="0"/>
              <a:t> al-</a:t>
            </a:r>
            <a:r>
              <a:rPr lang="en-US" sz="1200" dirty="0" err="1" smtClean="0"/>
              <a:t>Mushaf</a:t>
            </a:r>
            <a:r>
              <a:rPr lang="en-US" sz="1200" dirty="0" smtClean="0"/>
              <a:t> al-</a:t>
            </a:r>
            <a:r>
              <a:rPr lang="en-US" sz="1200" dirty="0" err="1" smtClean="0"/>
              <a:t>Uthmani</a:t>
            </a:r>
            <a:r>
              <a:rPr lang="en-US" sz="1200" dirty="0" smtClean="0"/>
              <a:t> </a:t>
            </a:r>
            <a:r>
              <a:rPr lang="en-US" sz="1200" dirty="0" err="1" smtClean="0"/>
              <a:t>fi</a:t>
            </a:r>
            <a:r>
              <a:rPr lang="en-US" sz="1200" dirty="0" smtClean="0"/>
              <a:t> </a:t>
            </a:r>
            <a:r>
              <a:rPr lang="en-US" sz="1200" dirty="0" err="1" smtClean="0"/>
              <a:t>Tashqand</a:t>
            </a:r>
            <a:r>
              <a:rPr lang="en-US" sz="1200" dirty="0" smtClean="0"/>
              <a:t>, Tashkent: Al-</a:t>
            </a:r>
            <a:r>
              <a:rPr lang="en-US" sz="1200" dirty="0" err="1" smtClean="0"/>
              <a:t>Idara</a:t>
            </a:r>
            <a:r>
              <a:rPr lang="en-US" sz="1200" dirty="0" smtClean="0"/>
              <a:t> al-</a:t>
            </a:r>
            <a:r>
              <a:rPr lang="en-US" sz="1200" dirty="0" err="1" smtClean="0"/>
              <a:t>Diniya</a:t>
            </a:r>
            <a:r>
              <a:rPr lang="en-US" sz="1200" dirty="0" smtClean="0"/>
              <a:t>, 1971, p.22ff.  </a:t>
            </a:r>
            <a:r>
              <a:rPr lang="en-US" sz="1200" u="sng" dirty="0" smtClean="0">
                <a:hlinkClick r:id="rId4" tooltip="Back to the refrence of this footnote"/>
              </a:rPr>
              <a:t>[12]</a:t>
            </a:r>
            <a:r>
              <a:rPr lang="en-US" sz="1200" dirty="0" smtClean="0"/>
              <a:t> (http://www.unesco.org.)</a:t>
            </a:r>
            <a:endParaRPr lang="en-US" sz="1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13"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2" end="2"/>
                                            </p:txEl>
                                          </p:spTgt>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18"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3" end="3"/>
                                            </p:txEl>
                                          </p:spTgt>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p:cTn id="22"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23"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4" dur="1000"/>
                                        <p:tgtEl>
                                          <p:spTgt spid="3">
                                            <p:txEl>
                                              <p:pRg st="4" end="4"/>
                                            </p:txEl>
                                          </p:spTgt>
                                        </p:tgtEl>
                                      </p:cBhvr>
                                    </p:animEffect>
                                  </p:childTnLst>
                                </p:cTn>
                              </p:par>
                              <p:par>
                                <p:cTn id="25" presetID="50" presetClass="entr" presetSubtype="0" decel="10000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p:cTn id="27" dur="1000" fill="hold"/>
                                        <p:tgtEl>
                                          <p:spTgt spid="3">
                                            <p:txEl>
                                              <p:pRg st="5" end="5"/>
                                            </p:txEl>
                                          </p:spTgt>
                                        </p:tgtEl>
                                        <p:attrNameLst>
                                          <p:attrName>ppt_w</p:attrName>
                                        </p:attrNameLst>
                                      </p:cBhvr>
                                      <p:tavLst>
                                        <p:tav tm="0">
                                          <p:val>
                                            <p:strVal val="#ppt_w+.3"/>
                                          </p:val>
                                        </p:tav>
                                        <p:tav tm="100000">
                                          <p:val>
                                            <p:strVal val="#ppt_w"/>
                                          </p:val>
                                        </p:tav>
                                      </p:tavLst>
                                    </p:anim>
                                    <p:anim calcmode="lin" valueType="num">
                                      <p:cBhvr>
                                        <p:cTn id="28"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29" dur="1000"/>
                                        <p:tgtEl>
                                          <p:spTgt spid="3">
                                            <p:txEl>
                                              <p:pRg st="5" end="5"/>
                                            </p:txEl>
                                          </p:spTgt>
                                        </p:tgtEl>
                                      </p:cBhvr>
                                    </p:animEffect>
                                  </p:childTnLst>
                                </p:cTn>
                              </p:par>
                              <p:par>
                                <p:cTn id="30" presetID="50" presetClass="entr" presetSubtype="0" decel="10000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p:cTn id="32" dur="1000" fill="hold"/>
                                        <p:tgtEl>
                                          <p:spTgt spid="3">
                                            <p:txEl>
                                              <p:pRg st="6" end="6"/>
                                            </p:txEl>
                                          </p:spTgt>
                                        </p:tgtEl>
                                        <p:attrNameLst>
                                          <p:attrName>ppt_w</p:attrName>
                                        </p:attrNameLst>
                                      </p:cBhvr>
                                      <p:tavLst>
                                        <p:tav tm="0">
                                          <p:val>
                                            <p:strVal val="#ppt_w+.3"/>
                                          </p:val>
                                        </p:tav>
                                        <p:tav tm="100000">
                                          <p:val>
                                            <p:strVal val="#ppt_w"/>
                                          </p:val>
                                        </p:tav>
                                      </p:tavLst>
                                    </p:anim>
                                    <p:anim calcmode="lin" valueType="num">
                                      <p:cBhvr>
                                        <p:cTn id="33"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34"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image.blingee.com/images18/content/output/000/000/000/73a/696213688_1043742.gif">
            <a:hlinkClick r:id="rId2"/>
          </p:cNvPr>
          <p:cNvPicPr>
            <a:picLocks noChangeAspect="1" noChangeArrowheads="1" noCrop="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099" name="TextBox 4"/>
          <p:cNvSpPr txBox="1">
            <a:spLocks noChangeArrowheads="1"/>
          </p:cNvSpPr>
          <p:nvPr/>
        </p:nvSpPr>
        <p:spPr bwMode="auto">
          <a:xfrm>
            <a:off x="1905000" y="1371600"/>
            <a:ext cx="2286000" cy="369888"/>
          </a:xfrm>
          <a:prstGeom prst="rect">
            <a:avLst/>
          </a:prstGeom>
          <a:noFill/>
          <a:ln w="9525">
            <a:noFill/>
            <a:miter lim="800000"/>
            <a:headEnd/>
            <a:tailEnd/>
          </a:ln>
        </p:spPr>
        <p:txBody>
          <a:bodyPr>
            <a:spAutoFit/>
          </a:bodyPr>
          <a:lstStyle/>
          <a:p>
            <a:endParaRPr lang="en-US">
              <a:latin typeface="Calibri" pitchFamily="34" charset="0"/>
            </a:endParaRPr>
          </a:p>
        </p:txBody>
      </p:sp>
      <p:sp>
        <p:nvSpPr>
          <p:cNvPr id="94212" name="Rectangle 4"/>
          <p:cNvSpPr>
            <a:spLocks noChangeArrowheads="1"/>
          </p:cNvSpPr>
          <p:nvPr/>
        </p:nvSpPr>
        <p:spPr bwMode="auto">
          <a:xfrm>
            <a:off x="1371600" y="211138"/>
            <a:ext cx="6477000" cy="5602287"/>
          </a:xfrm>
          <a:prstGeom prst="rect">
            <a:avLst/>
          </a:prstGeom>
          <a:noFill/>
          <a:ln w="9525">
            <a:noFill/>
            <a:miter lim="800000"/>
            <a:headEnd/>
            <a:tailEnd/>
          </a:ln>
        </p:spPr>
        <p:txBody>
          <a:bodyPr anchor="ctr">
            <a:spAutoFit/>
          </a:bodyPr>
          <a:lstStyle/>
          <a:p>
            <a:endParaRPr lang="en-US"/>
          </a:p>
          <a:p>
            <a:endParaRPr lang="en-US">
              <a:solidFill>
                <a:schemeClr val="bg1"/>
              </a:solidFill>
            </a:endParaRPr>
          </a:p>
          <a:p>
            <a:endParaRPr lang="en-US">
              <a:solidFill>
                <a:schemeClr val="bg1"/>
              </a:solidFill>
            </a:endParaRPr>
          </a:p>
          <a:p>
            <a:pPr algn="ctr"/>
            <a:r>
              <a:rPr lang="ar-SA" sz="4400">
                <a:solidFill>
                  <a:schemeClr val="bg1"/>
                </a:solidFill>
                <a:latin typeface="Arabic Typesetting" pitchFamily="66" charset="-78"/>
                <a:cs typeface="Arabic Typesetting" pitchFamily="66" charset="-78"/>
              </a:rPr>
              <a:t>وَمَا كَانَ لِبَشَرٍ أَنْ يُكَلِّمَهُ اللَّهُ إِلَّا وَحْيًا أَوْ مِنْ وَرَاءِ حِجَابٍ أَوْ يُرْسِلَ رَسُولًا فَيُوحِيَ بِإِذْنِهِ مَا يَشَاءُ إِنَّهُ عَلِيٌّ حَكِيمٌ</a:t>
            </a:r>
            <a:endParaRPr lang="en-US" sz="4400">
              <a:solidFill>
                <a:schemeClr val="bg1"/>
              </a:solidFill>
              <a:latin typeface="Arabic Typesetting" pitchFamily="66" charset="-78"/>
              <a:cs typeface="Arabic Typesetting" pitchFamily="66" charset="-78"/>
            </a:endParaRPr>
          </a:p>
          <a:p>
            <a:endParaRPr lang="en-US">
              <a:solidFill>
                <a:schemeClr val="bg1"/>
              </a:solidFill>
            </a:endParaRPr>
          </a:p>
          <a:p>
            <a:pPr algn="just"/>
            <a:r>
              <a:rPr lang="en-US" sz="2400" b="1">
                <a:solidFill>
                  <a:schemeClr val="bg1"/>
                </a:solidFill>
              </a:rPr>
              <a:t>It is not fitting for a man that God should speak to him except by inspiration, or from behind a veil, or by sending of a messenger to reveal with God's permission what God wills: for He is Most High, Most Wise' (42: 51)</a:t>
            </a:r>
          </a:p>
          <a:p>
            <a:pPr eaLnBrk="0" hangingPunct="0"/>
            <a:r>
              <a:rPr lang="en-US" sz="1000">
                <a:solidFill>
                  <a:schemeClr val="bg1"/>
                </a:solidFill>
                <a:latin typeface="Helvetica Neue"/>
              </a:rPr>
              <a:t> </a:t>
            </a:r>
            <a:endParaRPr lang="en-US">
              <a:solidFill>
                <a:schemeClr val="bg1"/>
              </a:solidFill>
            </a:endParaRPr>
          </a:p>
        </p:txBody>
      </p:sp>
      <p:sp>
        <p:nvSpPr>
          <p:cNvPr id="8" name="Rounded Rectangle 7"/>
          <p:cNvSpPr/>
          <p:nvPr/>
        </p:nvSpPr>
        <p:spPr>
          <a:xfrm>
            <a:off x="6934200" y="6400800"/>
            <a:ext cx="1981200" cy="2286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94212">
                                            <p:txEl>
                                              <p:pRg st="3" end="3"/>
                                            </p:txEl>
                                          </p:spTgt>
                                        </p:tgtEl>
                                        <p:attrNameLst>
                                          <p:attrName>style.visibility</p:attrName>
                                        </p:attrNameLst>
                                      </p:cBhvr>
                                      <p:to>
                                        <p:strVal val="visible"/>
                                      </p:to>
                                    </p:set>
                                    <p:anim calcmode="lin" valueType="num">
                                      <p:cBhvr>
                                        <p:cTn id="7" dur="1000" fill="hold"/>
                                        <p:tgtEl>
                                          <p:spTgt spid="94212">
                                            <p:txEl>
                                              <p:pRg st="3" end="3"/>
                                            </p:txEl>
                                          </p:spTgt>
                                        </p:tgtEl>
                                        <p:attrNameLst>
                                          <p:attrName>ppt_w</p:attrName>
                                        </p:attrNameLst>
                                      </p:cBhvr>
                                      <p:tavLst>
                                        <p:tav tm="0">
                                          <p:val>
                                            <p:strVal val="#ppt_w*0.70"/>
                                          </p:val>
                                        </p:tav>
                                        <p:tav tm="100000">
                                          <p:val>
                                            <p:strVal val="#ppt_w"/>
                                          </p:val>
                                        </p:tav>
                                      </p:tavLst>
                                    </p:anim>
                                    <p:anim calcmode="lin" valueType="num">
                                      <p:cBhvr>
                                        <p:cTn id="8" dur="1000" fill="hold"/>
                                        <p:tgtEl>
                                          <p:spTgt spid="94212">
                                            <p:txEl>
                                              <p:pRg st="3" end="3"/>
                                            </p:txEl>
                                          </p:spTgt>
                                        </p:tgtEl>
                                        <p:attrNameLst>
                                          <p:attrName>ppt_h</p:attrName>
                                        </p:attrNameLst>
                                      </p:cBhvr>
                                      <p:tavLst>
                                        <p:tav tm="0">
                                          <p:val>
                                            <p:strVal val="#ppt_h"/>
                                          </p:val>
                                        </p:tav>
                                        <p:tav tm="100000">
                                          <p:val>
                                            <p:strVal val="#ppt_h"/>
                                          </p:val>
                                        </p:tav>
                                      </p:tavLst>
                                    </p:anim>
                                    <p:animEffect transition="in" filter="fade">
                                      <p:cBhvr>
                                        <p:cTn id="9" dur="1000"/>
                                        <p:tgtEl>
                                          <p:spTgt spid="94212">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nodeType="clickEffect">
                                  <p:stCondLst>
                                    <p:cond delay="0"/>
                                  </p:stCondLst>
                                  <p:iterate type="lt">
                                    <p:tmPct val="10000"/>
                                  </p:iterate>
                                  <p:childTnLst>
                                    <p:set>
                                      <p:cBhvr>
                                        <p:cTn id="13" dur="1" fill="hold">
                                          <p:stCondLst>
                                            <p:cond delay="0"/>
                                          </p:stCondLst>
                                        </p:cTn>
                                        <p:tgtEl>
                                          <p:spTgt spid="94212">
                                            <p:txEl>
                                              <p:pRg st="5" end="5"/>
                                            </p:txEl>
                                          </p:spTgt>
                                        </p:tgtEl>
                                        <p:attrNameLst>
                                          <p:attrName>style.visibility</p:attrName>
                                        </p:attrNameLst>
                                      </p:cBhvr>
                                      <p:to>
                                        <p:strVal val="visible"/>
                                      </p:to>
                                    </p:set>
                                    <p:animEffect transition="in" filter="fade">
                                      <p:cBhvr>
                                        <p:cTn id="14" dur="1000"/>
                                        <p:tgtEl>
                                          <p:spTgt spid="94212">
                                            <p:txEl>
                                              <p:pRg st="5" end="5"/>
                                            </p:txEl>
                                          </p:spTgt>
                                        </p:tgtEl>
                                      </p:cBhvr>
                                    </p:animEffect>
                                    <p:anim calcmode="lin" valueType="num">
                                      <p:cBhvr>
                                        <p:cTn id="15" dur="1000" fill="hold"/>
                                        <p:tgtEl>
                                          <p:spTgt spid="94212">
                                            <p:txEl>
                                              <p:pRg st="5" end="5"/>
                                            </p:txEl>
                                          </p:spTgt>
                                        </p:tgtEl>
                                        <p:attrNameLst>
                                          <p:attrName>ppt_x</p:attrName>
                                        </p:attrNameLst>
                                      </p:cBhvr>
                                      <p:tavLst>
                                        <p:tav tm="0">
                                          <p:val>
                                            <p:strVal val="#ppt_x-.1"/>
                                          </p:val>
                                        </p:tav>
                                        <p:tav tm="100000">
                                          <p:val>
                                            <p:strVal val="#ppt_x"/>
                                          </p:val>
                                        </p:tav>
                                      </p:tavLst>
                                    </p:anim>
                                    <p:anim calcmode="lin" valueType="num">
                                      <p:cBhvr>
                                        <p:cTn id="16" dur="1000" fill="hold"/>
                                        <p:tgtEl>
                                          <p:spTgt spid="94212">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cdn.superbwallpapers.com/wallpapers/photography/mosque-towers-in-the-clouds-23013-2560x1600.jpg">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0" y="4611231"/>
            <a:ext cx="9144000" cy="2246769"/>
          </a:xfrm>
          <a:prstGeom prst="rect">
            <a:avLst/>
          </a:prstGeom>
        </p:spPr>
        <p:txBody>
          <a:bodyPr wrap="square">
            <a:spAutoFit/>
          </a:bodyPr>
          <a:lstStyle/>
          <a:p>
            <a:pPr algn="just"/>
            <a:r>
              <a:rPr lang="en-US" sz="2800" b="1" dirty="0" smtClean="0"/>
              <a:t>This manuscript, held by the Muslim Board of Uzbekistan, is the earliest written version of the Quran.  It is the definite version, known as the </a:t>
            </a:r>
            <a:r>
              <a:rPr lang="en-US" sz="2800" b="1" dirty="0" err="1" smtClean="0"/>
              <a:t>Mushaf</a:t>
            </a:r>
            <a:r>
              <a:rPr lang="en-US" sz="2800" b="1" dirty="0" smtClean="0"/>
              <a:t> of </a:t>
            </a:r>
            <a:r>
              <a:rPr lang="en-US" sz="2800" b="1" dirty="0" err="1" smtClean="0"/>
              <a:t>uthman</a:t>
            </a:r>
            <a:r>
              <a:rPr lang="en-US" sz="2800" b="1" dirty="0" smtClean="0"/>
              <a:t>. </a:t>
            </a:r>
          </a:p>
          <a:p>
            <a:pPr algn="r"/>
            <a:r>
              <a:rPr lang="en-US" sz="2800" b="1" dirty="0" smtClean="0"/>
              <a:t> </a:t>
            </a:r>
            <a:r>
              <a:rPr lang="en-US" sz="1600" b="1" dirty="0" smtClean="0"/>
              <a:t>(Image courtesy of Memory of the World Register, UNESCO.)</a:t>
            </a:r>
            <a:endParaRPr lang="en-US" sz="2800" b="1" dirty="0"/>
          </a:p>
        </p:txBody>
      </p:sp>
      <p:sp>
        <p:nvSpPr>
          <p:cNvPr id="28676" name="AutoShape 4" descr="http://www.islamreligion.com/articles/images/Preservation_of_the_Quran_(part_2_of_2)_00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6" descr="http://www.islamreligion.com/articles/images/Preservation_of_the_Quran_(part_2_of_2)_001.jpg"/>
          <p:cNvPicPr>
            <a:picLocks noChangeAspect="1" noChangeArrowheads="1"/>
          </p:cNvPicPr>
          <p:nvPr/>
        </p:nvPicPr>
        <p:blipFill>
          <a:blip r:embed="rId4" cstate="print"/>
          <a:srcRect/>
          <a:stretch>
            <a:fillRect/>
          </a:stretch>
        </p:blipFill>
        <p:spPr bwMode="auto">
          <a:xfrm>
            <a:off x="4648200" y="0"/>
            <a:ext cx="4495800" cy="4191000"/>
          </a:xfrm>
          <a:prstGeom prst="rect">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s://lh3.ggpht.com/3X7uSQoWI7-vTNnf99oottMtbF0b6ijy-WEKcUMvx_ZjYjScsopvCX50WH2oerjPP39s=h900">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0" y="1"/>
            <a:ext cx="9144000" cy="1938992"/>
          </a:xfrm>
          <a:prstGeom prst="rect">
            <a:avLst/>
          </a:prstGeom>
        </p:spPr>
        <p:txBody>
          <a:bodyPr wrap="square">
            <a:spAutoFit/>
          </a:bodyPr>
          <a:lstStyle/>
          <a:p>
            <a:pPr algn="just"/>
            <a:r>
              <a:rPr lang="en-US" sz="2400" b="1" dirty="0" smtClean="0"/>
              <a:t>A facsimile of the </a:t>
            </a:r>
            <a:r>
              <a:rPr lang="en-US" sz="2400" b="1" dirty="0" err="1" smtClean="0"/>
              <a:t>mushaf</a:t>
            </a:r>
            <a:r>
              <a:rPr lang="en-US" sz="2400" b="1" dirty="0" smtClean="0"/>
              <a:t> in Tashkent is available at the Columbia University Library in the US</a:t>
            </a:r>
            <a:r>
              <a:rPr lang="en-US" sz="1600" dirty="0" smtClean="0"/>
              <a:t>.[13]</a:t>
            </a:r>
            <a:r>
              <a:rPr lang="en-US" sz="2400" b="1" dirty="0" smtClean="0"/>
              <a:t>  This copy is a proof that the text of the Quran we have in circulation today is identical with that of the time of Prophet Muhammad </a:t>
            </a:r>
            <a:r>
              <a:rPr lang="en-US" b="1" dirty="0" err="1" smtClean="0"/>
              <a:t>sallallahu</a:t>
            </a:r>
            <a:r>
              <a:rPr lang="en-US" b="1" dirty="0" smtClean="0"/>
              <a:t> </a:t>
            </a:r>
            <a:r>
              <a:rPr lang="en-US" b="1" dirty="0" err="1" smtClean="0"/>
              <a:t>alaihe</a:t>
            </a:r>
            <a:r>
              <a:rPr lang="en-US" b="1" dirty="0" smtClean="0"/>
              <a:t> </a:t>
            </a:r>
            <a:r>
              <a:rPr lang="en-US" b="1" dirty="0" err="1" smtClean="0"/>
              <a:t>wasallam</a:t>
            </a:r>
            <a:r>
              <a:rPr lang="en-US" b="1" dirty="0" smtClean="0"/>
              <a:t> </a:t>
            </a:r>
            <a:r>
              <a:rPr lang="en-US" sz="2400" b="1" dirty="0" smtClean="0"/>
              <a:t>and his companions.</a:t>
            </a:r>
            <a:r>
              <a:rPr lang="en-US" dirty="0" smtClean="0"/>
              <a:t> </a:t>
            </a:r>
            <a:endParaRPr lang="en-US" dirty="0"/>
          </a:p>
        </p:txBody>
      </p:sp>
      <p:sp>
        <p:nvSpPr>
          <p:cNvPr id="5" name="Rounded Rectangle 4"/>
          <p:cNvSpPr/>
          <p:nvPr/>
        </p:nvSpPr>
        <p:spPr>
          <a:xfrm>
            <a:off x="0" y="4953000"/>
            <a:ext cx="9144000" cy="1905000"/>
          </a:xfrm>
          <a:prstGeom prst="round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just"/>
            <a:r>
              <a:rPr lang="en-US" sz="2400" b="1" dirty="0" smtClean="0"/>
              <a:t>A copy of the </a:t>
            </a:r>
            <a:r>
              <a:rPr lang="en-US" sz="2400" b="1" dirty="0" err="1" smtClean="0"/>
              <a:t>mushaf</a:t>
            </a:r>
            <a:r>
              <a:rPr lang="en-US" sz="2400" b="1" dirty="0" smtClean="0"/>
              <a:t> sent to Syria </a:t>
            </a:r>
            <a:r>
              <a:rPr lang="en-US" b="1" dirty="0" smtClean="0"/>
              <a:t>(duplicated before a fire in 1310AH/1892CE destroyed the </a:t>
            </a:r>
            <a:r>
              <a:rPr lang="en-US" b="1" dirty="0" err="1" smtClean="0"/>
              <a:t>Jaami</a:t>
            </a:r>
            <a:r>
              <a:rPr lang="en-US" b="1" dirty="0" smtClean="0"/>
              <a:t>’ </a:t>
            </a:r>
            <a:r>
              <a:rPr lang="en-US" b="1" dirty="0" err="1" smtClean="0"/>
              <a:t>Masjid</a:t>
            </a:r>
            <a:r>
              <a:rPr lang="en-US" b="1" dirty="0" smtClean="0"/>
              <a:t> where it was housed) </a:t>
            </a:r>
            <a:r>
              <a:rPr lang="en-US" sz="2400" b="1" dirty="0" smtClean="0"/>
              <a:t>is available in the </a:t>
            </a:r>
            <a:r>
              <a:rPr lang="en-US" sz="2400" b="1" dirty="0" err="1" smtClean="0"/>
              <a:t>Topkapi</a:t>
            </a:r>
            <a:r>
              <a:rPr lang="en-US" sz="2400" b="1" dirty="0" smtClean="0"/>
              <a:t> Museum in Istanbul </a:t>
            </a:r>
            <a:r>
              <a:rPr lang="en-US" sz="1400" b="1" dirty="0" smtClean="0"/>
              <a:t>[14]  </a:t>
            </a:r>
            <a:r>
              <a:rPr lang="en-US" sz="2400" b="1" dirty="0" smtClean="0"/>
              <a:t>and an early manuscript also exists in Dar al-</a:t>
            </a:r>
            <a:r>
              <a:rPr lang="en-US" sz="2400" b="1" dirty="0" err="1" smtClean="0"/>
              <a:t>Kutub</a:t>
            </a:r>
            <a:r>
              <a:rPr lang="en-US" sz="2400" b="1" dirty="0" smtClean="0"/>
              <a:t> as-</a:t>
            </a:r>
            <a:r>
              <a:rPr lang="en-US" sz="2400" b="1" dirty="0" err="1" smtClean="0"/>
              <a:t>Sultaniyyah</a:t>
            </a:r>
            <a:r>
              <a:rPr lang="en-US" sz="2400" b="1" dirty="0" smtClean="0"/>
              <a:t> in Egypt .</a:t>
            </a:r>
            <a:endParaRPr lang="en-US" sz="2400" b="1" dirty="0"/>
          </a:p>
        </p:txBody>
      </p:sp>
      <p:sp>
        <p:nvSpPr>
          <p:cNvPr id="6" name="Rectangle 5"/>
          <p:cNvSpPr/>
          <p:nvPr/>
        </p:nvSpPr>
        <p:spPr>
          <a:xfrm>
            <a:off x="228600" y="6586954"/>
            <a:ext cx="8534400" cy="271046"/>
          </a:xfrm>
          <a:prstGeom prst="rect">
            <a:avLst/>
          </a:prstGeom>
        </p:spPr>
        <p:txBody>
          <a:bodyPr wrap="square">
            <a:spAutoFit/>
          </a:bodyPr>
          <a:lstStyle/>
          <a:p>
            <a:r>
              <a:rPr lang="en-US" sz="1100" u="sng" dirty="0" smtClean="0"/>
              <a:t>[13] </a:t>
            </a:r>
            <a:r>
              <a:rPr lang="en-US" sz="1100" dirty="0" smtClean="0"/>
              <a:t>The Muslim World, 1940, Vol.30, p.357-358  </a:t>
            </a:r>
            <a:r>
              <a:rPr lang="en-US" sz="1100" u="sng" dirty="0" smtClean="0"/>
              <a:t>[14]</a:t>
            </a:r>
            <a:r>
              <a:rPr lang="en-US" sz="1100" dirty="0" smtClean="0"/>
              <a:t> Yusuf Ibrahim al-</a:t>
            </a:r>
            <a:r>
              <a:rPr lang="en-US" sz="1100" dirty="0" err="1" smtClean="0"/>
              <a:t>Nur</a:t>
            </a:r>
            <a:r>
              <a:rPr lang="en-US" sz="1100" dirty="0" smtClean="0"/>
              <a:t>, Ma’ al-</a:t>
            </a:r>
            <a:r>
              <a:rPr lang="en-US" sz="1100" dirty="0" err="1" smtClean="0"/>
              <a:t>Masaahif</a:t>
            </a:r>
            <a:r>
              <a:rPr lang="en-US" sz="1100" dirty="0" smtClean="0"/>
              <a:t>, Dubai: Dar al-</a:t>
            </a:r>
            <a:r>
              <a:rPr lang="en-US" sz="1100" dirty="0" err="1" smtClean="0"/>
              <a:t>Manar</a:t>
            </a:r>
            <a:r>
              <a:rPr lang="en-US" sz="1100" dirty="0" smtClean="0"/>
              <a:t>, 1st ed., 1993, p.113</a:t>
            </a:r>
            <a:endParaRPr lang="en-US" sz="11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4" descr="http://graphicsheat.com/wp-content/uploads/2013/08/Wallpaper_-_Islam_-_Quranic_Ayaat_-_Faba_Alla_Rabaykuma_Tukazeban.jpg">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0" y="0"/>
            <a:ext cx="9144000" cy="5262979"/>
          </a:xfrm>
          <a:prstGeom prst="rect">
            <a:avLst/>
          </a:prstGeom>
        </p:spPr>
        <p:txBody>
          <a:bodyPr wrap="square">
            <a:spAutoFit/>
          </a:bodyPr>
          <a:lstStyle/>
          <a:p>
            <a:r>
              <a:rPr lang="en-US" sz="2800" b="1" dirty="0" smtClean="0">
                <a:solidFill>
                  <a:schemeClr val="bg1"/>
                </a:solidFill>
              </a:rPr>
              <a:t>More ancient manuscripts          from all periods of Islamic history found in                   the Library of Congress in Washington,             the Chester Beatty Museum in Dublin                            (Ireland)and the London Museum have been compared with those in Tashkent,                                                      Turkey and Egypt, with                                                        a result confirming                                                       that there have not been                                                      any changes in the                                                text from its original time                                                    up till today.</a:t>
            </a:r>
            <a:endParaRPr lang="en-US" sz="2800" b="1" dirty="0">
              <a:solidFill>
                <a:schemeClr val="bg1"/>
              </a:solidFill>
            </a:endParaRPr>
          </a:p>
        </p:txBody>
      </p:sp>
      <p:sp>
        <p:nvSpPr>
          <p:cNvPr id="4" name="Rectangle 3"/>
          <p:cNvSpPr/>
          <p:nvPr/>
        </p:nvSpPr>
        <p:spPr>
          <a:xfrm>
            <a:off x="685800" y="6172200"/>
            <a:ext cx="7848600" cy="369332"/>
          </a:xfrm>
          <a:prstGeom prst="rect">
            <a:avLst/>
          </a:prstGeom>
        </p:spPr>
        <p:txBody>
          <a:bodyPr wrap="square">
            <a:spAutoFit/>
          </a:bodyPr>
          <a:lstStyle/>
          <a:p>
            <a:pPr algn="ctr"/>
            <a:r>
              <a:rPr lang="en-US" dirty="0" smtClean="0">
                <a:solidFill>
                  <a:schemeClr val="bg1"/>
                </a:solidFill>
              </a:rPr>
              <a:t>(</a:t>
            </a:r>
            <a:r>
              <a:rPr lang="en-US" dirty="0" err="1" smtClean="0">
                <a:solidFill>
                  <a:schemeClr val="bg1"/>
                </a:solidFill>
              </a:rPr>
              <a:t>Bilal</a:t>
            </a:r>
            <a:r>
              <a:rPr lang="en-US" dirty="0" smtClean="0">
                <a:solidFill>
                  <a:schemeClr val="bg1"/>
                </a:solidFill>
              </a:rPr>
              <a:t> Philips, </a:t>
            </a:r>
            <a:r>
              <a:rPr lang="en-US" dirty="0" err="1" smtClean="0">
                <a:solidFill>
                  <a:schemeClr val="bg1"/>
                </a:solidFill>
              </a:rPr>
              <a:t>Usool</a:t>
            </a:r>
            <a:r>
              <a:rPr lang="en-US" dirty="0" smtClean="0">
                <a:solidFill>
                  <a:schemeClr val="bg1"/>
                </a:solidFill>
              </a:rPr>
              <a:t> at-</a:t>
            </a:r>
            <a:r>
              <a:rPr lang="en-US" dirty="0" err="1" smtClean="0">
                <a:solidFill>
                  <a:schemeClr val="bg1"/>
                </a:solidFill>
              </a:rPr>
              <a:t>Tafseer</a:t>
            </a:r>
            <a:r>
              <a:rPr lang="en-US" dirty="0" smtClean="0">
                <a:solidFill>
                  <a:schemeClr val="bg1"/>
                </a:solidFill>
              </a:rPr>
              <a:t>, </a:t>
            </a:r>
            <a:r>
              <a:rPr lang="en-US" dirty="0" err="1" smtClean="0">
                <a:solidFill>
                  <a:schemeClr val="bg1"/>
                </a:solidFill>
              </a:rPr>
              <a:t>Sharjah</a:t>
            </a:r>
            <a:r>
              <a:rPr lang="en-US" dirty="0" smtClean="0">
                <a:solidFill>
                  <a:schemeClr val="bg1"/>
                </a:solidFill>
              </a:rPr>
              <a:t>: Dar al-Fatah, 1997, p.157)</a:t>
            </a:r>
            <a:endParaRPr lang="en-US"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www.islamicdesktop.net/download/Islamic_Wallpaper_Mosque_001-1366x768.jpg">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0" y="0"/>
            <a:ext cx="9144000" cy="5693866"/>
          </a:xfrm>
          <a:prstGeom prst="rect">
            <a:avLst/>
          </a:prstGeom>
        </p:spPr>
        <p:txBody>
          <a:bodyPr wrap="square">
            <a:spAutoFit/>
          </a:bodyPr>
          <a:lstStyle/>
          <a:p>
            <a:r>
              <a:rPr lang="en-US" sz="2800" dirty="0" smtClean="0"/>
              <a:t>The Institute for </a:t>
            </a:r>
            <a:r>
              <a:rPr lang="en-US" sz="2800" dirty="0" err="1" smtClean="0"/>
              <a:t>Koranforschung</a:t>
            </a:r>
            <a:r>
              <a:rPr lang="en-US" sz="2800" dirty="0" smtClean="0"/>
              <a:t>, in the University of Munich (Germany), collected over 42,000 complete or incomplete ancient copies of the Quran.  After around fifty years of research, they reported that there was no variance between the various    copies.</a:t>
            </a:r>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r>
              <a:rPr lang="en-US" sz="2800" dirty="0" smtClean="0">
                <a:solidFill>
                  <a:schemeClr val="bg1"/>
                </a:solidFill>
              </a:rPr>
              <a:t>This Institute was unfortunately destroyed by bombs during WWII.</a:t>
            </a:r>
            <a:endParaRPr lang="en-US" sz="2800" dirty="0">
              <a:solidFill>
                <a:schemeClr val="bg1"/>
              </a:solidFill>
            </a:endParaRPr>
          </a:p>
        </p:txBody>
      </p:sp>
      <p:sp>
        <p:nvSpPr>
          <p:cNvPr id="4" name="Rounded Rectangle 3"/>
          <p:cNvSpPr/>
          <p:nvPr/>
        </p:nvSpPr>
        <p:spPr>
          <a:xfrm>
            <a:off x="2743200" y="6019800"/>
            <a:ext cx="6096000" cy="533400"/>
          </a:xfrm>
          <a:prstGeom prst="roundRect">
            <a:avLst/>
          </a:prstGeom>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162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Mohammed </a:t>
            </a:r>
            <a:r>
              <a:rPr lang="en-US" dirty="0" err="1" smtClean="0"/>
              <a:t>Hamidullah</a:t>
            </a:r>
            <a:r>
              <a:rPr lang="en-US" dirty="0" smtClean="0"/>
              <a:t>, Muhammad </a:t>
            </a:r>
            <a:r>
              <a:rPr lang="en-US" dirty="0" err="1" smtClean="0"/>
              <a:t>Rasullullah</a:t>
            </a:r>
            <a:r>
              <a:rPr lang="en-US" dirty="0" smtClean="0"/>
              <a:t>, Lahore: </a:t>
            </a:r>
            <a:r>
              <a:rPr lang="en-US" dirty="0" err="1" smtClean="0"/>
              <a:t>Idara</a:t>
            </a:r>
            <a:r>
              <a:rPr lang="en-US" dirty="0" smtClean="0"/>
              <a:t>-e-</a:t>
            </a:r>
            <a:r>
              <a:rPr lang="en-US" dirty="0" err="1" smtClean="0"/>
              <a:t>Islamiat</a:t>
            </a:r>
            <a:r>
              <a:rPr lang="en-US" dirty="0" smtClean="0"/>
              <a:t>, </a:t>
            </a:r>
            <a:r>
              <a:rPr lang="en-US" dirty="0" err="1" smtClean="0"/>
              <a:t>n.d</a:t>
            </a:r>
            <a:r>
              <a:rPr lang="en-US" dirty="0" smtClean="0"/>
              <a:t>., p.179.</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70" decel="100000"/>
                                        <p:tgtEl>
                                          <p:spTgt spid="3">
                                            <p:txEl>
                                              <p:pRg st="0" end="0"/>
                                            </p:txEl>
                                          </p:spTgt>
                                        </p:tgtEl>
                                      </p:cBhvr>
                                    </p:animEffect>
                                    <p:animScale>
                                      <p:cBhvr>
                                        <p:cTn id="8" dur="770" decel="100000"/>
                                        <p:tgtEl>
                                          <p:spTgt spid="3">
                                            <p:txEl>
                                              <p:pRg st="0" end="0"/>
                                            </p:txEl>
                                          </p:spTgt>
                                        </p:tgtEl>
                                      </p:cBhvr>
                                      <p:from x="10000" y="10000"/>
                                      <p:to x="200000" y="450000"/>
                                    </p:animScale>
                                    <p:animScale>
                                      <p:cBhvr>
                                        <p:cTn id="9" dur="1230" accel="100000" fill="hold">
                                          <p:stCondLst>
                                            <p:cond delay="770"/>
                                          </p:stCondLst>
                                        </p:cTn>
                                        <p:tgtEl>
                                          <p:spTgt spid="3">
                                            <p:txEl>
                                              <p:pRg st="0" end="0"/>
                                            </p:txEl>
                                          </p:spTgt>
                                        </p:tgtEl>
                                      </p:cBhvr>
                                      <p:from x="200000" y="450000"/>
                                      <p:to x="100000" y="100000"/>
                                    </p:animScale>
                                    <p:set>
                                      <p:cBhvr>
                                        <p:cTn id="10" dur="770" fill="hold"/>
                                        <p:tgtEl>
                                          <p:spTgt spid="3">
                                            <p:txEl>
                                              <p:pRg st="0" end="0"/>
                                            </p:txEl>
                                          </p:spTgt>
                                        </p:tgtEl>
                                        <p:attrNameLst>
                                          <p:attrName>ppt_x</p:attrName>
                                        </p:attrNameLst>
                                      </p:cBhvr>
                                      <p:to>
                                        <p:strVal val="(0.5)"/>
                                      </p:to>
                                    </p:set>
                                    <p:anim from="(0.5)" to="(#ppt_x)" calcmode="lin" valueType="num">
                                      <p:cBhvr>
                                        <p:cTn id="11" dur="1230" accel="100000" fill="hold">
                                          <p:stCondLst>
                                            <p:cond delay="770"/>
                                          </p:stCondLst>
                                        </p:cTn>
                                        <p:tgtEl>
                                          <p:spTgt spid="3">
                                            <p:txEl>
                                              <p:pRg st="0" end="0"/>
                                            </p:txEl>
                                          </p:spTgt>
                                        </p:tgtEl>
                                        <p:attrNameLst>
                                          <p:attrName>ppt_x</p:attrName>
                                        </p:attrNameLst>
                                      </p:cBhvr>
                                    </p:anim>
                                    <p:set>
                                      <p:cBhvr>
                                        <p:cTn id="12" dur="770" fill="hold"/>
                                        <p:tgtEl>
                                          <p:spTgt spid="3">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3">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nodeType="click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wedge">
                                      <p:cBhvr>
                                        <p:cTn id="18"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http://3.bp.blogspot.com/_izCfbPSZLPs/S8Z9V6u_RiI/AAAAAAAABd8/qvjFwGVoedg/s1600/Holy_QuranBlackGold.jpg">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Rounded Rectangle 2"/>
          <p:cNvSpPr/>
          <p:nvPr/>
        </p:nvSpPr>
        <p:spPr>
          <a:xfrm>
            <a:off x="457200" y="3276600"/>
            <a:ext cx="8305800" cy="28956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Thus, due to the efforts of the early companions, with God’s assistance, the Quran as we have it today is recited in the same manner as it was revealed.  This makes it the only religious scripture that is still completely retained and understood in its original language.  Indeed, as Sir William Muir states, </a:t>
            </a:r>
            <a:r>
              <a:rPr lang="en-US" sz="2400" b="1" i="1" dirty="0" smtClean="0"/>
              <a:t>“There is probably no other book in the world which has remained twelve centuries (now fourteen) with so pure text.”</a:t>
            </a:r>
            <a:endParaRPr lang="en-US" sz="2400" b="1" u="sng" dirty="0" smtClean="0"/>
          </a:p>
        </p:txBody>
      </p:sp>
      <p:sp>
        <p:nvSpPr>
          <p:cNvPr id="4" name="Rectangle 3"/>
          <p:cNvSpPr/>
          <p:nvPr/>
        </p:nvSpPr>
        <p:spPr>
          <a:xfrm>
            <a:off x="1143000" y="6488668"/>
            <a:ext cx="7696200" cy="369332"/>
          </a:xfrm>
          <a:prstGeom prst="rect">
            <a:avLst/>
          </a:prstGeom>
        </p:spPr>
        <p:txBody>
          <a:bodyPr wrap="square">
            <a:spAutoFit/>
          </a:bodyPr>
          <a:lstStyle/>
          <a:p>
            <a:r>
              <a:rPr lang="en-US" dirty="0" smtClean="0">
                <a:solidFill>
                  <a:schemeClr val="bg1"/>
                </a:solidFill>
              </a:rPr>
              <a:t>Sir William Muir, Life of </a:t>
            </a:r>
            <a:r>
              <a:rPr lang="en-US" dirty="0" err="1" smtClean="0">
                <a:solidFill>
                  <a:schemeClr val="bg1"/>
                </a:solidFill>
              </a:rPr>
              <a:t>Mohamet</a:t>
            </a:r>
            <a:r>
              <a:rPr lang="en-US" dirty="0" smtClean="0">
                <a:solidFill>
                  <a:schemeClr val="bg1"/>
                </a:solidFill>
              </a:rPr>
              <a:t>, London, 1894, Vol.1, Introduction</a:t>
            </a:r>
            <a:r>
              <a:rPr lang="en-US" dirty="0" smtClean="0"/>
              <a:t>.</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1"/>
                                          </p:val>
                                        </p:tav>
                                        <p:tav tm="100000">
                                          <p:val>
                                            <p:strVal val="#ppt_x"/>
                                          </p:val>
                                        </p:tav>
                                      </p:tavLst>
                                    </p:anim>
                                    <p:anim calcmode="lin" valueType="num">
                                      <p:cBhvr>
                                        <p:cTn id="9"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www.wathakker.info/english/designs/images/Ramadan_and_Quran_background.jpg">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Rounded Rectangle 2"/>
          <p:cNvSpPr/>
          <p:nvPr/>
        </p:nvSpPr>
        <p:spPr>
          <a:xfrm>
            <a:off x="304800" y="990600"/>
            <a:ext cx="4419600" cy="5181600"/>
          </a:xfrm>
          <a:prstGeom prst="roundRect">
            <a:avLst/>
          </a:prstGeom>
          <a:solidFill>
            <a:schemeClr val="accent6">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r>
              <a:rPr lang="en-US" sz="3200" dirty="0" smtClean="0">
                <a:solidFill>
                  <a:schemeClr val="tx1"/>
                </a:solidFill>
                <a:latin typeface="Monotype Corsiva" pitchFamily="66" charset="0"/>
              </a:rPr>
              <a:t>The evidence above confirms God’s promise in the Quran:</a:t>
            </a:r>
          </a:p>
          <a:p>
            <a:endParaRPr lang="en-US" sz="3200" dirty="0" smtClean="0">
              <a:solidFill>
                <a:schemeClr val="tx1"/>
              </a:solidFill>
              <a:latin typeface="Monotype Corsiva" pitchFamily="66" charset="0"/>
            </a:endParaRPr>
          </a:p>
          <a:p>
            <a:r>
              <a:rPr lang="en-US" sz="3200" b="1" dirty="0" smtClean="0">
                <a:solidFill>
                  <a:schemeClr val="tx1"/>
                </a:solidFill>
                <a:latin typeface="Monotype Corsiva" pitchFamily="66" charset="0"/>
              </a:rPr>
              <a:t>“Verily, We have revealed the Reminder, and verily We shall preserve it.” (</a:t>
            </a:r>
            <a:r>
              <a:rPr lang="en-US" sz="2400" b="1" dirty="0" smtClean="0">
                <a:solidFill>
                  <a:schemeClr val="tx1"/>
                </a:solidFill>
                <a:latin typeface="Monotype Corsiva" pitchFamily="66" charset="0"/>
              </a:rPr>
              <a:t>Quran 15:9)</a:t>
            </a:r>
            <a:endParaRPr lang="en-US" sz="3200" b="1" dirty="0" smtClean="0">
              <a:solidFill>
                <a:schemeClr val="tx1"/>
              </a:solidFill>
              <a:latin typeface="Monotype Corsiva" pitchFamily="66" charset="0"/>
            </a:endParaRPr>
          </a:p>
          <a:p>
            <a:endParaRPr lang="en-US" dirty="0" smtClean="0"/>
          </a:p>
          <a:p>
            <a:r>
              <a:rPr lang="en-US" dirty="0" smtClean="0"/>
              <a:t/>
            </a:r>
            <a:br>
              <a:rPr lang="en-US" dirty="0" smtClean="0"/>
            </a:br>
            <a:endParaRPr lang="en-US" dirty="0"/>
          </a:p>
        </p:txBody>
      </p:sp>
      <p:sp>
        <p:nvSpPr>
          <p:cNvPr id="4" name="Rounded Rectangle 3"/>
          <p:cNvSpPr/>
          <p:nvPr/>
        </p:nvSpPr>
        <p:spPr>
          <a:xfrm>
            <a:off x="7924800" y="0"/>
            <a:ext cx="1219200" cy="685800"/>
          </a:xfrm>
          <a:prstGeom prst="roundRect">
            <a:avLst/>
          </a:prstGeom>
          <a:gradFill>
            <a:gsLst>
              <a:gs pos="0">
                <a:srgbClr val="E6DCAC"/>
              </a:gs>
              <a:gs pos="12000">
                <a:srgbClr val="E6D78A"/>
              </a:gs>
              <a:gs pos="30000">
                <a:srgbClr val="C7AC4C"/>
              </a:gs>
              <a:gs pos="45000">
                <a:srgbClr val="E6D78A"/>
              </a:gs>
              <a:gs pos="77000">
                <a:srgbClr val="C7AC4C"/>
              </a:gs>
              <a:gs pos="100000">
                <a:srgbClr val="E6DCAC"/>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bookofsigns.org/images/welcome.jpg">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0" y="0"/>
            <a:ext cx="9144000" cy="2769989"/>
          </a:xfrm>
          <a:prstGeom prst="rect">
            <a:avLst/>
          </a:prstGeom>
          <a:noFill/>
        </p:spPr>
        <p:txBody>
          <a:bodyPr wrap="square" rtlCol="0">
            <a:spAutoFit/>
          </a:bodyPr>
          <a:lstStyle/>
          <a:p>
            <a:pPr algn="ctr"/>
            <a:r>
              <a:rPr lang="en-US" sz="6000" b="1" dirty="0" smtClean="0">
                <a:solidFill>
                  <a:schemeClr val="bg1"/>
                </a:solidFill>
              </a:rPr>
              <a:t>CHARACTERISTIC OF AL QUR’AN</a:t>
            </a:r>
          </a:p>
          <a:p>
            <a:endParaRPr lang="en-US" dirty="0" smtClean="0">
              <a:solidFill>
                <a:schemeClr val="bg1"/>
              </a:solidFill>
            </a:endParaRPr>
          </a:p>
          <a:p>
            <a:endParaRPr lang="en-US" dirty="0" smtClean="0">
              <a:solidFill>
                <a:schemeClr val="bg1"/>
              </a:solidFill>
            </a:endParaRPr>
          </a:p>
          <a:p>
            <a:endParaRPr lang="en-US" dirty="0"/>
          </a:p>
        </p:txBody>
      </p:sp>
      <p:sp>
        <p:nvSpPr>
          <p:cNvPr id="4" name="Rectangle 3"/>
          <p:cNvSpPr/>
          <p:nvPr/>
        </p:nvSpPr>
        <p:spPr>
          <a:xfrm>
            <a:off x="6096000" y="2514600"/>
            <a:ext cx="3048000" cy="3416320"/>
          </a:xfrm>
          <a:prstGeom prst="rect">
            <a:avLst/>
          </a:prstGeom>
        </p:spPr>
        <p:txBody>
          <a:bodyPr wrap="square">
            <a:spAutoFit/>
          </a:bodyPr>
          <a:lstStyle/>
          <a:p>
            <a:pPr algn="r"/>
            <a:r>
              <a:rPr lang="en-US" sz="3600" dirty="0" smtClean="0">
                <a:solidFill>
                  <a:schemeClr val="bg1"/>
                </a:solidFill>
              </a:rPr>
              <a:t>Meaning:</a:t>
            </a:r>
          </a:p>
          <a:p>
            <a:pPr algn="r"/>
            <a:r>
              <a:rPr lang="en-US" sz="3600" dirty="0" smtClean="0">
                <a:solidFill>
                  <a:schemeClr val="bg1"/>
                </a:solidFill>
              </a:rPr>
              <a:t> A  distinguishing feature of a person or thing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70" decel="100000"/>
                                        <p:tgtEl>
                                          <p:spTgt spid="3"/>
                                        </p:tgtEl>
                                      </p:cBhvr>
                                    </p:animEffect>
                                    <p:animScale>
                                      <p:cBhvr>
                                        <p:cTn id="8" dur="770" decel="100000"/>
                                        <p:tgtEl>
                                          <p:spTgt spid="3"/>
                                        </p:tgtEl>
                                      </p:cBhvr>
                                      <p:from x="10000" y="10000"/>
                                      <p:to x="200000" y="450000"/>
                                    </p:animScale>
                                    <p:animScale>
                                      <p:cBhvr>
                                        <p:cTn id="9" dur="1230" accel="100000" fill="hold">
                                          <p:stCondLst>
                                            <p:cond delay="770"/>
                                          </p:stCondLst>
                                        </p:cTn>
                                        <p:tgtEl>
                                          <p:spTgt spid="3"/>
                                        </p:tgtEl>
                                      </p:cBhvr>
                                      <p:from x="200000" y="450000"/>
                                      <p:to x="100000" y="100000"/>
                                    </p:animScale>
                                    <p:set>
                                      <p:cBhvr>
                                        <p:cTn id="10" dur="770" fill="hold"/>
                                        <p:tgtEl>
                                          <p:spTgt spid="3"/>
                                        </p:tgtEl>
                                        <p:attrNameLst>
                                          <p:attrName>ppt_x</p:attrName>
                                        </p:attrNameLst>
                                      </p:cBhvr>
                                      <p:to>
                                        <p:strVal val="(0.5)"/>
                                      </p:to>
                                    </p:set>
                                    <p:anim from="(0.5)" to="(#ppt_x)" calcmode="lin" valueType="num">
                                      <p:cBhvr>
                                        <p:cTn id="11" dur="1230" accel="100000" fill="hold">
                                          <p:stCondLst>
                                            <p:cond delay="770"/>
                                          </p:stCondLst>
                                        </p:cTn>
                                        <p:tgtEl>
                                          <p:spTgt spid="3"/>
                                        </p:tgtEl>
                                        <p:attrNameLst>
                                          <p:attrName>ppt_x</p:attrName>
                                        </p:attrNameLst>
                                      </p:cBhvr>
                                    </p:anim>
                                    <p:set>
                                      <p:cBhvr>
                                        <p:cTn id="12" dur="770" fill="hold"/>
                                        <p:tgtEl>
                                          <p:spTgt spid="3"/>
                                        </p:tgtEl>
                                        <p:attrNameLst>
                                          <p:attrName>ppt_y</p:attrName>
                                        </p:attrNameLst>
                                      </p:cBhvr>
                                      <p:to>
                                        <p:strVal val="(#ppt_y+0.4)"/>
                                      </p:to>
                                    </p:set>
                                    <p:anim from="(#ppt_y+0.4)" to="(#ppt_y)" calcmode="lin" valueType="num">
                                      <p:cBhvr>
                                        <p:cTn id="13" dur="1230" accel="100000" fill="hold">
                                          <p:stCondLst>
                                            <p:cond delay="770"/>
                                          </p:stCondLst>
                                        </p:cTn>
                                        <p:tgtEl>
                                          <p:spTgt spid="3"/>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4"/>
                                        </p:tgtEl>
                                        <p:attrNameLst>
                                          <p:attrName>style.visibility</p:attrName>
                                        </p:attrNameLst>
                                      </p:cBhvr>
                                      <p:to>
                                        <p:strVal val="visible"/>
                                      </p:to>
                                    </p:set>
                                    <p:anim calcmode="discrete" valueType="clr">
                                      <p:cBhvr override="childStyle">
                                        <p:cTn id="18"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4"/>
                                        </p:tgtEl>
                                        <p:attrNameLst>
                                          <p:attrName>fillcolor</p:attrName>
                                        </p:attrNameLst>
                                      </p:cBhvr>
                                      <p:tavLst>
                                        <p:tav tm="0">
                                          <p:val>
                                            <p:clrVal>
                                              <a:schemeClr val="accent2"/>
                                            </p:clrVal>
                                          </p:val>
                                        </p:tav>
                                        <p:tav tm="50000">
                                          <p:val>
                                            <p:clrVal>
                                              <a:schemeClr val="hlink"/>
                                            </p:clrVal>
                                          </p:val>
                                        </p:tav>
                                      </p:tavLst>
                                    </p:anim>
                                    <p:set>
                                      <p:cBhvr>
                                        <p:cTn id="20"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1.bp.blogspot.com/-YodzMAK-NIU/ULSyQ9jP9eI/AAAAAAAAA0Q/wtwRyz8K6gs/s1600/Islamic+Background+6.jpg">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438400" y="0"/>
            <a:ext cx="6705600" cy="5447645"/>
          </a:xfrm>
          <a:prstGeom prst="rect">
            <a:avLst/>
          </a:prstGeom>
        </p:spPr>
        <p:txBody>
          <a:bodyPr wrap="square">
            <a:spAutoFit/>
          </a:bodyPr>
          <a:lstStyle/>
          <a:p>
            <a:pPr algn="r"/>
            <a:r>
              <a:rPr lang="en-US" sz="2800" dirty="0" smtClean="0">
                <a:solidFill>
                  <a:schemeClr val="bg1"/>
                </a:solidFill>
              </a:rPr>
              <a:t>    </a:t>
            </a:r>
            <a:r>
              <a:rPr lang="en-US" sz="3200" b="1" dirty="0" smtClean="0">
                <a:solidFill>
                  <a:schemeClr val="bg1"/>
                </a:solidFill>
              </a:rPr>
              <a:t>Holy Qur’an is a living Miracle, therefore, every feature of the Qur’an is outstanding and distinguishing as far as Language, meaning , explanation, recitation and Memorization etc. are concerned. </a:t>
            </a:r>
            <a:endParaRPr lang="en-US" sz="2800" b="1" dirty="0" smtClean="0">
              <a:solidFill>
                <a:schemeClr val="bg1"/>
              </a:solidFill>
            </a:endParaRPr>
          </a:p>
          <a:p>
            <a:pPr algn="r"/>
            <a:endParaRPr lang="en-US" sz="2800" dirty="0" smtClean="0">
              <a:solidFill>
                <a:schemeClr val="bg1"/>
              </a:solidFill>
            </a:endParaRPr>
          </a:p>
          <a:p>
            <a:pPr algn="r"/>
            <a:r>
              <a:rPr lang="en-US" sz="3200" b="1" dirty="0" smtClean="0">
                <a:solidFill>
                  <a:schemeClr val="bg1"/>
                </a:solidFill>
              </a:rPr>
              <a:t>However I will confine  myself  to only one. </a:t>
            </a:r>
          </a:p>
          <a:p>
            <a:pPr algn="r"/>
            <a:r>
              <a:rPr lang="en-US" sz="3200" b="1" dirty="0" err="1" smtClean="0">
                <a:solidFill>
                  <a:schemeClr val="bg1"/>
                </a:solidFill>
              </a:rPr>
              <a:t>i.e</a:t>
            </a:r>
            <a:r>
              <a:rPr lang="en-US" sz="3200" b="1" dirty="0" smtClean="0">
                <a:solidFill>
                  <a:schemeClr val="bg1"/>
                </a:solidFill>
              </a:rPr>
              <a:t> Memorization of Holy Qur’an.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to="" calcmode="lin" valueType="num">
                                      <p:cBhvr>
                                        <p:cTn id="15"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ttp://fc02.deviantart.net/fs31/f/2008/191/9/1/Plant_wallpaper_Allah_by_an3krost.jpg">
            <a:hlinkClick r:id="rId3"/>
          </p:cNvPr>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35842" name="Rectangle 2"/>
          <p:cNvSpPr>
            <a:spLocks noChangeArrowheads="1"/>
          </p:cNvSpPr>
          <p:nvPr/>
        </p:nvSpPr>
        <p:spPr bwMode="auto">
          <a:xfrm>
            <a:off x="-304800" y="2209800"/>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5844" name="Rectangle 4"/>
          <p:cNvSpPr>
            <a:spLocks noChangeArrowheads="1"/>
          </p:cNvSpPr>
          <p:nvPr/>
        </p:nvSpPr>
        <p:spPr bwMode="auto">
          <a:xfrm>
            <a:off x="0" y="426423"/>
            <a:ext cx="9144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pitchFamily="34" charset="0"/>
                <a:cs typeface="Arial" pitchFamily="34" charset="0"/>
                <a:hlinkClick r:id="rId5"/>
              </a:rPr>
              <a:t>"The Youngest Hafiz-e-Quran In Muslim History Of China"</a:t>
            </a:r>
            <a:r>
              <a:rPr kumimoji="0" lang="en-US" sz="2000" b="0" i="0" u="none" strike="noStrike" cap="none" normalizeH="0" baseline="0" dirty="0" smtClean="0">
                <a:ln>
                  <a:noFill/>
                </a:ln>
                <a:solidFill>
                  <a:schemeClr val="bg1"/>
                </a:solidFill>
                <a:effectLst/>
                <a:latin typeface="Arial" pitchFamily="34" charset="0"/>
                <a:cs typeface="Arial" pitchFamily="34" charset="0"/>
                <a:hlinkClick r:id="rId5"/>
              </a:rPr>
              <a:t> </a:t>
            </a:r>
            <a:r>
              <a:rPr kumimoji="0" lang="en-US" sz="1100" b="0" i="0" u="none" strike="noStrike" cap="none" normalizeH="0" baseline="0" dirty="0" smtClean="0">
                <a:ln>
                  <a:noFill/>
                </a:ln>
                <a:solidFill>
                  <a:schemeClr val="bg1"/>
                </a:solidFill>
                <a:effectLst/>
                <a:latin typeface="Arial" pitchFamily="34" charset="0"/>
                <a:cs typeface="Arial" pitchFamily="34" charset="0"/>
              </a:rPr>
              <a:t> </a:t>
            </a:r>
            <a:endParaRPr kumimoji="0" lang="en-US" sz="3200" b="0" i="0" u="none" strike="noStrike" cap="none" normalizeH="0" baseline="0" dirty="0" smtClean="0">
              <a:ln>
                <a:noFill/>
              </a:ln>
              <a:solidFill>
                <a:schemeClr val="bg1"/>
              </a:solidFill>
              <a:effectLst/>
              <a:latin typeface="Arial" pitchFamily="34" charset="0"/>
              <a:cs typeface="Arial" pitchFamily="34" charset="0"/>
            </a:endParaRPr>
          </a:p>
        </p:txBody>
      </p:sp>
      <p:sp>
        <p:nvSpPr>
          <p:cNvPr id="7" name="Rectangle 6"/>
          <p:cNvSpPr/>
          <p:nvPr/>
        </p:nvSpPr>
        <p:spPr>
          <a:xfrm>
            <a:off x="0" y="1066800"/>
            <a:ext cx="9144000" cy="584775"/>
          </a:xfrm>
          <a:prstGeom prst="rect">
            <a:avLst/>
          </a:prstGeom>
        </p:spPr>
        <p:txBody>
          <a:bodyPr wrap="square">
            <a:spAutoFit/>
          </a:bodyPr>
          <a:lstStyle/>
          <a:p>
            <a:pPr algn="ctr"/>
            <a:r>
              <a:rPr lang="en-US" sz="3200" dirty="0" smtClean="0">
                <a:solidFill>
                  <a:schemeClr val="bg1"/>
                </a:solidFill>
                <a:hlinkClick r:id="rId6"/>
              </a:rPr>
              <a:t>"Young Boy Reciting </a:t>
            </a:r>
            <a:r>
              <a:rPr lang="en-US" sz="3200" dirty="0" err="1" smtClean="0">
                <a:solidFill>
                  <a:schemeClr val="bg1"/>
                </a:solidFill>
                <a:hlinkClick r:id="rId6"/>
              </a:rPr>
              <a:t>Qura</a:t>
            </a:r>
            <a:r>
              <a:rPr lang="en-US" sz="3200" dirty="0" smtClean="0">
                <a:solidFill>
                  <a:schemeClr val="bg1"/>
                </a:solidFill>
                <a:hlinkClick r:id="rId6"/>
              </a:rPr>
              <a:t> </a:t>
            </a:r>
            <a:endParaRPr lang="en-US" sz="3200" dirty="0">
              <a:solidFill>
                <a:schemeClr val="bg1"/>
              </a:solidFill>
            </a:endParaRPr>
          </a:p>
        </p:txBody>
      </p:sp>
      <p:sp>
        <p:nvSpPr>
          <p:cNvPr id="8" name="Rectangle 7"/>
          <p:cNvSpPr/>
          <p:nvPr/>
        </p:nvSpPr>
        <p:spPr>
          <a:xfrm>
            <a:off x="0" y="5780782"/>
            <a:ext cx="9144000" cy="1077218"/>
          </a:xfrm>
          <a:prstGeom prst="rect">
            <a:avLst/>
          </a:prstGeom>
        </p:spPr>
        <p:txBody>
          <a:bodyPr wrap="square">
            <a:spAutoFit/>
          </a:bodyPr>
          <a:lstStyle/>
          <a:p>
            <a:pPr algn="ctr"/>
            <a:r>
              <a:rPr lang="en-US" sz="3200" dirty="0" smtClean="0">
                <a:hlinkClick r:id="rId7"/>
              </a:rPr>
              <a:t>"Fahd al-</a:t>
            </a:r>
            <a:r>
              <a:rPr lang="en-US" sz="3200" dirty="0" err="1" smtClean="0">
                <a:hlinkClick r:id="rId7"/>
              </a:rPr>
              <a:t>Kanderi</a:t>
            </a:r>
            <a:r>
              <a:rPr lang="en-US" sz="3200" dirty="0" smtClean="0">
                <a:hlinkClick r:id="rId7"/>
              </a:rPr>
              <a:t> meet Al </a:t>
            </a:r>
            <a:r>
              <a:rPr lang="en-US" sz="3200" dirty="0" err="1" smtClean="0">
                <a:hlinkClick r:id="rId7"/>
              </a:rPr>
              <a:t>Maliki</a:t>
            </a:r>
            <a:r>
              <a:rPr lang="en-US" sz="3200" dirty="0" smtClean="0">
                <a:hlinkClick r:id="rId7"/>
              </a:rPr>
              <a:t> (A blind young </a:t>
            </a:r>
            <a:r>
              <a:rPr lang="en-US" sz="3200" dirty="0" err="1" smtClean="0">
                <a:hlinkClick r:id="rId7"/>
              </a:rPr>
              <a:t>Qari</a:t>
            </a:r>
            <a:r>
              <a:rPr lang="en-US" sz="3200" dirty="0" smtClean="0">
                <a:hlinkClick r:id="rId7"/>
              </a:rPr>
              <a:t>)</a:t>
            </a:r>
            <a:endParaRPr lang="en-US" sz="3200"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http://www.publisher1.org/mosque/quran%201.gif">
            <a:hlinkClick r:id="rId3"/>
          </p:cNvPr>
          <p:cNvPicPr>
            <a:picLocks noChangeAspect="1" noChangeArrowheads="1" noCrop="1"/>
          </p:cNvPicPr>
          <p:nvPr/>
        </p:nvPicPr>
        <p:blipFill>
          <a:blip r:embed="rId4" cstate="print"/>
          <a:srcRect/>
          <a:stretch>
            <a:fillRect/>
          </a:stretch>
        </p:blipFill>
        <p:spPr bwMode="auto">
          <a:xfrm>
            <a:off x="4952999" y="492807"/>
            <a:ext cx="3999061" cy="3910402"/>
          </a:xfrm>
          <a:prstGeom prst="rect">
            <a:avLst/>
          </a:prstGeom>
          <a:noFill/>
          <a:ln>
            <a:noFill/>
          </a:ln>
          <a:effectLst>
            <a:outerShdw blurRad="225425" dist="50800" dir="5220000" algn="ctr">
              <a:srgbClr val="000000">
                <a:alpha val="33000"/>
              </a:srgbClr>
            </a:outerShdw>
            <a:reflection blurRad="6350" stA="50000" endA="300" endPos="90000" dir="5400000" sy="-100000" algn="bl" rotWithShape="0"/>
            <a:softEdge rad="635000"/>
          </a:effectLst>
        </p:spPr>
      </p:pic>
      <p:sp>
        <p:nvSpPr>
          <p:cNvPr id="3" name="TextBox 2"/>
          <p:cNvSpPr txBox="1"/>
          <p:nvPr/>
        </p:nvSpPr>
        <p:spPr>
          <a:xfrm>
            <a:off x="228600" y="304800"/>
            <a:ext cx="4648200" cy="6063198"/>
          </a:xfrm>
          <a:prstGeom prst="rect">
            <a:avLst/>
          </a:prstGeom>
          <a:noFill/>
        </p:spPr>
        <p:txBody>
          <a:bodyPr>
            <a:spAutoFit/>
          </a:bodyPr>
          <a:lstStyle/>
          <a:p>
            <a:pPr algn="ctr" fontAlgn="auto">
              <a:spcBef>
                <a:spcPts val="0"/>
              </a:spcBef>
              <a:spcAft>
                <a:spcPts val="0"/>
              </a:spcAft>
              <a:defRPr/>
            </a:pPr>
            <a:r>
              <a:rPr lang="en-US" sz="3200" b="1" dirty="0">
                <a:solidFill>
                  <a:schemeClr val="tx2">
                    <a:lumMod val="60000"/>
                    <a:lumOff val="40000"/>
                  </a:schemeClr>
                </a:solidFill>
                <a:latin typeface="+mn-lt"/>
                <a:cs typeface="+mn-cs"/>
              </a:rPr>
              <a:t>Means of revelation are</a:t>
            </a:r>
          </a:p>
          <a:p>
            <a:pPr fontAlgn="auto">
              <a:spcBef>
                <a:spcPts val="0"/>
              </a:spcBef>
              <a:spcAft>
                <a:spcPts val="0"/>
              </a:spcAft>
              <a:defRPr/>
            </a:pPr>
            <a:endParaRPr lang="en-US" sz="2200" b="1" dirty="0">
              <a:latin typeface="+mn-lt"/>
              <a:cs typeface="+mn-cs"/>
            </a:endParaRPr>
          </a:p>
          <a:p>
            <a:pPr fontAlgn="auto">
              <a:spcBef>
                <a:spcPts val="0"/>
              </a:spcBef>
              <a:spcAft>
                <a:spcPts val="0"/>
              </a:spcAft>
              <a:defRPr/>
            </a:pPr>
            <a:r>
              <a:rPr lang="en-US" sz="2400" b="1" i="1" u="sng" dirty="0">
                <a:solidFill>
                  <a:schemeClr val="accent6">
                    <a:lumMod val="75000"/>
                  </a:schemeClr>
                </a:solidFill>
                <a:latin typeface="+mn-lt"/>
                <a:cs typeface="+mn-cs"/>
              </a:rPr>
              <a:t>Inspiration</a:t>
            </a:r>
            <a:r>
              <a:rPr lang="en-US" sz="2400" b="1" i="1" dirty="0">
                <a:solidFill>
                  <a:schemeClr val="accent6">
                    <a:lumMod val="75000"/>
                  </a:schemeClr>
                </a:solidFill>
                <a:latin typeface="+mn-lt"/>
                <a:cs typeface="+mn-cs"/>
              </a:rPr>
              <a:t>:</a:t>
            </a:r>
            <a:endParaRPr lang="en-US" sz="2400" b="1" dirty="0">
              <a:solidFill>
                <a:schemeClr val="accent6">
                  <a:lumMod val="75000"/>
                </a:schemeClr>
              </a:solidFill>
              <a:latin typeface="+mn-lt"/>
              <a:cs typeface="+mn-cs"/>
            </a:endParaRPr>
          </a:p>
          <a:p>
            <a:pPr fontAlgn="auto">
              <a:spcBef>
                <a:spcPts val="0"/>
              </a:spcBef>
              <a:spcAft>
                <a:spcPts val="0"/>
              </a:spcAft>
              <a:defRPr/>
            </a:pPr>
            <a:r>
              <a:rPr lang="en-US" sz="2200" b="1" dirty="0">
                <a:latin typeface="+mn-lt"/>
                <a:cs typeface="+mn-cs"/>
              </a:rPr>
              <a:t>e.g. in a dream:, Ibrahim receives guidance in a vision, while asleep, to sacrifice his son </a:t>
            </a:r>
            <a:r>
              <a:rPr lang="en-US" sz="1600" b="1" dirty="0">
                <a:latin typeface="+mn-lt"/>
                <a:cs typeface="+mn-cs"/>
              </a:rPr>
              <a:t>(see 37:102)</a:t>
            </a:r>
          </a:p>
          <a:p>
            <a:pPr fontAlgn="auto">
              <a:spcBef>
                <a:spcPts val="0"/>
              </a:spcBef>
              <a:spcAft>
                <a:spcPts val="0"/>
              </a:spcAft>
              <a:defRPr/>
            </a:pPr>
            <a:endParaRPr lang="en-US" sz="2200" b="1" dirty="0">
              <a:latin typeface="+mn-lt"/>
              <a:cs typeface="+mn-cs"/>
            </a:endParaRPr>
          </a:p>
          <a:p>
            <a:pPr fontAlgn="auto">
              <a:spcBef>
                <a:spcPts val="0"/>
              </a:spcBef>
              <a:spcAft>
                <a:spcPts val="0"/>
              </a:spcAft>
              <a:defRPr/>
            </a:pPr>
            <a:r>
              <a:rPr lang="en-US" sz="2400" b="1" i="1" u="sng" dirty="0">
                <a:solidFill>
                  <a:srgbClr val="92D050"/>
                </a:solidFill>
                <a:latin typeface="+mn-lt"/>
                <a:cs typeface="+mn-cs"/>
              </a:rPr>
              <a:t>Speech hidden away:</a:t>
            </a:r>
          </a:p>
          <a:p>
            <a:pPr fontAlgn="auto">
              <a:spcBef>
                <a:spcPts val="0"/>
              </a:spcBef>
              <a:spcAft>
                <a:spcPts val="0"/>
              </a:spcAft>
              <a:defRPr/>
            </a:pPr>
            <a:r>
              <a:rPr lang="en-US" sz="2200" b="1" dirty="0">
                <a:latin typeface="+mn-lt"/>
                <a:cs typeface="+mn-cs"/>
              </a:rPr>
              <a:t>God spoke to Musa ( Moses ) from the fire </a:t>
            </a:r>
            <a:r>
              <a:rPr lang="en-US" b="1" dirty="0">
                <a:latin typeface="+mn-lt"/>
                <a:cs typeface="+mn-cs"/>
              </a:rPr>
              <a:t>(see 27:8)</a:t>
            </a:r>
          </a:p>
          <a:p>
            <a:pPr fontAlgn="auto">
              <a:spcBef>
                <a:spcPts val="0"/>
              </a:spcBef>
              <a:spcAft>
                <a:spcPts val="0"/>
              </a:spcAft>
              <a:defRPr/>
            </a:pPr>
            <a:endParaRPr lang="en-US" sz="2200" b="1" dirty="0">
              <a:latin typeface="+mn-lt"/>
              <a:cs typeface="+mn-cs"/>
            </a:endParaRPr>
          </a:p>
          <a:p>
            <a:pPr fontAlgn="auto">
              <a:spcBef>
                <a:spcPts val="0"/>
              </a:spcBef>
              <a:spcAft>
                <a:spcPts val="0"/>
              </a:spcAft>
              <a:defRPr/>
            </a:pPr>
            <a:r>
              <a:rPr lang="en-US" sz="2200" b="1" u="sng" dirty="0">
                <a:solidFill>
                  <a:srgbClr val="00B0F0"/>
                </a:solidFill>
                <a:latin typeface="+mn-lt"/>
                <a:cs typeface="+mn-cs"/>
              </a:rPr>
              <a:t> </a:t>
            </a:r>
            <a:r>
              <a:rPr lang="en-US" sz="2400" b="1" i="1" u="sng" dirty="0">
                <a:solidFill>
                  <a:srgbClr val="00B0F0"/>
                </a:solidFill>
                <a:latin typeface="+mn-lt"/>
                <a:cs typeface="+mn-cs"/>
              </a:rPr>
              <a:t>Words (speech) sent through a special messenger from God</a:t>
            </a:r>
            <a:r>
              <a:rPr lang="en-US" sz="2400" b="1" dirty="0">
                <a:solidFill>
                  <a:srgbClr val="00B0F0"/>
                </a:solidFill>
                <a:latin typeface="+mn-lt"/>
                <a:cs typeface="+mn-cs"/>
              </a:rPr>
              <a:t>: </a:t>
            </a:r>
          </a:p>
          <a:p>
            <a:pPr fontAlgn="auto">
              <a:spcBef>
                <a:spcPts val="0"/>
              </a:spcBef>
              <a:spcAft>
                <a:spcPts val="0"/>
              </a:spcAft>
              <a:defRPr/>
            </a:pPr>
            <a:r>
              <a:rPr lang="en-US" sz="2200" b="1" dirty="0">
                <a:latin typeface="+mn-lt"/>
                <a:cs typeface="+mn-cs"/>
              </a:rPr>
              <a:t>God sent the Angel Gabriel as the messenger to Muhammad </a:t>
            </a:r>
            <a:r>
              <a:rPr lang="en-US" b="1" dirty="0" err="1" smtClean="0">
                <a:latin typeface="+mn-lt"/>
                <a:cs typeface="+mn-cs"/>
              </a:rPr>
              <a:t>sallallahu</a:t>
            </a:r>
            <a:r>
              <a:rPr lang="en-US" b="1" dirty="0" smtClean="0">
                <a:latin typeface="+mn-lt"/>
                <a:cs typeface="+mn-cs"/>
              </a:rPr>
              <a:t> </a:t>
            </a:r>
            <a:r>
              <a:rPr lang="en-US" b="1" dirty="0" err="1" smtClean="0">
                <a:latin typeface="+mn-lt"/>
                <a:cs typeface="+mn-cs"/>
              </a:rPr>
              <a:t>alaihe</a:t>
            </a:r>
            <a:r>
              <a:rPr lang="en-US" b="1" dirty="0" smtClean="0">
                <a:latin typeface="+mn-lt"/>
                <a:cs typeface="+mn-cs"/>
              </a:rPr>
              <a:t> </a:t>
            </a:r>
            <a:r>
              <a:rPr lang="en-US" b="1" dirty="0" err="1" smtClean="0">
                <a:latin typeface="+mn-lt"/>
                <a:cs typeface="+mn-cs"/>
              </a:rPr>
              <a:t>wasallam</a:t>
            </a:r>
            <a:r>
              <a:rPr lang="en-US" b="1" dirty="0" smtClean="0">
                <a:latin typeface="+mn-lt"/>
                <a:cs typeface="+mn-cs"/>
              </a:rPr>
              <a:t> </a:t>
            </a:r>
            <a:r>
              <a:rPr lang="en-US" sz="2200" b="1" dirty="0" smtClean="0">
                <a:latin typeface="+mn-lt"/>
                <a:cs typeface="+mn-cs"/>
              </a:rPr>
              <a:t>to </a:t>
            </a:r>
            <a:r>
              <a:rPr lang="en-US" sz="2200" b="1" dirty="0">
                <a:latin typeface="+mn-lt"/>
                <a:cs typeface="+mn-cs"/>
              </a:rPr>
              <a:t>reveal His message </a:t>
            </a:r>
            <a:r>
              <a:rPr lang="en-US" b="1" dirty="0">
                <a:latin typeface="+mn-lt"/>
                <a:cs typeface="+mn-cs"/>
              </a:rPr>
              <a:t>(see 2:97).</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par>
                                <p:cTn id="17" presetID="55"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4" presetClass="entr" presetSubtype="0" accel="10000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 calcmode="lin" valueType="num">
                                      <p:cBhvr>
                                        <p:cTn id="26" dur="500" fill="hold"/>
                                        <p:tgtEl>
                                          <p:spTgt spid="3">
                                            <p:txEl>
                                              <p:pRg st="5" end="5"/>
                                            </p:txEl>
                                          </p:spTgt>
                                        </p:tgtEl>
                                        <p:attrNameLst>
                                          <p:attrName>ppt_w</p:attrName>
                                        </p:attrNameLst>
                                      </p:cBhvr>
                                      <p:tavLst>
                                        <p:tav tm="0">
                                          <p:val>
                                            <p:strVal val="#ppt_w*0.05"/>
                                          </p:val>
                                        </p:tav>
                                        <p:tav tm="100000">
                                          <p:val>
                                            <p:strVal val="#ppt_w"/>
                                          </p:val>
                                        </p:tav>
                                      </p:tavLst>
                                    </p:anim>
                                    <p:anim calcmode="lin" valueType="num">
                                      <p:cBhvr>
                                        <p:cTn id="27" dur="5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28" dur="5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29" dur="5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30" dur="500"/>
                                        <p:tgtEl>
                                          <p:spTgt spid="3">
                                            <p:txEl>
                                              <p:pRg st="5" end="5"/>
                                            </p:txEl>
                                          </p:spTgt>
                                        </p:tgtEl>
                                      </p:cBhvr>
                                    </p:animEffect>
                                  </p:childTnLst>
                                </p:cTn>
                              </p:par>
                              <p:par>
                                <p:cTn id="31" presetID="54" presetClass="entr" presetSubtype="0" accel="10000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p:cTn id="33" dur="500" fill="hold"/>
                                        <p:tgtEl>
                                          <p:spTgt spid="3">
                                            <p:txEl>
                                              <p:pRg st="6" end="6"/>
                                            </p:txEl>
                                          </p:spTgt>
                                        </p:tgtEl>
                                        <p:attrNameLst>
                                          <p:attrName>ppt_w</p:attrName>
                                        </p:attrNameLst>
                                      </p:cBhvr>
                                      <p:tavLst>
                                        <p:tav tm="0">
                                          <p:val>
                                            <p:strVal val="#ppt_w*0.05"/>
                                          </p:val>
                                        </p:tav>
                                        <p:tav tm="100000">
                                          <p:val>
                                            <p:strVal val="#ppt_w"/>
                                          </p:val>
                                        </p:tav>
                                      </p:tavLst>
                                    </p:anim>
                                    <p:anim calcmode="lin" valueType="num">
                                      <p:cBhvr>
                                        <p:cTn id="34" dur="5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35" dur="5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36" dur="500" fill="hold"/>
                                        <p:tgtEl>
                                          <p:spTgt spid="3">
                                            <p:txEl>
                                              <p:pRg st="6" end="6"/>
                                            </p:txEl>
                                          </p:spTgt>
                                        </p:tgtEl>
                                        <p:attrNameLst>
                                          <p:attrName>ppt_y</p:attrName>
                                        </p:attrNameLst>
                                      </p:cBhvr>
                                      <p:tavLst>
                                        <p:tav tm="0">
                                          <p:val>
                                            <p:strVal val="#ppt_y"/>
                                          </p:val>
                                        </p:tav>
                                        <p:tav tm="100000">
                                          <p:val>
                                            <p:strVal val="#ppt_y"/>
                                          </p:val>
                                        </p:tav>
                                      </p:tavLst>
                                    </p:anim>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9" presetClass="entr" presetSubtype="0" accel="10000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 calcmode="lin" valueType="num">
                                      <p:cBhvr>
                                        <p:cTn id="42" dur="500" fill="hold"/>
                                        <p:tgtEl>
                                          <p:spTgt spid="3">
                                            <p:txEl>
                                              <p:pRg st="8" end="8"/>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3" dur="500" fill="hold"/>
                                        <p:tgtEl>
                                          <p:spTgt spid="3">
                                            <p:txEl>
                                              <p:pRg st="8" end="8"/>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4" dur="500" fill="hold"/>
                                        <p:tgtEl>
                                          <p:spTgt spid="3">
                                            <p:txEl>
                                              <p:pRg st="8" end="8"/>
                                            </p:txEl>
                                          </p:spTgt>
                                        </p:tgtEl>
                                        <p:attrNameLst>
                                          <p:attrName>ppt_x</p:attrName>
                                        </p:attrNameLst>
                                      </p:cBhvr>
                                      <p:tavLst>
                                        <p:tav tm="0">
                                          <p:val>
                                            <p:strVal val="#ppt_x-.3"/>
                                          </p:val>
                                        </p:tav>
                                        <p:tav tm="50000">
                                          <p:val>
                                            <p:strVal val="#ppt_x"/>
                                          </p:val>
                                        </p:tav>
                                        <p:tav tm="100000">
                                          <p:val>
                                            <p:strVal val="#ppt_x"/>
                                          </p:val>
                                        </p:tav>
                                      </p:tavLst>
                                    </p:anim>
                                    <p:anim calcmode="lin" valueType="num">
                                      <p:cBhvr>
                                        <p:cTn id="45" dur="500" fill="hold"/>
                                        <p:tgtEl>
                                          <p:spTgt spid="3">
                                            <p:txEl>
                                              <p:pRg st="8" end="8"/>
                                            </p:txEl>
                                          </p:spTgt>
                                        </p:tgtEl>
                                        <p:attrNameLst>
                                          <p:attrName>ppt_y</p:attrName>
                                        </p:attrNameLst>
                                      </p:cBhvr>
                                      <p:tavLst>
                                        <p:tav tm="0">
                                          <p:val>
                                            <p:strVal val="#ppt_y"/>
                                          </p:val>
                                        </p:tav>
                                        <p:tav tm="100000">
                                          <p:val>
                                            <p:strVal val="#ppt_y"/>
                                          </p:val>
                                        </p:tav>
                                      </p:tavLst>
                                    </p:anim>
                                  </p:childTnLst>
                                </p:cTn>
                              </p:par>
                              <p:par>
                                <p:cTn id="46" presetID="39" presetClass="entr" presetSubtype="0" accel="100000" fill="hold" nodeType="with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 calcmode="lin" valueType="num">
                                      <p:cBhvr>
                                        <p:cTn id="48" dur="500" fill="hold"/>
                                        <p:tgtEl>
                                          <p:spTgt spid="3">
                                            <p:txEl>
                                              <p:pRg st="9" end="9"/>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9" dur="500" fill="hold"/>
                                        <p:tgtEl>
                                          <p:spTgt spid="3">
                                            <p:txEl>
                                              <p:pRg st="9" end="9"/>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0" dur="500" fill="hold"/>
                                        <p:tgtEl>
                                          <p:spTgt spid="3">
                                            <p:txEl>
                                              <p:pRg st="9" end="9"/>
                                            </p:txEl>
                                          </p:spTgt>
                                        </p:tgtEl>
                                        <p:attrNameLst>
                                          <p:attrName>ppt_x</p:attrName>
                                        </p:attrNameLst>
                                      </p:cBhvr>
                                      <p:tavLst>
                                        <p:tav tm="0">
                                          <p:val>
                                            <p:strVal val="#ppt_x-.3"/>
                                          </p:val>
                                        </p:tav>
                                        <p:tav tm="50000">
                                          <p:val>
                                            <p:strVal val="#ppt_x"/>
                                          </p:val>
                                        </p:tav>
                                        <p:tav tm="100000">
                                          <p:val>
                                            <p:strVal val="#ppt_x"/>
                                          </p:val>
                                        </p:tav>
                                      </p:tavLst>
                                    </p:anim>
                                    <p:anim calcmode="lin" valueType="num">
                                      <p:cBhvr>
                                        <p:cTn id="51"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4.bp.blogspot.com/-LCPkfz6btxM/Tc-Bsgkln-I/AAAAAAAAACM/UyS1uyKEmAE/s1600/holy+quran+.jpg">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a:spLocks noChangeArrowheads="1"/>
          </p:cNvSpPr>
          <p:nvPr/>
        </p:nvSpPr>
        <p:spPr bwMode="auto">
          <a:xfrm>
            <a:off x="0" y="0"/>
            <a:ext cx="9144000" cy="6524625"/>
          </a:xfrm>
          <a:prstGeom prst="rect">
            <a:avLst/>
          </a:prstGeom>
          <a:noFill/>
          <a:ln w="9525">
            <a:noFill/>
            <a:miter lim="800000"/>
            <a:headEnd/>
            <a:tailEnd/>
          </a:ln>
        </p:spPr>
        <p:txBody>
          <a:bodyPr>
            <a:spAutoFit/>
          </a:bodyPr>
          <a:lstStyle/>
          <a:p>
            <a:pPr algn="ctr"/>
            <a:r>
              <a:rPr lang="en-US" sz="3600" b="1" dirty="0">
                <a:latin typeface="Calibri" pitchFamily="34" charset="0"/>
              </a:rPr>
              <a:t>BEGINNING OF THE REVELATION</a:t>
            </a:r>
          </a:p>
          <a:p>
            <a:r>
              <a:rPr lang="en-US" dirty="0">
                <a:latin typeface="Calibri" pitchFamily="34" charset="0"/>
              </a:rPr>
              <a:t> </a:t>
            </a:r>
          </a:p>
          <a:p>
            <a:r>
              <a:rPr lang="en-US" sz="2800" b="1" dirty="0">
                <a:latin typeface="Calibri" pitchFamily="34" charset="0"/>
              </a:rPr>
              <a:t>The revelation of the Qur'an began in the </a:t>
            </a:r>
            <a:r>
              <a:rPr lang="en-US" sz="2800" b="1" dirty="0" err="1">
                <a:latin typeface="Calibri" pitchFamily="34" charset="0"/>
              </a:rPr>
              <a:t>lailat</a:t>
            </a:r>
            <a:r>
              <a:rPr lang="en-US" sz="2800" b="1" dirty="0">
                <a:latin typeface="Calibri" pitchFamily="34" charset="0"/>
              </a:rPr>
              <a:t> al-</a:t>
            </a:r>
            <a:r>
              <a:rPr lang="en-US" sz="2800" b="1" dirty="0" err="1">
                <a:latin typeface="Calibri" pitchFamily="34" charset="0"/>
              </a:rPr>
              <a:t>qadr</a:t>
            </a:r>
            <a:r>
              <a:rPr lang="en-US" sz="2800" b="1" dirty="0">
                <a:latin typeface="Calibri" pitchFamily="34" charset="0"/>
              </a:rPr>
              <a:t> of Ramadan </a:t>
            </a:r>
            <a:r>
              <a:rPr lang="en-US" sz="2400" b="1" dirty="0">
                <a:latin typeface="Calibri" pitchFamily="34" charset="0"/>
              </a:rPr>
              <a:t>(the 27th night or one of the odd nights after the21st) </a:t>
            </a:r>
            <a:r>
              <a:rPr lang="en-US" sz="2800" b="1" dirty="0">
                <a:latin typeface="Calibri" pitchFamily="34" charset="0"/>
              </a:rPr>
              <a:t>after the Prophet Muhammad </a:t>
            </a:r>
          </a:p>
          <a:p>
            <a:r>
              <a:rPr lang="en-US" sz="2800" b="1" dirty="0">
                <a:latin typeface="Calibri" pitchFamily="34" charset="0"/>
              </a:rPr>
              <a:t>had passed the</a:t>
            </a:r>
          </a:p>
          <a:p>
            <a:r>
              <a:rPr lang="en-US" sz="2800" b="1" dirty="0">
                <a:latin typeface="Calibri" pitchFamily="34" charset="0"/>
              </a:rPr>
              <a:t>fortieth year </a:t>
            </a:r>
          </a:p>
          <a:p>
            <a:r>
              <a:rPr lang="en-US" sz="2800" b="1" dirty="0">
                <a:latin typeface="Calibri" pitchFamily="34" charset="0"/>
              </a:rPr>
              <a:t>of his life</a:t>
            </a:r>
          </a:p>
          <a:p>
            <a:endParaRPr lang="en-US" sz="2800" b="1" dirty="0">
              <a:latin typeface="Calibri" pitchFamily="34" charset="0"/>
            </a:endParaRPr>
          </a:p>
          <a:p>
            <a:endParaRPr lang="en-US" sz="2800" b="1" dirty="0">
              <a:latin typeface="Calibri" pitchFamily="34" charset="0"/>
            </a:endParaRPr>
          </a:p>
          <a:p>
            <a:endParaRPr lang="en-US" sz="2800" b="1" dirty="0">
              <a:latin typeface="Calibri" pitchFamily="34" charset="0"/>
            </a:endParaRPr>
          </a:p>
          <a:p>
            <a:endParaRPr lang="en-US" sz="2800" b="1" dirty="0">
              <a:latin typeface="Calibri" pitchFamily="34" charset="0"/>
            </a:endParaRPr>
          </a:p>
          <a:p>
            <a:endParaRPr lang="en-US" sz="2800" b="1" dirty="0">
              <a:latin typeface="Calibri" pitchFamily="34" charset="0"/>
            </a:endParaRPr>
          </a:p>
          <a:p>
            <a:r>
              <a:rPr lang="en-US" sz="2800" b="1" dirty="0">
                <a:latin typeface="Calibri" pitchFamily="34" charset="0"/>
              </a:rPr>
              <a:t>(that is around the year 610), during his seclusion in the cave of </a:t>
            </a:r>
            <a:r>
              <a:rPr lang="en-US" sz="2800" b="1" dirty="0" err="1">
                <a:latin typeface="Calibri" pitchFamily="34" charset="0"/>
              </a:rPr>
              <a:t>Hira</a:t>
            </a:r>
            <a:r>
              <a:rPr lang="en-US" sz="2800" b="1" dirty="0">
                <a:latin typeface="Calibri" pitchFamily="34" charset="0"/>
              </a:rPr>
              <a:t>' on a mountain near </a:t>
            </a:r>
            <a:r>
              <a:rPr lang="en-US" sz="2800" b="1" dirty="0" err="1">
                <a:latin typeface="Calibri" pitchFamily="34" charset="0"/>
              </a:rPr>
              <a:t>Makka</a:t>
            </a:r>
            <a:r>
              <a:rPr lang="en-US" sz="2800" b="1" dirty="0">
                <a:latin typeface="Calibri" pitchFamily="34" charset="0"/>
              </a:rPr>
              <a:t> </a:t>
            </a:r>
            <a:r>
              <a:rPr lang="en-US" sz="1600" dirty="0">
                <a:latin typeface="Calibri" pitchFamily="34"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from="(-#ppt_w/2)" to="(#ppt_x)" calcmode="lin" valueType="num">
                                      <p:cBhvr>
                                        <p:cTn id="7" dur="600" fill="hold">
                                          <p:stCondLst>
                                            <p:cond delay="0"/>
                                          </p:stCondLst>
                                        </p:cTn>
                                        <p:tgtEl>
                                          <p:spTgt spid="3">
                                            <p:txEl>
                                              <p:pRg st="2" end="2"/>
                                            </p:txEl>
                                          </p:spTgt>
                                        </p:tgtEl>
                                        <p:attrNameLst>
                                          <p:attrName>ppt_x</p:attrName>
                                        </p:attrNameLst>
                                      </p:cBhvr>
                                    </p:anim>
                                    <p:anim from="0" to="-1.0" calcmode="lin" valueType="num">
                                      <p:cBhvr>
                                        <p:cTn id="8" dur="200" decel="50000" autoRev="1" fill="hold">
                                          <p:stCondLst>
                                            <p:cond delay="600"/>
                                          </p:stCondLst>
                                        </p:cTn>
                                        <p:tgtEl>
                                          <p:spTgt spid="3">
                                            <p:txEl>
                                              <p:pRg st="2" end="2"/>
                                            </p:txEl>
                                          </p:spTgt>
                                        </p:tgtEl>
                                        <p:attrNameLst>
                                          <p:attrName>xshear</p:attrName>
                                        </p:attrNameLst>
                                      </p:cBhvr>
                                    </p:anim>
                                    <p:animScale>
                                      <p:cBhvr>
                                        <p:cTn id="9" dur="200" decel="100000" autoRev="1" fill="hold">
                                          <p:stCondLst>
                                            <p:cond delay="600"/>
                                          </p:stCondLst>
                                        </p:cTn>
                                        <p:tgtEl>
                                          <p:spTgt spid="3">
                                            <p:txEl>
                                              <p:pRg st="2" end="2"/>
                                            </p:txEl>
                                          </p:spTgt>
                                        </p:tgtEl>
                                      </p:cBhvr>
                                      <p:from x="100000" y="100000"/>
                                      <p:to x="80000" y="100000"/>
                                    </p:animScale>
                                    <p:anim by="(#ppt_h/3+#ppt_w*0.1)" calcmode="lin" valueType="num">
                                      <p:cBhvr additive="sum">
                                        <p:cTn id="10" dur="200" decel="100000" autoRev="1" fill="hold">
                                          <p:stCondLst>
                                            <p:cond delay="600"/>
                                          </p:stCondLst>
                                        </p:cTn>
                                        <p:tgtEl>
                                          <p:spTgt spid="3">
                                            <p:txEl>
                                              <p:pRg st="2" end="2"/>
                                            </p:txEl>
                                          </p:spTgt>
                                        </p:tgtEl>
                                        <p:attrNameLst>
                                          <p:attrName>ppt_x</p:attrName>
                                        </p:attrNameLst>
                                      </p:cBhvr>
                                    </p:anim>
                                  </p:childTnLst>
                                </p:cTn>
                              </p:par>
                              <p:par>
                                <p:cTn id="11" presetID="34"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from="(-#ppt_w/2)" to="(#ppt_x)" calcmode="lin" valueType="num">
                                      <p:cBhvr>
                                        <p:cTn id="13" dur="600" fill="hold">
                                          <p:stCondLst>
                                            <p:cond delay="0"/>
                                          </p:stCondLst>
                                        </p:cTn>
                                        <p:tgtEl>
                                          <p:spTgt spid="3">
                                            <p:txEl>
                                              <p:pRg st="3" end="3"/>
                                            </p:txEl>
                                          </p:spTgt>
                                        </p:tgtEl>
                                        <p:attrNameLst>
                                          <p:attrName>ppt_x</p:attrName>
                                        </p:attrNameLst>
                                      </p:cBhvr>
                                    </p:anim>
                                    <p:anim from="0" to="-1.0" calcmode="lin" valueType="num">
                                      <p:cBhvr>
                                        <p:cTn id="14" dur="200" decel="50000" autoRev="1" fill="hold">
                                          <p:stCondLst>
                                            <p:cond delay="600"/>
                                          </p:stCondLst>
                                        </p:cTn>
                                        <p:tgtEl>
                                          <p:spTgt spid="3">
                                            <p:txEl>
                                              <p:pRg st="3" end="3"/>
                                            </p:txEl>
                                          </p:spTgt>
                                        </p:tgtEl>
                                        <p:attrNameLst>
                                          <p:attrName>xshear</p:attrName>
                                        </p:attrNameLst>
                                      </p:cBhvr>
                                    </p:anim>
                                    <p:animScale>
                                      <p:cBhvr>
                                        <p:cTn id="15" dur="200" decel="100000" autoRev="1" fill="hold">
                                          <p:stCondLst>
                                            <p:cond delay="600"/>
                                          </p:stCondLst>
                                        </p:cTn>
                                        <p:tgtEl>
                                          <p:spTgt spid="3">
                                            <p:txEl>
                                              <p:pRg st="3" end="3"/>
                                            </p:txEl>
                                          </p:spTgt>
                                        </p:tgtEl>
                                      </p:cBhvr>
                                      <p:from x="100000" y="100000"/>
                                      <p:to x="80000" y="100000"/>
                                    </p:animScale>
                                    <p:anim by="(#ppt_h/3+#ppt_w*0.1)" calcmode="lin" valueType="num">
                                      <p:cBhvr additive="sum">
                                        <p:cTn id="16" dur="200" decel="100000" autoRev="1" fill="hold">
                                          <p:stCondLst>
                                            <p:cond delay="600"/>
                                          </p:stCondLst>
                                        </p:cTn>
                                        <p:tgtEl>
                                          <p:spTgt spid="3">
                                            <p:txEl>
                                              <p:pRg st="3" end="3"/>
                                            </p:txEl>
                                          </p:spTgt>
                                        </p:tgtEl>
                                        <p:attrNameLst>
                                          <p:attrName>ppt_x</p:attrName>
                                        </p:attrNameLst>
                                      </p:cBhvr>
                                    </p:anim>
                                  </p:childTnLst>
                                </p:cTn>
                              </p:par>
                              <p:par>
                                <p:cTn id="17" presetID="34"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from="(-#ppt_w/2)" to="(#ppt_x)" calcmode="lin" valueType="num">
                                      <p:cBhvr>
                                        <p:cTn id="19" dur="600" fill="hold">
                                          <p:stCondLst>
                                            <p:cond delay="0"/>
                                          </p:stCondLst>
                                        </p:cTn>
                                        <p:tgtEl>
                                          <p:spTgt spid="3">
                                            <p:txEl>
                                              <p:pRg st="4" end="4"/>
                                            </p:txEl>
                                          </p:spTgt>
                                        </p:tgtEl>
                                        <p:attrNameLst>
                                          <p:attrName>ppt_x</p:attrName>
                                        </p:attrNameLst>
                                      </p:cBhvr>
                                    </p:anim>
                                    <p:anim from="0" to="-1.0" calcmode="lin" valueType="num">
                                      <p:cBhvr>
                                        <p:cTn id="20" dur="200" decel="50000" autoRev="1" fill="hold">
                                          <p:stCondLst>
                                            <p:cond delay="600"/>
                                          </p:stCondLst>
                                        </p:cTn>
                                        <p:tgtEl>
                                          <p:spTgt spid="3">
                                            <p:txEl>
                                              <p:pRg st="4" end="4"/>
                                            </p:txEl>
                                          </p:spTgt>
                                        </p:tgtEl>
                                        <p:attrNameLst>
                                          <p:attrName>xshear</p:attrName>
                                        </p:attrNameLst>
                                      </p:cBhvr>
                                    </p:anim>
                                    <p:animScale>
                                      <p:cBhvr>
                                        <p:cTn id="21" dur="200" decel="100000" autoRev="1" fill="hold">
                                          <p:stCondLst>
                                            <p:cond delay="600"/>
                                          </p:stCondLst>
                                        </p:cTn>
                                        <p:tgtEl>
                                          <p:spTgt spid="3">
                                            <p:txEl>
                                              <p:pRg st="4" end="4"/>
                                            </p:txEl>
                                          </p:spTgt>
                                        </p:tgtEl>
                                      </p:cBhvr>
                                      <p:from x="100000" y="100000"/>
                                      <p:to x="80000" y="100000"/>
                                    </p:animScale>
                                    <p:anim by="(#ppt_h/3+#ppt_w*0.1)" calcmode="lin" valueType="num">
                                      <p:cBhvr additive="sum">
                                        <p:cTn id="22" dur="200" decel="100000" autoRev="1" fill="hold">
                                          <p:stCondLst>
                                            <p:cond delay="600"/>
                                          </p:stCondLst>
                                        </p:cTn>
                                        <p:tgtEl>
                                          <p:spTgt spid="3">
                                            <p:txEl>
                                              <p:pRg st="4" end="4"/>
                                            </p:txEl>
                                          </p:spTgt>
                                        </p:tgtEl>
                                        <p:attrNameLst>
                                          <p:attrName>ppt_x</p:attrName>
                                        </p:attrNameLst>
                                      </p:cBhvr>
                                    </p:anim>
                                  </p:childTnLst>
                                </p:cTn>
                              </p:par>
                              <p:par>
                                <p:cTn id="23" presetID="34"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from="(-#ppt_w/2)" to="(#ppt_x)" calcmode="lin" valueType="num">
                                      <p:cBhvr>
                                        <p:cTn id="25" dur="600" fill="hold">
                                          <p:stCondLst>
                                            <p:cond delay="0"/>
                                          </p:stCondLst>
                                        </p:cTn>
                                        <p:tgtEl>
                                          <p:spTgt spid="3">
                                            <p:txEl>
                                              <p:pRg st="5" end="5"/>
                                            </p:txEl>
                                          </p:spTgt>
                                        </p:tgtEl>
                                        <p:attrNameLst>
                                          <p:attrName>ppt_x</p:attrName>
                                        </p:attrNameLst>
                                      </p:cBhvr>
                                    </p:anim>
                                    <p:anim from="0" to="-1.0" calcmode="lin" valueType="num">
                                      <p:cBhvr>
                                        <p:cTn id="26" dur="200" decel="50000" autoRev="1" fill="hold">
                                          <p:stCondLst>
                                            <p:cond delay="600"/>
                                          </p:stCondLst>
                                        </p:cTn>
                                        <p:tgtEl>
                                          <p:spTgt spid="3">
                                            <p:txEl>
                                              <p:pRg st="5" end="5"/>
                                            </p:txEl>
                                          </p:spTgt>
                                        </p:tgtEl>
                                        <p:attrNameLst>
                                          <p:attrName>xshear</p:attrName>
                                        </p:attrNameLst>
                                      </p:cBhvr>
                                    </p:anim>
                                    <p:animScale>
                                      <p:cBhvr>
                                        <p:cTn id="27" dur="200" decel="100000" autoRev="1" fill="hold">
                                          <p:stCondLst>
                                            <p:cond delay="600"/>
                                          </p:stCondLst>
                                        </p:cTn>
                                        <p:tgtEl>
                                          <p:spTgt spid="3">
                                            <p:txEl>
                                              <p:pRg st="5" end="5"/>
                                            </p:txEl>
                                          </p:spTgt>
                                        </p:tgtEl>
                                      </p:cBhvr>
                                      <p:from x="100000" y="100000"/>
                                      <p:to x="80000" y="100000"/>
                                    </p:animScale>
                                    <p:anim by="(#ppt_h/3+#ppt_w*0.1)" calcmode="lin" valueType="num">
                                      <p:cBhvr additive="sum">
                                        <p:cTn id="28" dur="200" decel="100000" autoRev="1" fill="hold">
                                          <p:stCondLst>
                                            <p:cond delay="600"/>
                                          </p:stCondLst>
                                        </p:cTn>
                                        <p:tgtEl>
                                          <p:spTgt spid="3">
                                            <p:txEl>
                                              <p:pRg st="5" end="5"/>
                                            </p:txEl>
                                          </p:spTgt>
                                        </p:tgtEl>
                                        <p:attrNameLst>
                                          <p:attrName>ppt_x</p:attrName>
                                        </p:attrNameLst>
                                      </p:cBhvr>
                                    </p:anim>
                                  </p:childTnLst>
                                </p:cTn>
                              </p:par>
                              <p:par>
                                <p:cTn id="29" presetID="34"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 from="(-#ppt_w/2)" to="(#ppt_x)" calcmode="lin" valueType="num">
                                      <p:cBhvr>
                                        <p:cTn id="31" dur="600" fill="hold">
                                          <p:stCondLst>
                                            <p:cond delay="0"/>
                                          </p:stCondLst>
                                        </p:cTn>
                                        <p:tgtEl>
                                          <p:spTgt spid="3">
                                            <p:txEl>
                                              <p:pRg st="11" end="11"/>
                                            </p:txEl>
                                          </p:spTgt>
                                        </p:tgtEl>
                                        <p:attrNameLst>
                                          <p:attrName>ppt_x</p:attrName>
                                        </p:attrNameLst>
                                      </p:cBhvr>
                                    </p:anim>
                                    <p:anim from="0" to="-1.0" calcmode="lin" valueType="num">
                                      <p:cBhvr>
                                        <p:cTn id="32" dur="200" decel="50000" autoRev="1" fill="hold">
                                          <p:stCondLst>
                                            <p:cond delay="600"/>
                                          </p:stCondLst>
                                        </p:cTn>
                                        <p:tgtEl>
                                          <p:spTgt spid="3">
                                            <p:txEl>
                                              <p:pRg st="11" end="11"/>
                                            </p:txEl>
                                          </p:spTgt>
                                        </p:tgtEl>
                                        <p:attrNameLst>
                                          <p:attrName>xshear</p:attrName>
                                        </p:attrNameLst>
                                      </p:cBhvr>
                                    </p:anim>
                                    <p:animScale>
                                      <p:cBhvr>
                                        <p:cTn id="33" dur="200" decel="100000" autoRev="1" fill="hold">
                                          <p:stCondLst>
                                            <p:cond delay="600"/>
                                          </p:stCondLst>
                                        </p:cTn>
                                        <p:tgtEl>
                                          <p:spTgt spid="3">
                                            <p:txEl>
                                              <p:pRg st="11" end="11"/>
                                            </p:txEl>
                                          </p:spTgt>
                                        </p:tgtEl>
                                      </p:cBhvr>
                                      <p:from x="100000" y="100000"/>
                                      <p:to x="80000" y="100000"/>
                                    </p:animScale>
                                    <p:anim by="(#ppt_h/3+#ppt_w*0.1)" calcmode="lin" valueType="num">
                                      <p:cBhvr additive="sum">
                                        <p:cTn id="34" dur="200" decel="100000" autoRev="1" fill="hold">
                                          <p:stCondLst>
                                            <p:cond delay="600"/>
                                          </p:stCondLst>
                                        </p:cTn>
                                        <p:tgtEl>
                                          <p:spTgt spid="3">
                                            <p:txEl>
                                              <p:pRg st="11" end="11"/>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muslimbookmark.com/images/D/QRN0121.jpg">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a:spLocks noChangeArrowheads="1"/>
          </p:cNvSpPr>
          <p:nvPr/>
        </p:nvSpPr>
        <p:spPr bwMode="auto">
          <a:xfrm rot="-250683">
            <a:off x="469900" y="1771650"/>
            <a:ext cx="3505200" cy="1938338"/>
          </a:xfrm>
          <a:prstGeom prst="rect">
            <a:avLst/>
          </a:prstGeom>
          <a:noFill/>
          <a:ln w="9525">
            <a:noFill/>
            <a:miter lim="800000"/>
            <a:headEnd/>
            <a:tailEnd/>
          </a:ln>
        </p:spPr>
        <p:txBody>
          <a:bodyPr>
            <a:spAutoFit/>
          </a:bodyPr>
          <a:lstStyle/>
          <a:p>
            <a:r>
              <a:rPr lang="en-US" sz="2400" b="1">
                <a:latin typeface="Calibri" pitchFamily="34" charset="0"/>
              </a:rPr>
              <a:t>According to Imam Suyuti' on the basis of three reports from 'Abdullah Ibn 'Abbas, in Hakim, Baihaqi and Nasa'i, </a:t>
            </a:r>
          </a:p>
        </p:txBody>
      </p:sp>
      <p:sp>
        <p:nvSpPr>
          <p:cNvPr id="4" name="TextBox 3"/>
          <p:cNvSpPr txBox="1">
            <a:spLocks noChangeArrowheads="1"/>
          </p:cNvSpPr>
          <p:nvPr/>
        </p:nvSpPr>
        <p:spPr bwMode="auto">
          <a:xfrm>
            <a:off x="4648200" y="1219200"/>
            <a:ext cx="3505200" cy="3908425"/>
          </a:xfrm>
          <a:prstGeom prst="rect">
            <a:avLst/>
          </a:prstGeom>
          <a:solidFill>
            <a:schemeClr val="accent2"/>
          </a:solidFill>
          <a:ln w="9525">
            <a:noFill/>
            <a:miter lim="800000"/>
            <a:headEnd/>
            <a:tailEnd/>
          </a:ln>
        </p:spPr>
        <p:txBody>
          <a:bodyPr>
            <a:spAutoFit/>
          </a:bodyPr>
          <a:lstStyle/>
          <a:p>
            <a:pPr algn="ctr"/>
            <a:r>
              <a:rPr lang="en-US" sz="4400">
                <a:solidFill>
                  <a:schemeClr val="bg1"/>
                </a:solidFill>
                <a:latin typeface="Calibri" pitchFamily="34" charset="0"/>
              </a:rPr>
              <a:t>The Holy Qur'an descended in two stages </a:t>
            </a:r>
          </a:p>
          <a:p>
            <a:endParaRPr lang="en-US">
              <a:latin typeface="Calibri" pitchFamily="34" charset="0"/>
            </a:endParaRPr>
          </a:p>
          <a:p>
            <a:endParaRPr lang="en-US">
              <a:latin typeface="Calibri" pitchFamily="34" charset="0"/>
            </a:endParaRPr>
          </a:p>
          <a:p>
            <a:pPr algn="ctr"/>
            <a:r>
              <a:rPr lang="en-US">
                <a:solidFill>
                  <a:schemeClr val="bg1"/>
                </a:solidFill>
                <a:latin typeface="Calibri" pitchFamily="34" charset="0"/>
              </a:rPr>
              <a:t> [al Itqan fi ulum al quran, Beirut, 1973, Vol. I pp. 39-40]</a:t>
            </a:r>
          </a:p>
        </p:txBody>
      </p:sp>
      <p:sp>
        <p:nvSpPr>
          <p:cNvPr id="6149" name="TextBox 4"/>
          <p:cNvSpPr txBox="1">
            <a:spLocks noChangeArrowheads="1"/>
          </p:cNvSpPr>
          <p:nvPr/>
        </p:nvSpPr>
        <p:spPr bwMode="auto">
          <a:xfrm>
            <a:off x="5638800" y="1828800"/>
            <a:ext cx="184150" cy="369888"/>
          </a:xfrm>
          <a:prstGeom prst="rect">
            <a:avLst/>
          </a:prstGeom>
          <a:noFill/>
          <a:ln w="9525">
            <a:noFill/>
            <a:miter lim="800000"/>
            <a:headEnd/>
            <a:tailEnd/>
          </a:ln>
        </p:spPr>
        <p:txBody>
          <a:bodyPr wrap="none">
            <a:spAutoFit/>
          </a:bodyPr>
          <a:lstStyle/>
          <a:p>
            <a:endParaRPr lang="en-US">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4"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from="(-#ppt_w/2)" to="(#ppt_x)" calcmode="lin" valueType="num">
                                      <p:cBhvr>
                                        <p:cTn id="14" dur="600" fill="hold">
                                          <p:stCondLst>
                                            <p:cond delay="0"/>
                                          </p:stCondLst>
                                        </p:cTn>
                                        <p:tgtEl>
                                          <p:spTgt spid="4">
                                            <p:txEl>
                                              <p:pRg st="0" end="0"/>
                                            </p:txEl>
                                          </p:spTgt>
                                        </p:tgtEl>
                                        <p:attrNameLst>
                                          <p:attrName>ppt_x</p:attrName>
                                        </p:attrNameLst>
                                      </p:cBhvr>
                                    </p:anim>
                                    <p:anim from="0" to="-1.0" calcmode="lin" valueType="num">
                                      <p:cBhvr>
                                        <p:cTn id="15" dur="200" decel="50000" autoRev="1" fill="hold">
                                          <p:stCondLst>
                                            <p:cond delay="600"/>
                                          </p:stCondLst>
                                        </p:cTn>
                                        <p:tgtEl>
                                          <p:spTgt spid="4">
                                            <p:txEl>
                                              <p:pRg st="0" end="0"/>
                                            </p:txEl>
                                          </p:spTgt>
                                        </p:tgtEl>
                                        <p:attrNameLst>
                                          <p:attrName>xshear</p:attrName>
                                        </p:attrNameLst>
                                      </p:cBhvr>
                                    </p:anim>
                                    <p:animScale>
                                      <p:cBhvr>
                                        <p:cTn id="16" dur="200" decel="100000" autoRev="1" fill="hold">
                                          <p:stCondLst>
                                            <p:cond delay="600"/>
                                          </p:stCondLst>
                                        </p:cTn>
                                        <p:tgtEl>
                                          <p:spTgt spid="4">
                                            <p:txEl>
                                              <p:pRg st="0" end="0"/>
                                            </p:txEl>
                                          </p:spTgt>
                                        </p:tgtEl>
                                      </p:cBhvr>
                                      <p:from x="100000" y="100000"/>
                                      <p:to x="80000" y="100000"/>
                                    </p:animScale>
                                    <p:anim by="(#ppt_h/3+#ppt_w*0.1)" calcmode="lin" valueType="num">
                                      <p:cBhvr additive="sum">
                                        <p:cTn id="17" dur="200" decel="100000" autoRev="1" fill="hold">
                                          <p:stCondLst>
                                            <p:cond delay="600"/>
                                          </p:stCondLst>
                                        </p:cTn>
                                        <p:tgtEl>
                                          <p:spTgt spid="4">
                                            <p:txEl>
                                              <p:pRg st="0" end="0"/>
                                            </p:txEl>
                                          </p:spTgt>
                                        </p:tgtEl>
                                        <p:attrNameLst>
                                          <p:attrName>ppt_x</p:attrName>
                                        </p:attrNameLst>
                                      </p:cBhvr>
                                    </p:anim>
                                  </p:childTnLst>
                                </p:cTn>
                              </p:par>
                              <p:par>
                                <p:cTn id="18" presetID="34" presetClass="entr" presetSubtype="0" fill="hold"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 from="(-#ppt_w/2)" to="(#ppt_x)" calcmode="lin" valueType="num">
                                      <p:cBhvr>
                                        <p:cTn id="20" dur="600" fill="hold">
                                          <p:stCondLst>
                                            <p:cond delay="0"/>
                                          </p:stCondLst>
                                        </p:cTn>
                                        <p:tgtEl>
                                          <p:spTgt spid="4">
                                            <p:txEl>
                                              <p:pRg st="3" end="3"/>
                                            </p:txEl>
                                          </p:spTgt>
                                        </p:tgtEl>
                                        <p:attrNameLst>
                                          <p:attrName>ppt_x</p:attrName>
                                        </p:attrNameLst>
                                      </p:cBhvr>
                                    </p:anim>
                                    <p:anim from="0" to="-1.0" calcmode="lin" valueType="num">
                                      <p:cBhvr>
                                        <p:cTn id="21" dur="200" decel="50000" autoRev="1" fill="hold">
                                          <p:stCondLst>
                                            <p:cond delay="600"/>
                                          </p:stCondLst>
                                        </p:cTn>
                                        <p:tgtEl>
                                          <p:spTgt spid="4">
                                            <p:txEl>
                                              <p:pRg st="3" end="3"/>
                                            </p:txEl>
                                          </p:spTgt>
                                        </p:tgtEl>
                                        <p:attrNameLst>
                                          <p:attrName>xshear</p:attrName>
                                        </p:attrNameLst>
                                      </p:cBhvr>
                                    </p:anim>
                                    <p:animScale>
                                      <p:cBhvr>
                                        <p:cTn id="22" dur="200" decel="100000" autoRev="1" fill="hold">
                                          <p:stCondLst>
                                            <p:cond delay="600"/>
                                          </p:stCondLst>
                                        </p:cTn>
                                        <p:tgtEl>
                                          <p:spTgt spid="4">
                                            <p:txEl>
                                              <p:pRg st="3" end="3"/>
                                            </p:txEl>
                                          </p:spTgt>
                                        </p:tgtEl>
                                      </p:cBhvr>
                                      <p:from x="100000" y="100000"/>
                                      <p:to x="80000" y="100000"/>
                                    </p:animScale>
                                    <p:anim by="(#ppt_h/3+#ppt_w*0.1)" calcmode="lin" valueType="num">
                                      <p:cBhvr additive="sum">
                                        <p:cTn id="23" dur="200" decel="100000" autoRev="1" fill="hold">
                                          <p:stCondLst>
                                            <p:cond delay="600"/>
                                          </p:stCondLst>
                                        </p:cTn>
                                        <p:tgtEl>
                                          <p:spTgt spid="4">
                                            <p:txEl>
                                              <p:pRg st="3" end="3"/>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i598.photobucket.com/albums/tt67/NasheedsNow/Background/tn_quran.jpg">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a:spLocks noChangeArrowheads="1"/>
          </p:cNvSpPr>
          <p:nvPr/>
        </p:nvSpPr>
        <p:spPr bwMode="auto">
          <a:xfrm>
            <a:off x="1143000" y="304800"/>
            <a:ext cx="7391400" cy="2062163"/>
          </a:xfrm>
          <a:prstGeom prst="rect">
            <a:avLst/>
          </a:prstGeom>
          <a:noFill/>
          <a:ln w="9525">
            <a:noFill/>
            <a:miter lim="800000"/>
            <a:headEnd/>
            <a:tailEnd/>
          </a:ln>
        </p:spPr>
        <p:txBody>
          <a:bodyPr>
            <a:spAutoFit/>
          </a:bodyPr>
          <a:lstStyle/>
          <a:p>
            <a:r>
              <a:rPr lang="en-US" sz="2800" b="1" dirty="0" smtClean="0">
                <a:solidFill>
                  <a:schemeClr val="bg1"/>
                </a:solidFill>
                <a:latin typeface="Calibri" pitchFamily="34" charset="0"/>
              </a:rPr>
              <a:t>1. </a:t>
            </a:r>
            <a:r>
              <a:rPr lang="en-US" sz="3200" b="1" dirty="0" smtClean="0">
                <a:solidFill>
                  <a:schemeClr val="bg1"/>
                </a:solidFill>
                <a:latin typeface="Calibri" pitchFamily="34" charset="0"/>
              </a:rPr>
              <a:t>From</a:t>
            </a:r>
            <a:r>
              <a:rPr lang="en-US" sz="3200" b="1" dirty="0">
                <a:solidFill>
                  <a:schemeClr val="bg1"/>
                </a:solidFill>
                <a:latin typeface="Calibri" pitchFamily="34" charset="0"/>
              </a:rPr>
              <a:t> </a:t>
            </a:r>
            <a:r>
              <a:rPr lang="en-US" sz="3200" b="1" i="1" dirty="0">
                <a:solidFill>
                  <a:schemeClr val="bg1"/>
                </a:solidFill>
                <a:latin typeface="Calibri" pitchFamily="34" charset="0"/>
              </a:rPr>
              <a:t>the </a:t>
            </a:r>
            <a:r>
              <a:rPr lang="en-US" sz="3200" b="1" i="1" dirty="0" err="1">
                <a:solidFill>
                  <a:schemeClr val="bg1"/>
                </a:solidFill>
                <a:latin typeface="Calibri" pitchFamily="34" charset="0"/>
              </a:rPr>
              <a:t>lauh</a:t>
            </a:r>
            <a:r>
              <a:rPr lang="en-US" sz="3200" b="1" i="1" dirty="0">
                <a:solidFill>
                  <a:schemeClr val="bg1"/>
                </a:solidFill>
                <a:latin typeface="Calibri" pitchFamily="34" charset="0"/>
              </a:rPr>
              <a:t> al-</a:t>
            </a:r>
            <a:r>
              <a:rPr lang="en-US" sz="3200" b="1" i="1" dirty="0" err="1">
                <a:solidFill>
                  <a:schemeClr val="bg1"/>
                </a:solidFill>
                <a:latin typeface="Calibri" pitchFamily="34" charset="0"/>
              </a:rPr>
              <a:t>mahfuz</a:t>
            </a:r>
            <a:r>
              <a:rPr lang="en-US" sz="3200" b="1" i="1" dirty="0">
                <a:solidFill>
                  <a:schemeClr val="bg1"/>
                </a:solidFill>
                <a:latin typeface="Calibri" pitchFamily="34" charset="0"/>
              </a:rPr>
              <a:t>, (the preserved tablet</a:t>
            </a:r>
            <a:r>
              <a:rPr lang="en-US" sz="3200" b="1" dirty="0">
                <a:solidFill>
                  <a:schemeClr val="bg1"/>
                </a:solidFill>
                <a:latin typeface="Calibri" pitchFamily="34" charset="0"/>
              </a:rPr>
              <a:t>‘), to the </a:t>
            </a:r>
            <a:r>
              <a:rPr lang="en-US" sz="3200" b="1" i="1" dirty="0">
                <a:solidFill>
                  <a:schemeClr val="bg1"/>
                </a:solidFill>
                <a:latin typeface="Calibri" pitchFamily="34" charset="0"/>
              </a:rPr>
              <a:t>lowest of the heavens (bait al-'</a:t>
            </a:r>
            <a:r>
              <a:rPr lang="en-US" sz="3200" b="1" i="1" dirty="0" err="1">
                <a:solidFill>
                  <a:schemeClr val="bg1"/>
                </a:solidFill>
                <a:latin typeface="Calibri" pitchFamily="34" charset="0"/>
              </a:rPr>
              <a:t>izza</a:t>
            </a:r>
            <a:r>
              <a:rPr lang="en-US" sz="3200" b="1" i="1" dirty="0">
                <a:solidFill>
                  <a:schemeClr val="bg1"/>
                </a:solidFill>
                <a:latin typeface="Calibri" pitchFamily="34" charset="0"/>
              </a:rPr>
              <a:t>) of the world</a:t>
            </a:r>
            <a:r>
              <a:rPr lang="en-US" sz="3200" b="1" dirty="0">
                <a:solidFill>
                  <a:schemeClr val="bg1"/>
                </a:solidFill>
                <a:latin typeface="Calibri" pitchFamily="34" charset="0"/>
              </a:rPr>
              <a:t>, all together, in the </a:t>
            </a:r>
            <a:r>
              <a:rPr lang="en-US" sz="3200" b="1" dirty="0" err="1">
                <a:solidFill>
                  <a:schemeClr val="bg1"/>
                </a:solidFill>
                <a:latin typeface="Calibri" pitchFamily="34" charset="0"/>
              </a:rPr>
              <a:t>laila</a:t>
            </a:r>
            <a:r>
              <a:rPr lang="en-US" sz="3200" b="1" dirty="0">
                <a:solidFill>
                  <a:schemeClr val="bg1"/>
                </a:solidFill>
                <a:latin typeface="Calibri" pitchFamily="34" charset="0"/>
              </a:rPr>
              <a:t> al-</a:t>
            </a:r>
            <a:r>
              <a:rPr lang="en-US" sz="3200" b="1" dirty="0" err="1">
                <a:solidFill>
                  <a:schemeClr val="bg1"/>
                </a:solidFill>
                <a:latin typeface="Calibri" pitchFamily="34" charset="0"/>
              </a:rPr>
              <a:t>qadr</a:t>
            </a:r>
            <a:r>
              <a:rPr lang="en-US" sz="3200" b="1" dirty="0">
                <a:solidFill>
                  <a:schemeClr val="bg1"/>
                </a:solidFill>
                <a:latin typeface="Calibri" pitchFamily="34"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2muslims.com/images/postcards/postcards/Quran/quran_gallery_5fffb57bf8163341792f12cc74a059f3.jpg">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9219" name="TextBox 2"/>
          <p:cNvSpPr txBox="1">
            <a:spLocks noChangeArrowheads="1"/>
          </p:cNvSpPr>
          <p:nvPr/>
        </p:nvSpPr>
        <p:spPr bwMode="auto">
          <a:xfrm>
            <a:off x="0" y="0"/>
            <a:ext cx="6781800" cy="5632311"/>
          </a:xfrm>
          <a:prstGeom prst="rect">
            <a:avLst/>
          </a:prstGeom>
          <a:noFill/>
          <a:ln w="9525">
            <a:noFill/>
            <a:miter lim="800000"/>
            <a:headEnd/>
            <a:tailEnd/>
          </a:ln>
        </p:spPr>
        <p:txBody>
          <a:bodyPr>
            <a:spAutoFit/>
          </a:bodyPr>
          <a:lstStyle/>
          <a:p>
            <a:r>
              <a:rPr lang="en-US" sz="4000" dirty="0" smtClean="0">
                <a:solidFill>
                  <a:schemeClr val="bg1"/>
                </a:solidFill>
                <a:latin typeface="Calibri" pitchFamily="34" charset="0"/>
              </a:rPr>
              <a:t>2.From</a:t>
            </a:r>
            <a:r>
              <a:rPr lang="en-US" sz="4000" dirty="0">
                <a:solidFill>
                  <a:schemeClr val="bg1"/>
                </a:solidFill>
                <a:latin typeface="Calibri" pitchFamily="34" charset="0"/>
              </a:rPr>
              <a:t> </a:t>
            </a:r>
            <a:r>
              <a:rPr lang="en-US" sz="4000" i="1" dirty="0">
                <a:solidFill>
                  <a:schemeClr val="bg1"/>
                </a:solidFill>
                <a:latin typeface="Calibri" pitchFamily="34" charset="0"/>
              </a:rPr>
              <a:t>the heavens</a:t>
            </a:r>
            <a:r>
              <a:rPr lang="en-US" sz="4000" dirty="0">
                <a:solidFill>
                  <a:schemeClr val="bg1"/>
                </a:solidFill>
                <a:latin typeface="Calibri" pitchFamily="34" charset="0"/>
              </a:rPr>
              <a:t> to </a:t>
            </a:r>
            <a:r>
              <a:rPr lang="en-US" sz="4000" i="1" dirty="0">
                <a:solidFill>
                  <a:schemeClr val="bg1"/>
                </a:solidFill>
                <a:latin typeface="Calibri" pitchFamily="34" charset="0"/>
              </a:rPr>
              <a:t>earth</a:t>
            </a:r>
            <a:r>
              <a:rPr lang="en-US" sz="4000" dirty="0">
                <a:solidFill>
                  <a:schemeClr val="bg1"/>
                </a:solidFill>
                <a:latin typeface="Calibri" pitchFamily="34" charset="0"/>
              </a:rPr>
              <a:t> , in stages throughout the twenty-three years of Muhammad's </a:t>
            </a:r>
            <a:r>
              <a:rPr lang="en-US" sz="2400" b="1" dirty="0" err="1" smtClean="0">
                <a:solidFill>
                  <a:schemeClr val="bg1"/>
                </a:solidFill>
                <a:latin typeface="Calibri" pitchFamily="34" charset="0"/>
              </a:rPr>
              <a:t>sallahu</a:t>
            </a:r>
            <a:r>
              <a:rPr lang="en-US" sz="2400" b="1" dirty="0" smtClean="0">
                <a:solidFill>
                  <a:schemeClr val="bg1"/>
                </a:solidFill>
                <a:latin typeface="Calibri" pitchFamily="34" charset="0"/>
              </a:rPr>
              <a:t> </a:t>
            </a:r>
            <a:r>
              <a:rPr lang="en-US" sz="2400" b="1" dirty="0" err="1" smtClean="0">
                <a:solidFill>
                  <a:schemeClr val="bg1"/>
                </a:solidFill>
                <a:latin typeface="Calibri" pitchFamily="34" charset="0"/>
              </a:rPr>
              <a:t>alaihe</a:t>
            </a:r>
            <a:r>
              <a:rPr lang="en-US" sz="2400" b="1" dirty="0" smtClean="0">
                <a:solidFill>
                  <a:schemeClr val="bg1"/>
                </a:solidFill>
                <a:latin typeface="Calibri" pitchFamily="34" charset="0"/>
              </a:rPr>
              <a:t> </a:t>
            </a:r>
            <a:r>
              <a:rPr lang="en-US" sz="2400" b="1" dirty="0" err="1" smtClean="0">
                <a:solidFill>
                  <a:schemeClr val="bg1"/>
                </a:solidFill>
                <a:latin typeface="Calibri" pitchFamily="34" charset="0"/>
              </a:rPr>
              <a:t>wasallam</a:t>
            </a:r>
            <a:r>
              <a:rPr lang="en-US" sz="2400" b="1" dirty="0" smtClean="0">
                <a:solidFill>
                  <a:schemeClr val="bg1"/>
                </a:solidFill>
                <a:latin typeface="Calibri" pitchFamily="34" charset="0"/>
              </a:rPr>
              <a:t> </a:t>
            </a:r>
            <a:r>
              <a:rPr lang="en-US" sz="4000" dirty="0" err="1" smtClean="0">
                <a:solidFill>
                  <a:schemeClr val="bg1"/>
                </a:solidFill>
                <a:latin typeface="Calibri" pitchFamily="34" charset="0"/>
              </a:rPr>
              <a:t>Prophethood</a:t>
            </a:r>
            <a:r>
              <a:rPr lang="en-US" sz="4000" dirty="0">
                <a:solidFill>
                  <a:schemeClr val="bg1"/>
                </a:solidFill>
                <a:latin typeface="Calibri" pitchFamily="34" charset="0"/>
              </a:rPr>
              <a:t>, and first in the </a:t>
            </a:r>
            <a:r>
              <a:rPr lang="en-US" sz="4000" dirty="0" err="1" smtClean="0">
                <a:solidFill>
                  <a:schemeClr val="bg1"/>
                </a:solidFill>
                <a:latin typeface="Calibri" pitchFamily="34" charset="0"/>
              </a:rPr>
              <a:t>lailatul-qadr</a:t>
            </a:r>
            <a:r>
              <a:rPr lang="en-US" sz="4000" dirty="0" smtClean="0">
                <a:solidFill>
                  <a:schemeClr val="bg1"/>
                </a:solidFill>
                <a:latin typeface="Calibri" pitchFamily="34" charset="0"/>
              </a:rPr>
              <a:t> </a:t>
            </a:r>
            <a:endParaRPr lang="en-US" sz="4000" dirty="0">
              <a:solidFill>
                <a:schemeClr val="bg1"/>
              </a:solidFill>
              <a:latin typeface="Calibri" pitchFamily="34" charset="0"/>
            </a:endParaRPr>
          </a:p>
          <a:p>
            <a:r>
              <a:rPr lang="en-US" sz="4000" dirty="0">
                <a:solidFill>
                  <a:schemeClr val="bg1"/>
                </a:solidFill>
                <a:latin typeface="Calibri" pitchFamily="34" charset="0"/>
              </a:rPr>
              <a:t>of Ramadan,</a:t>
            </a:r>
          </a:p>
          <a:p>
            <a:r>
              <a:rPr lang="en-US" sz="4000" dirty="0">
                <a:solidFill>
                  <a:schemeClr val="bg1"/>
                </a:solidFill>
                <a:latin typeface="Calibri" pitchFamily="34" charset="0"/>
              </a:rPr>
              <a:t> through</a:t>
            </a:r>
          </a:p>
          <a:p>
            <a:r>
              <a:rPr lang="en-US" sz="4000" dirty="0">
                <a:solidFill>
                  <a:schemeClr val="bg1"/>
                </a:solidFill>
                <a:latin typeface="Calibri" pitchFamily="34" charset="0"/>
              </a:rPr>
              <a:t> the Angel</a:t>
            </a:r>
          </a:p>
          <a:p>
            <a:r>
              <a:rPr lang="en-US" sz="4000" dirty="0">
                <a:solidFill>
                  <a:schemeClr val="bg1"/>
                </a:solidFill>
                <a:latin typeface="Calibri" pitchFamily="34" charset="0"/>
              </a:rPr>
              <a:t> Gabriel.</a:t>
            </a:r>
          </a:p>
        </p:txBody>
      </p:sp>
      <p:sp>
        <p:nvSpPr>
          <p:cNvPr id="4" name="Rectangle 3"/>
          <p:cNvSpPr/>
          <p:nvPr/>
        </p:nvSpPr>
        <p:spPr>
          <a:xfrm>
            <a:off x="6858000" y="2667000"/>
            <a:ext cx="2286000" cy="419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fade">
                                      <p:cBhvr>
                                        <p:cTn id="7" dur="1000"/>
                                        <p:tgtEl>
                                          <p:spTgt spid="9219"/>
                                        </p:tgtEl>
                                      </p:cBhvr>
                                    </p:animEffect>
                                    <p:anim calcmode="lin" valueType="num">
                                      <p:cBhvr>
                                        <p:cTn id="8" dur="1000" fill="hold"/>
                                        <p:tgtEl>
                                          <p:spTgt spid="9219"/>
                                        </p:tgtEl>
                                        <p:attrNameLst>
                                          <p:attrName>ppt_x</p:attrName>
                                        </p:attrNameLst>
                                      </p:cBhvr>
                                      <p:tavLst>
                                        <p:tav tm="0">
                                          <p:val>
                                            <p:strVal val="#ppt_x"/>
                                          </p:val>
                                        </p:tav>
                                        <p:tav tm="100000">
                                          <p:val>
                                            <p:strVal val="#ppt_x"/>
                                          </p:val>
                                        </p:tav>
                                      </p:tavLst>
                                    </p:anim>
                                    <p:anim calcmode="lin" valueType="num">
                                      <p:cBhvr>
                                        <p:cTn id="9" dur="1000" fill="hold"/>
                                        <p:tgtEl>
                                          <p:spTgt spid="92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bing-gallery.com/wp-content/uploads/2012/07/ramadan_vector_BG_thumb.jpg.pagespeed.ce.8bXAF0lRcB.jpg">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0243" name="TextBox 2"/>
          <p:cNvSpPr txBox="1">
            <a:spLocks noChangeArrowheads="1"/>
          </p:cNvSpPr>
          <p:nvPr/>
        </p:nvSpPr>
        <p:spPr bwMode="auto">
          <a:xfrm>
            <a:off x="0" y="0"/>
            <a:ext cx="9144000" cy="5508625"/>
          </a:xfrm>
          <a:prstGeom prst="rect">
            <a:avLst/>
          </a:prstGeom>
          <a:noFill/>
          <a:ln w="9525">
            <a:noFill/>
            <a:miter lim="800000"/>
            <a:headEnd/>
            <a:tailEnd/>
          </a:ln>
        </p:spPr>
        <p:txBody>
          <a:bodyPr>
            <a:spAutoFit/>
          </a:bodyPr>
          <a:lstStyle/>
          <a:p>
            <a:r>
              <a:rPr lang="en-US" sz="3200" b="1" dirty="0">
                <a:solidFill>
                  <a:schemeClr val="bg1"/>
                </a:solidFill>
                <a:latin typeface="Calibri" pitchFamily="34" charset="0"/>
              </a:rPr>
              <a:t>Narrated Aisha the mother of the faithful believers: </a:t>
            </a:r>
          </a:p>
          <a:p>
            <a:pPr algn="r"/>
            <a:r>
              <a:rPr lang="en-US" sz="3200" b="1" dirty="0">
                <a:solidFill>
                  <a:schemeClr val="bg1"/>
                </a:solidFill>
                <a:latin typeface="Calibri" pitchFamily="34" charset="0"/>
              </a:rPr>
              <a:t>The commencement of the divine inspiration to Allah's</a:t>
            </a:r>
          </a:p>
          <a:p>
            <a:pPr algn="r"/>
            <a:r>
              <a:rPr lang="en-US" sz="3200" b="1" dirty="0">
                <a:solidFill>
                  <a:schemeClr val="bg1"/>
                </a:solidFill>
                <a:latin typeface="Calibri" pitchFamily="34" charset="0"/>
              </a:rPr>
              <a:t> Prophet was in the </a:t>
            </a:r>
          </a:p>
          <a:p>
            <a:pPr algn="r"/>
            <a:r>
              <a:rPr lang="en-US" sz="3200" b="1" dirty="0">
                <a:solidFill>
                  <a:schemeClr val="bg1"/>
                </a:solidFill>
                <a:latin typeface="Calibri" pitchFamily="34" charset="0"/>
              </a:rPr>
              <a:t>form of good dreams</a:t>
            </a:r>
          </a:p>
          <a:p>
            <a:pPr algn="r"/>
            <a:r>
              <a:rPr lang="en-US" sz="3200" b="1" dirty="0">
                <a:solidFill>
                  <a:schemeClr val="bg1"/>
                </a:solidFill>
                <a:latin typeface="Calibri" pitchFamily="34" charset="0"/>
              </a:rPr>
              <a:t> which came like </a:t>
            </a:r>
          </a:p>
          <a:p>
            <a:pPr algn="r"/>
            <a:r>
              <a:rPr lang="en-US" sz="3200" b="1" dirty="0">
                <a:solidFill>
                  <a:schemeClr val="bg1"/>
                </a:solidFill>
                <a:latin typeface="Calibri" pitchFamily="34" charset="0"/>
              </a:rPr>
              <a:t>bright daylight </a:t>
            </a:r>
          </a:p>
          <a:p>
            <a:pPr algn="r"/>
            <a:r>
              <a:rPr lang="en-US" sz="3200" b="1" dirty="0">
                <a:solidFill>
                  <a:schemeClr val="bg1"/>
                </a:solidFill>
                <a:latin typeface="Calibri" pitchFamily="34" charset="0"/>
              </a:rPr>
              <a:t>(i.e. true) and </a:t>
            </a:r>
          </a:p>
          <a:p>
            <a:pPr algn="r"/>
            <a:r>
              <a:rPr lang="en-US" sz="3200" b="1" dirty="0">
                <a:solidFill>
                  <a:schemeClr val="bg1"/>
                </a:solidFill>
                <a:latin typeface="Calibri" pitchFamily="34" charset="0"/>
              </a:rPr>
              <a:t>then the love of</a:t>
            </a:r>
          </a:p>
          <a:p>
            <a:pPr algn="r"/>
            <a:r>
              <a:rPr lang="en-US" sz="3200" b="1" dirty="0">
                <a:solidFill>
                  <a:schemeClr val="bg1"/>
                </a:solidFill>
                <a:latin typeface="Calibri" pitchFamily="34" charset="0"/>
              </a:rPr>
              <a:t> seclusion was </a:t>
            </a:r>
          </a:p>
          <a:p>
            <a:pPr algn="r"/>
            <a:r>
              <a:rPr lang="en-US" sz="3200" b="1" dirty="0">
                <a:solidFill>
                  <a:schemeClr val="bg1"/>
                </a:solidFill>
                <a:latin typeface="Calibri" pitchFamily="34" charset="0"/>
              </a:rPr>
              <a:t>bestowed upon him.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0243"/>
                                        </p:tgtEl>
                                        <p:attrNameLst>
                                          <p:attrName>style.visibility</p:attrName>
                                        </p:attrNameLst>
                                      </p:cBhvr>
                                      <p:to>
                                        <p:strVal val="visible"/>
                                      </p:to>
                                    </p:set>
                                    <p:anim calcmode="lin" valueType="num">
                                      <p:cBhvr>
                                        <p:cTn id="7" dur="1000" fill="hold"/>
                                        <p:tgtEl>
                                          <p:spTgt spid="10243"/>
                                        </p:tgtEl>
                                        <p:attrNameLst>
                                          <p:attrName>ppt_w</p:attrName>
                                        </p:attrNameLst>
                                      </p:cBhvr>
                                      <p:tavLst>
                                        <p:tav tm="0">
                                          <p:val>
                                            <p:fltVal val="0"/>
                                          </p:val>
                                        </p:tav>
                                        <p:tav tm="100000">
                                          <p:val>
                                            <p:strVal val="#ppt_w"/>
                                          </p:val>
                                        </p:tav>
                                      </p:tavLst>
                                    </p:anim>
                                    <p:anim calcmode="lin" valueType="num">
                                      <p:cBhvr>
                                        <p:cTn id="8" dur="1000" fill="hold"/>
                                        <p:tgtEl>
                                          <p:spTgt spid="10243"/>
                                        </p:tgtEl>
                                        <p:attrNameLst>
                                          <p:attrName>ppt_h</p:attrName>
                                        </p:attrNameLst>
                                      </p:cBhvr>
                                      <p:tavLst>
                                        <p:tav tm="0">
                                          <p:val>
                                            <p:fltVal val="0"/>
                                          </p:val>
                                        </p:tav>
                                        <p:tav tm="100000">
                                          <p:val>
                                            <p:strVal val="#ppt_h"/>
                                          </p:val>
                                        </p:tav>
                                      </p:tavLst>
                                    </p:anim>
                                    <p:anim calcmode="lin" valueType="num">
                                      <p:cBhvr>
                                        <p:cTn id="9" dur="1000" fill="hold"/>
                                        <p:tgtEl>
                                          <p:spTgt spid="10243"/>
                                        </p:tgtEl>
                                        <p:attrNameLst>
                                          <p:attrName>style.rotation</p:attrName>
                                        </p:attrNameLst>
                                      </p:cBhvr>
                                      <p:tavLst>
                                        <p:tav tm="0">
                                          <p:val>
                                            <p:fltVal val="90"/>
                                          </p:val>
                                        </p:tav>
                                        <p:tav tm="100000">
                                          <p:val>
                                            <p:fltVal val="0"/>
                                          </p:val>
                                        </p:tav>
                                      </p:tavLst>
                                    </p:anim>
                                    <p:animEffect transition="in" filter="fade">
                                      <p:cBhvr>
                                        <p:cTn id="10" dur="10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1616</TotalTime>
  <Words>1803</Words>
  <Application>Microsoft Office PowerPoint</Application>
  <PresentationFormat>On-screen Show (4:3)</PresentationFormat>
  <Paragraphs>162</Paragraphs>
  <Slides>38</Slides>
  <Notes>2</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DELL</cp:lastModifiedBy>
  <cp:revision>11</cp:revision>
  <dcterms:created xsi:type="dcterms:W3CDTF">2014-05-05T01:51:13Z</dcterms:created>
  <dcterms:modified xsi:type="dcterms:W3CDTF">2014-05-08T04:48:22Z</dcterms:modified>
</cp:coreProperties>
</file>