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E8E36DC-8D5C-491B-AA0E-7C91396900DE}" type="datetimeFigureOut">
              <a:rPr lang="en-US" smtClean="0"/>
              <a:pPr/>
              <a:t>6/5/2014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128FE75-0DF3-4B92-ABB5-6C0F53599CA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8E36DC-8D5C-491B-AA0E-7C91396900DE}" type="datetimeFigureOut">
              <a:rPr lang="en-US" smtClean="0"/>
              <a:pPr/>
              <a:t>6/5/2014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28FE75-0DF3-4B92-ABB5-6C0F53599C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8E36DC-8D5C-491B-AA0E-7C91396900DE}" type="datetimeFigureOut">
              <a:rPr lang="en-US" smtClean="0"/>
              <a:pPr/>
              <a:t>6/5/2014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28FE75-0DF3-4B92-ABB5-6C0F53599CA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8E36DC-8D5C-491B-AA0E-7C91396900DE}" type="datetimeFigureOut">
              <a:rPr lang="en-US" smtClean="0"/>
              <a:pPr/>
              <a:t>6/5/2014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28FE75-0DF3-4B92-ABB5-6C0F53599CA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E8E36DC-8D5C-491B-AA0E-7C91396900DE}" type="datetimeFigureOut">
              <a:rPr lang="en-US" smtClean="0"/>
              <a:pPr/>
              <a:t>6/5/2014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128FE75-0DF3-4B92-ABB5-6C0F53599CA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E8E36DC-8D5C-491B-AA0E-7C91396900DE}" type="datetimeFigureOut">
              <a:rPr lang="en-US" smtClean="0"/>
              <a:pPr/>
              <a:t>6/5/2014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28FE75-0DF3-4B92-ABB5-6C0F53599CA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E8E36DC-8D5C-491B-AA0E-7C91396900DE}" type="datetimeFigureOut">
              <a:rPr lang="en-US" smtClean="0"/>
              <a:pPr/>
              <a:t>6/5/2014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128FE75-0DF3-4B92-ABB5-6C0F53599CA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E8E36DC-8D5C-491B-AA0E-7C91396900DE}" type="datetimeFigureOut">
              <a:rPr lang="en-US" smtClean="0"/>
              <a:pPr/>
              <a:t>6/5/2014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128FE75-0DF3-4B92-ABB5-6C0F53599CA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E8E36DC-8D5C-491B-AA0E-7C91396900DE}" type="datetimeFigureOut">
              <a:rPr lang="en-US" smtClean="0"/>
              <a:pPr/>
              <a:t>6/5/2014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128FE75-0DF3-4B92-ABB5-6C0F53599C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E8E36DC-8D5C-491B-AA0E-7C91396900DE}" type="datetimeFigureOut">
              <a:rPr lang="en-US" smtClean="0"/>
              <a:pPr/>
              <a:t>6/5/2014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128FE75-0DF3-4B92-ABB5-6C0F53599CA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E8E36DC-8D5C-491B-AA0E-7C91396900DE}" type="datetimeFigureOut">
              <a:rPr lang="en-US" smtClean="0"/>
              <a:pPr/>
              <a:t>6/5/2014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128FE75-0DF3-4B92-ABB5-6C0F53599CA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E8E36DC-8D5C-491B-AA0E-7C91396900DE}" type="datetimeFigureOut">
              <a:rPr lang="en-US" smtClean="0"/>
              <a:pPr/>
              <a:t>6/5/2014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28FE75-0DF3-4B92-ABB5-6C0F53599C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hyperlink" Target="http://en.wikipedia.org/wiki/Dwarka" TargetMode="External"/><Relationship Id="rId3" Type="http://schemas.openxmlformats.org/officeDocument/2006/relationships/hyperlink" Target="http://en.wikipedia.org/wiki/Ramayana" TargetMode="External"/><Relationship Id="rId7" Type="http://schemas.openxmlformats.org/officeDocument/2006/relationships/hyperlink" Target="http://en.wikipedia.org/wiki/Vishnu" TargetMode="External"/><Relationship Id="rId2" Type="http://schemas.openxmlformats.org/officeDocument/2006/relationships/hyperlink" Target="http://en.wikipedia.org/wiki/Hindu" TargetMode="External"/><Relationship Id="rId1" Type="http://schemas.openxmlformats.org/officeDocument/2006/relationships/slideLayout" Target="../slideLayouts/slideLayout2.xml"/><Relationship Id="rId6" Type="http://schemas.openxmlformats.org/officeDocument/2006/relationships/hyperlink" Target="http://en.wikipedia.org/wiki/Krishna" TargetMode="External"/><Relationship Id="rId11" Type="http://schemas.openxmlformats.org/officeDocument/2006/relationships/hyperlink" Target="http://en.wikipedia.org/wiki/Hindu_Marriage_Act" TargetMode="External"/><Relationship Id="rId5" Type="http://schemas.openxmlformats.org/officeDocument/2006/relationships/hyperlink" Target="http://en.wikipedia.org/wiki/Dasharath" TargetMode="External"/><Relationship Id="rId10" Type="http://schemas.openxmlformats.org/officeDocument/2006/relationships/hyperlink" Target="http://en.wikipedia.org/wiki/Vedas" TargetMode="External"/><Relationship Id="rId4" Type="http://schemas.openxmlformats.org/officeDocument/2006/relationships/hyperlink" Target="http://en.wikipedia.org/wiki/Rama" TargetMode="External"/><Relationship Id="rId9" Type="http://schemas.openxmlformats.org/officeDocument/2006/relationships/hyperlink" Target="http://en.wikipedia.org/wiki/Vedic_period"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Sacrament" TargetMode="External"/><Relationship Id="rId2" Type="http://schemas.openxmlformats.org/officeDocument/2006/relationships/hyperlink" Target="http://en.wikipedia.org/wiki/Buddhism" TargetMode="External"/><Relationship Id="rId1" Type="http://schemas.openxmlformats.org/officeDocument/2006/relationships/slideLayout" Target="../slideLayouts/slideLayout7.xml"/><Relationship Id="rId5" Type="http://schemas.openxmlformats.org/officeDocument/2006/relationships/hyperlink" Target="http://en.wikipedia.org/wiki/Polyandry_in_Tibet" TargetMode="External"/><Relationship Id="rId4" Type="http://schemas.openxmlformats.org/officeDocument/2006/relationships/hyperlink" Target="http://en.wikipedia.org/wiki/Secular"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http://en.wikipedia.org/wiki/Hong_Kong"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6000" dirty="0" smtClean="0"/>
              <a:t>Islam ,Family and Women</a:t>
            </a:r>
            <a:endParaRPr lang="en-US" sz="6000" dirty="0"/>
          </a:p>
        </p:txBody>
      </p:sp>
      <p:sp>
        <p:nvSpPr>
          <p:cNvPr id="3" name="Subtitle 2"/>
          <p:cNvSpPr>
            <a:spLocks noGrp="1"/>
          </p:cNvSpPr>
          <p:nvPr>
            <p:ph type="subTitle" idx="1"/>
          </p:nvPr>
        </p:nvSpPr>
        <p:spPr/>
        <p:txBody>
          <a:bodyPr>
            <a:normAutofit fontScale="92500" lnSpcReduction="20000"/>
          </a:bodyPr>
          <a:lstStyle/>
          <a:p>
            <a:endParaRPr lang="en-US" dirty="0" smtClean="0"/>
          </a:p>
          <a:p>
            <a:endParaRPr lang="en-US" dirty="0" smtClean="0"/>
          </a:p>
          <a:p>
            <a:r>
              <a:rPr lang="en-US" dirty="0"/>
              <a:t> </a:t>
            </a:r>
            <a:r>
              <a:rPr lang="en-US" dirty="0" smtClean="0"/>
              <a:t> Presented by: </a:t>
            </a:r>
            <a:r>
              <a:rPr lang="en-US" dirty="0" err="1" smtClean="0"/>
              <a:t>Mulana</a:t>
            </a:r>
            <a:r>
              <a:rPr lang="en-US" dirty="0" smtClean="0"/>
              <a:t> </a:t>
            </a:r>
            <a:r>
              <a:rPr lang="en-US" dirty="0" err="1"/>
              <a:t>S</a:t>
            </a:r>
            <a:r>
              <a:rPr lang="en-US" dirty="0" err="1" smtClean="0"/>
              <a:t>adaqat</a:t>
            </a:r>
            <a:r>
              <a:rPr lang="en-US" dirty="0" smtClean="0"/>
              <a:t> Khan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0" dirty="0" smtClean="0">
                <a:solidFill>
                  <a:schemeClr val="tx1">
                    <a:lumMod val="85000"/>
                    <a:lumOff val="15000"/>
                  </a:schemeClr>
                </a:solidFill>
                <a:latin typeface="Book Antiqua" pitchFamily="18" charset="0"/>
              </a:rPr>
              <a:t>The </a:t>
            </a:r>
            <a:r>
              <a:rPr lang="en-US" sz="2800" b="0" dirty="0" smtClean="0">
                <a:solidFill>
                  <a:schemeClr val="tx1">
                    <a:lumMod val="85000"/>
                    <a:lumOff val="15000"/>
                  </a:schemeClr>
                </a:solidFill>
                <a:latin typeface="Book Antiqua" pitchFamily="18" charset="0"/>
              </a:rPr>
              <a:t>Universal Declaration of Human Rights was drafted between January 1947 and December 1948</a:t>
            </a:r>
            <a:endParaRPr lang="en-US" sz="2800" dirty="0"/>
          </a:p>
        </p:txBody>
      </p:sp>
      <p:sp>
        <p:nvSpPr>
          <p:cNvPr id="3" name="Content Placeholder 2"/>
          <p:cNvSpPr>
            <a:spLocks noGrp="1"/>
          </p:cNvSpPr>
          <p:nvPr>
            <p:ph idx="1"/>
          </p:nvPr>
        </p:nvSpPr>
        <p:spPr/>
        <p:txBody>
          <a:bodyPr>
            <a:noAutofit/>
          </a:bodyPr>
          <a:lstStyle/>
          <a:p>
            <a:pPr algn="just">
              <a:buNone/>
            </a:pPr>
            <a:r>
              <a:rPr lang="en-US" sz="2400" dirty="0" smtClean="0">
                <a:latin typeface="Book Antiqua" pitchFamily="18" charset="0"/>
              </a:rPr>
              <a:t> (1) All </a:t>
            </a:r>
            <a:r>
              <a:rPr lang="en-US" sz="2400" dirty="0" smtClean="0">
                <a:latin typeface="Book Antiqua" pitchFamily="18" charset="0"/>
              </a:rPr>
              <a:t>human beings are born equal in dignity and rights</a:t>
            </a:r>
            <a:r>
              <a:rPr lang="en-US" sz="2400" dirty="0" smtClean="0">
                <a:latin typeface="Book Antiqua" pitchFamily="18" charset="0"/>
              </a:rPr>
              <a:t>.</a:t>
            </a:r>
          </a:p>
          <a:p>
            <a:pPr algn="just">
              <a:buNone/>
            </a:pPr>
            <a:r>
              <a:rPr lang="en-US" sz="2400" dirty="0" smtClean="0">
                <a:latin typeface="Book Antiqua" pitchFamily="18" charset="0"/>
              </a:rPr>
              <a:t> </a:t>
            </a:r>
          </a:p>
          <a:p>
            <a:pPr algn="just">
              <a:buNone/>
            </a:pPr>
            <a:r>
              <a:rPr lang="en-US" sz="2400" dirty="0" smtClean="0">
                <a:latin typeface="Book Antiqua" pitchFamily="18" charset="0"/>
              </a:rPr>
              <a:t> </a:t>
            </a:r>
            <a:r>
              <a:rPr lang="en-US" sz="2400" dirty="0" smtClean="0">
                <a:latin typeface="Book Antiqua" pitchFamily="18" charset="0"/>
              </a:rPr>
              <a:t>(2) Everyone </a:t>
            </a:r>
            <a:r>
              <a:rPr lang="en-US" sz="2400" dirty="0" smtClean="0">
                <a:latin typeface="Book Antiqua" pitchFamily="18" charset="0"/>
              </a:rPr>
              <a:t>is entitled to all the rights and freedoms set forth in this Declaration, without distinction of any kind such as race, </a:t>
            </a:r>
            <a:r>
              <a:rPr lang="en-US" sz="2400" dirty="0" err="1" smtClean="0">
                <a:latin typeface="Book Antiqua" pitchFamily="18" charset="0"/>
              </a:rPr>
              <a:t>Colour</a:t>
            </a:r>
            <a:r>
              <a:rPr lang="en-US" sz="2400" dirty="0" smtClean="0">
                <a:latin typeface="Book Antiqua" pitchFamily="18" charset="0"/>
              </a:rPr>
              <a:t>, sex, language, religion, political or other opinion, national or social origin, property, birth or other status</a:t>
            </a:r>
          </a:p>
          <a:p>
            <a:pPr algn="just">
              <a:buNone/>
            </a:pPr>
            <a:r>
              <a:rPr lang="en-US" sz="2400" dirty="0" smtClean="0">
                <a:latin typeface="Book Antiqua" pitchFamily="18" charset="0"/>
              </a:rPr>
              <a:t> (3) Rights </a:t>
            </a:r>
            <a:r>
              <a:rPr lang="en-US" sz="2400" dirty="0" smtClean="0">
                <a:latin typeface="Book Antiqua" pitchFamily="18" charset="0"/>
              </a:rPr>
              <a:t>set forth include the right to life, liberty, a fair trial, free speech, privacy, of personal security, and of movement, as well as freedom from slavery</a:t>
            </a:r>
            <a:r>
              <a:rPr lang="en-US" sz="2400" dirty="0" smtClean="0">
                <a:latin typeface="Book Antiqua" pitchFamily="18" charset="0"/>
              </a:rPr>
              <a:t>, and torture.</a:t>
            </a:r>
            <a:endParaRPr lang="en-US" sz="2400" dirty="0" smtClean="0">
              <a:latin typeface="Book Antiqu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762000"/>
            <a:ext cx="8077200" cy="4832092"/>
          </a:xfrm>
          <a:prstGeom prst="rect">
            <a:avLst/>
          </a:prstGeom>
        </p:spPr>
        <p:txBody>
          <a:bodyPr wrap="square">
            <a:spAutoFit/>
          </a:bodyPr>
          <a:lstStyle/>
          <a:p>
            <a:r>
              <a:rPr lang="en-US" sz="2800" dirty="0" smtClean="0"/>
              <a:t>We must remember what life had been like for women in the pre-Islamic period when female infanticide was the norm and when women had no rights at all. Like slaves, women were treated as an inferior species, who had no legal existence. In such a primitive world, </a:t>
            </a:r>
            <a:r>
              <a:rPr lang="en-US" sz="2800" b="1" dirty="0" smtClean="0"/>
              <a:t>what Muhammad achieved for women was extraordinary</a:t>
            </a:r>
            <a:r>
              <a:rPr lang="en-US" sz="2800" dirty="0" smtClean="0"/>
              <a:t>. The very idea that a woman could be witness or could inherit anything at all in her own right was astonishing. </a:t>
            </a:r>
            <a:endParaRPr lang="en-US" sz="2800" dirty="0"/>
          </a:p>
        </p:txBody>
      </p:sp>
      <p:sp>
        <p:nvSpPr>
          <p:cNvPr id="5" name="Rectangle 4"/>
          <p:cNvSpPr/>
          <p:nvPr/>
        </p:nvSpPr>
        <p:spPr>
          <a:xfrm>
            <a:off x="3276600" y="5410200"/>
            <a:ext cx="5029200" cy="923330"/>
          </a:xfrm>
          <a:prstGeom prst="rect">
            <a:avLst/>
          </a:prstGeom>
        </p:spPr>
        <p:txBody>
          <a:bodyPr wrap="square">
            <a:spAutoFit/>
          </a:bodyPr>
          <a:lstStyle/>
          <a:p>
            <a:r>
              <a:rPr lang="en-US" dirty="0" smtClean="0"/>
              <a:t>Karen Armstrong, </a:t>
            </a:r>
            <a:r>
              <a:rPr lang="en-US" i="1" dirty="0" smtClean="0"/>
              <a:t>Muhammad</a:t>
            </a:r>
            <a:r>
              <a:rPr lang="en-US" dirty="0" smtClean="0"/>
              <a:t> A Biography of The Prophet, Harper Collins Publisher, USA, 1992,p.191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219200"/>
            <a:ext cx="7315200" cy="4493538"/>
          </a:xfrm>
          <a:prstGeom prst="rect">
            <a:avLst/>
          </a:prstGeom>
        </p:spPr>
        <p:txBody>
          <a:bodyPr wrap="square">
            <a:spAutoFit/>
          </a:bodyPr>
          <a:lstStyle/>
          <a:p>
            <a:r>
              <a:rPr lang="en-US" sz="2800" dirty="0" smtClean="0"/>
              <a:t>Karen Armstrong emphasizes that, during the Middle Ages; </a:t>
            </a:r>
            <a:r>
              <a:rPr lang="en-US" sz="2800" dirty="0" smtClean="0">
                <a:latin typeface="Cambria Math" pitchFamily="18" charset="0"/>
                <a:ea typeface="Cambria Math" pitchFamily="18" charset="0"/>
              </a:rPr>
              <a:t>... the Muslims were horrified to see the way Western Christians treated their women in the Crusader states, and Christian scholars denounced Islam for giving too much power to menials like slaves and women</a:t>
            </a:r>
          </a:p>
          <a:p>
            <a:endParaRPr lang="en-US" dirty="0" smtClean="0"/>
          </a:p>
          <a:p>
            <a:endParaRPr lang="en-US" dirty="0" smtClean="0"/>
          </a:p>
          <a:p>
            <a:endParaRPr lang="en-US" dirty="0" smtClean="0"/>
          </a:p>
          <a:p>
            <a:r>
              <a:rPr lang="en-US" dirty="0" smtClean="0"/>
              <a:t>Karen </a:t>
            </a:r>
            <a:r>
              <a:rPr lang="en-US" dirty="0" smtClean="0"/>
              <a:t>Armstrong, </a:t>
            </a:r>
            <a:r>
              <a:rPr lang="en-US" i="1" dirty="0" smtClean="0"/>
              <a:t>Muhammad</a:t>
            </a:r>
            <a:r>
              <a:rPr lang="en-US" dirty="0" smtClean="0"/>
              <a:t> A Biography of The Prophet, Harper Collins Publisher, USA, 1992, p.199</a:t>
            </a:r>
            <a:endParaRPr lang="en-US" dirty="0">
              <a:latin typeface="Cambria Math" pitchFamily="18" charset="0"/>
              <a:ea typeface="Cambria Math"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POLYGAMY</a:t>
            </a:r>
            <a:endParaRPr lang="en-US" dirty="0"/>
          </a:p>
        </p:txBody>
      </p:sp>
      <p:sp>
        <p:nvSpPr>
          <p:cNvPr id="3" name="Content Placeholder 2"/>
          <p:cNvSpPr>
            <a:spLocks noGrp="1"/>
          </p:cNvSpPr>
          <p:nvPr>
            <p:ph idx="1"/>
          </p:nvPr>
        </p:nvSpPr>
        <p:spPr>
          <a:xfrm>
            <a:off x="381000" y="1447800"/>
            <a:ext cx="8229600" cy="4525963"/>
          </a:xfrm>
        </p:spPr>
        <p:txBody>
          <a:bodyPr>
            <a:normAutofit fontScale="85000" lnSpcReduction="20000"/>
          </a:bodyPr>
          <a:lstStyle/>
          <a:p>
            <a:pPr algn="ctr">
              <a:buNone/>
            </a:pPr>
            <a:r>
              <a:rPr lang="en-US" dirty="0" smtClean="0"/>
              <a:t> </a:t>
            </a:r>
            <a:r>
              <a:rPr lang="en-US" sz="2800" u="sng" dirty="0" smtClean="0">
                <a:latin typeface="Book Antiqua" pitchFamily="18" charset="0"/>
              </a:rPr>
              <a:t>In Hinduism</a:t>
            </a:r>
            <a:endParaRPr lang="en-US" sz="2800" dirty="0" smtClean="0">
              <a:latin typeface="Book Antiqua" pitchFamily="18" charset="0"/>
            </a:endParaRPr>
          </a:p>
          <a:p>
            <a:pPr algn="just">
              <a:buNone/>
            </a:pPr>
            <a:r>
              <a:rPr lang="en-US" sz="2800" dirty="0" smtClean="0"/>
              <a:t>	</a:t>
            </a:r>
            <a:r>
              <a:rPr lang="en-US" sz="2800" dirty="0" smtClean="0">
                <a:latin typeface="Book Antiqua" pitchFamily="18" charset="0"/>
              </a:rPr>
              <a:t>Polygamy was practiced in many sections of </a:t>
            </a:r>
            <a:r>
              <a:rPr lang="en-US" sz="2800" u="sng" dirty="0" smtClean="0">
                <a:latin typeface="Book Antiqua" pitchFamily="18" charset="0"/>
                <a:hlinkClick r:id="rId2" tooltip="Hindu"/>
              </a:rPr>
              <a:t>Hindu</a:t>
            </a:r>
            <a:r>
              <a:rPr lang="en-US" sz="2800" dirty="0" smtClean="0">
                <a:latin typeface="Book Antiqua" pitchFamily="18" charset="0"/>
              </a:rPr>
              <a:t> society in ancient times. In </a:t>
            </a:r>
            <a:r>
              <a:rPr lang="en-US" sz="2800" u="sng" dirty="0" smtClean="0">
                <a:latin typeface="Book Antiqua" pitchFamily="18" charset="0"/>
                <a:hlinkClick r:id="rId3" tooltip="Ramayana"/>
              </a:rPr>
              <a:t>Ramayana</a:t>
            </a:r>
            <a:r>
              <a:rPr lang="en-US" sz="2800" dirty="0" smtClean="0">
                <a:latin typeface="Book Antiqua" pitchFamily="18" charset="0"/>
              </a:rPr>
              <a:t>, father of </a:t>
            </a:r>
            <a:r>
              <a:rPr lang="en-US" sz="2800" u="sng" dirty="0" smtClean="0">
                <a:solidFill>
                  <a:schemeClr val="tx1">
                    <a:lumMod val="85000"/>
                    <a:lumOff val="15000"/>
                  </a:schemeClr>
                </a:solidFill>
                <a:latin typeface="Book Antiqua" pitchFamily="18" charset="0"/>
                <a:hlinkClick r:id="rId4" tooltip="Rama"/>
              </a:rPr>
              <a:t>Ram</a:t>
            </a:r>
            <a:r>
              <a:rPr lang="en-US" sz="2800" dirty="0" smtClean="0">
                <a:latin typeface="Book Antiqua" pitchFamily="18" charset="0"/>
              </a:rPr>
              <a:t>, King </a:t>
            </a:r>
            <a:r>
              <a:rPr lang="en-US" sz="2800" u="sng" dirty="0" err="1" smtClean="0">
                <a:latin typeface="Book Antiqua" pitchFamily="18" charset="0"/>
                <a:hlinkClick r:id="rId5" tooltip="Dasharath"/>
              </a:rPr>
              <a:t>Dasharath</a:t>
            </a:r>
            <a:r>
              <a:rPr lang="en-US" sz="2800" dirty="0" smtClean="0">
                <a:latin typeface="Book Antiqua" pitchFamily="18" charset="0"/>
              </a:rPr>
              <a:t> has three wives, but Ram has pledged himself just one wife. The Hindu god, Lord </a:t>
            </a:r>
            <a:r>
              <a:rPr lang="en-US" sz="2800" u="sng" dirty="0" smtClean="0">
                <a:latin typeface="Book Antiqua" pitchFamily="18" charset="0"/>
                <a:hlinkClick r:id="rId6" tooltip="Krishna"/>
              </a:rPr>
              <a:t>Krishna</a:t>
            </a:r>
            <a:r>
              <a:rPr lang="en-US" sz="2800" dirty="0" smtClean="0">
                <a:latin typeface="Book Antiqua" pitchFamily="18" charset="0"/>
              </a:rPr>
              <a:t>, the 9th incarnation of the Hindu god </a:t>
            </a:r>
            <a:r>
              <a:rPr lang="en-US" sz="2800" u="sng" dirty="0" smtClean="0">
                <a:latin typeface="Book Antiqua" pitchFamily="18" charset="0"/>
                <a:hlinkClick r:id="rId7" tooltip="Vishnu"/>
              </a:rPr>
              <a:t>Vishnu</a:t>
            </a:r>
            <a:r>
              <a:rPr lang="en-US" sz="2800" dirty="0" smtClean="0">
                <a:latin typeface="Book Antiqua" pitchFamily="18" charset="0"/>
              </a:rPr>
              <a:t> had 16,108 wives at his kingdom in </a:t>
            </a:r>
            <a:r>
              <a:rPr lang="en-US" sz="2800" u="sng" dirty="0" err="1" smtClean="0">
                <a:latin typeface="Book Antiqua" pitchFamily="18" charset="0"/>
                <a:hlinkClick r:id="rId8" tooltip="Dwarka"/>
              </a:rPr>
              <a:t>Dwarka</a:t>
            </a:r>
            <a:r>
              <a:rPr lang="en-US" sz="2800" dirty="0" smtClean="0">
                <a:latin typeface="Book Antiqua" pitchFamily="18" charset="0"/>
              </a:rPr>
              <a:t>. In the post-</a:t>
            </a:r>
            <a:r>
              <a:rPr lang="en-US" sz="2800" u="sng" dirty="0" smtClean="0">
                <a:latin typeface="Book Antiqua" pitchFamily="18" charset="0"/>
                <a:hlinkClick r:id="rId9" tooltip="Vedic period"/>
              </a:rPr>
              <a:t>Vedic periods</a:t>
            </a:r>
            <a:r>
              <a:rPr lang="en-US" sz="2800" dirty="0" smtClean="0">
                <a:latin typeface="Book Antiqua" pitchFamily="18" charset="0"/>
              </a:rPr>
              <a:t>, polygamy declined in Hinduism, and is now considered immoral.</a:t>
            </a:r>
          </a:p>
          <a:p>
            <a:pPr algn="just">
              <a:buNone/>
            </a:pPr>
            <a:r>
              <a:rPr lang="en-US" sz="2800" dirty="0" smtClean="0">
                <a:latin typeface="Book Antiqua" pitchFamily="18" charset="0"/>
              </a:rPr>
              <a:t>	</a:t>
            </a:r>
          </a:p>
          <a:p>
            <a:pPr algn="just">
              <a:buNone/>
            </a:pPr>
            <a:r>
              <a:rPr lang="en-US" sz="2800" dirty="0" smtClean="0">
                <a:latin typeface="Book Antiqua" pitchFamily="18" charset="0"/>
              </a:rPr>
              <a:t>	Although the </a:t>
            </a:r>
            <a:r>
              <a:rPr lang="en-US" sz="2800" u="sng" dirty="0" smtClean="0">
                <a:latin typeface="Book Antiqua" pitchFamily="18" charset="0"/>
                <a:hlinkClick r:id="rId10" tooltip="Vedas"/>
              </a:rPr>
              <a:t>Vedas</a:t>
            </a:r>
            <a:r>
              <a:rPr lang="en-US" sz="2800" dirty="0" smtClean="0">
                <a:latin typeface="Book Antiqua" pitchFamily="18" charset="0"/>
              </a:rPr>
              <a:t> and the Hindu religion itself do not outlaw polygamy, the terms under the </a:t>
            </a:r>
            <a:r>
              <a:rPr lang="en-US" sz="2800" u="sng" dirty="0" smtClean="0">
                <a:latin typeface="Book Antiqua" pitchFamily="18" charset="0"/>
                <a:hlinkClick r:id="rId11" tooltip="Hindu Marriage Act"/>
              </a:rPr>
              <a:t>Hindu Marriage Act</a:t>
            </a:r>
            <a:r>
              <a:rPr lang="en-US" sz="2800" dirty="0" smtClean="0">
                <a:latin typeface="Book Antiqua" pitchFamily="18" charset="0"/>
              </a:rPr>
              <a:t> has deemed polygamy to be illegal for Hindus, </a:t>
            </a:r>
            <a:r>
              <a:rPr lang="en-US" sz="2800" dirty="0" err="1" smtClean="0">
                <a:latin typeface="Book Antiqua" pitchFamily="18" charset="0"/>
              </a:rPr>
              <a:t>Jains</a:t>
            </a:r>
            <a:r>
              <a:rPr lang="en-US" sz="2800" dirty="0" smtClean="0">
                <a:latin typeface="Book Antiqua" pitchFamily="18" charset="0"/>
              </a:rPr>
              <a:t>, Buddhists, and Sikhs.</a:t>
            </a:r>
            <a:endParaRPr lang="en-US" sz="2800" dirty="0">
              <a:latin typeface="Book Antiqua"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735954"/>
            <a:ext cx="8001000" cy="5632311"/>
          </a:xfrm>
          <a:prstGeom prst="rect">
            <a:avLst/>
          </a:prstGeom>
        </p:spPr>
        <p:txBody>
          <a:bodyPr wrap="square">
            <a:spAutoFit/>
          </a:bodyPr>
          <a:lstStyle/>
          <a:p>
            <a:pPr algn="ctr">
              <a:buNone/>
            </a:pPr>
            <a:r>
              <a:rPr lang="en-US" sz="2400" u="sng" dirty="0" smtClean="0"/>
              <a:t>In Buddhism </a:t>
            </a:r>
            <a:endParaRPr lang="en-US" sz="2400" dirty="0" smtClean="0"/>
          </a:p>
          <a:p>
            <a:pPr algn="just">
              <a:buNone/>
            </a:pPr>
            <a:r>
              <a:rPr lang="en-US" sz="2400" dirty="0" smtClean="0"/>
              <a:t>	</a:t>
            </a:r>
            <a:r>
              <a:rPr lang="en-US" sz="2400" dirty="0" smtClean="0">
                <a:latin typeface="Book Antiqua" pitchFamily="18" charset="0"/>
              </a:rPr>
              <a:t>In </a:t>
            </a:r>
            <a:r>
              <a:rPr lang="en-US" sz="2400" u="sng" dirty="0" smtClean="0">
                <a:latin typeface="Book Antiqua" pitchFamily="18" charset="0"/>
                <a:hlinkClick r:id="rId2" tooltip="Buddhism"/>
              </a:rPr>
              <a:t>Buddhism</a:t>
            </a:r>
            <a:r>
              <a:rPr lang="en-US" sz="2400" dirty="0" smtClean="0">
                <a:latin typeface="Book Antiqua" pitchFamily="18" charset="0"/>
              </a:rPr>
              <a:t>, marriage is not a </a:t>
            </a:r>
            <a:r>
              <a:rPr lang="en-US" sz="2400" u="sng" dirty="0" smtClean="0">
                <a:latin typeface="Book Antiqua" pitchFamily="18" charset="0"/>
                <a:hlinkClick r:id="rId3" tooltip="Sacrament"/>
              </a:rPr>
              <a:t>sacrament</a:t>
            </a:r>
            <a:r>
              <a:rPr lang="en-US" sz="2400" dirty="0" smtClean="0">
                <a:latin typeface="Book Antiqua" pitchFamily="18" charset="0"/>
              </a:rPr>
              <a:t>. It is purely a </a:t>
            </a:r>
            <a:r>
              <a:rPr lang="en-US" sz="2400" u="sng" dirty="0" smtClean="0">
                <a:latin typeface="Book Antiqua" pitchFamily="18" charset="0"/>
                <a:hlinkClick r:id="rId4" tooltip="Secular"/>
              </a:rPr>
              <a:t>secular</a:t>
            </a:r>
            <a:r>
              <a:rPr lang="en-US" sz="2400" dirty="0" smtClean="0">
                <a:latin typeface="Book Antiqua" pitchFamily="18" charset="0"/>
              </a:rPr>
              <a:t> affair and the monks do not participate in it, though in some sects priests and monks do marry (e.g. Japan). Hence it receives no religious sanction.</a:t>
            </a:r>
            <a:r>
              <a:rPr lang="en-US" sz="2400" baseline="30000" dirty="0" smtClean="0">
                <a:latin typeface="Book Antiqua" pitchFamily="18" charset="0"/>
              </a:rPr>
              <a:t> </a:t>
            </a:r>
            <a:r>
              <a:rPr lang="en-US" sz="2400" dirty="0" smtClean="0">
                <a:latin typeface="Book Antiqua" pitchFamily="18" charset="0"/>
              </a:rPr>
              <a:t>Forms of marriage consequently vary from country to country.</a:t>
            </a:r>
          </a:p>
          <a:p>
            <a:pPr>
              <a:buNone/>
            </a:pPr>
            <a:endParaRPr lang="en-US" sz="2400" dirty="0" smtClean="0">
              <a:latin typeface="Book Antiqua" pitchFamily="18" charset="0"/>
            </a:endParaRPr>
          </a:p>
          <a:p>
            <a:pPr algn="just">
              <a:buNone/>
            </a:pPr>
            <a:r>
              <a:rPr lang="en-US" sz="2400" dirty="0" smtClean="0">
                <a:latin typeface="Book Antiqua" pitchFamily="18" charset="0"/>
              </a:rPr>
              <a:t>	</a:t>
            </a:r>
            <a:r>
              <a:rPr lang="en-US" sz="2400" dirty="0" smtClean="0">
                <a:latin typeface="Book Antiqua" pitchFamily="18" charset="0"/>
                <a:hlinkClick r:id="rId5" tooltip="Polyandry in Tibet"/>
              </a:rPr>
              <a:t>Polyandry in Tibet</a:t>
            </a:r>
            <a:r>
              <a:rPr lang="en-US" sz="2400" dirty="0" smtClean="0">
                <a:latin typeface="Book Antiqua" pitchFamily="18" charset="0"/>
              </a:rPr>
              <a:t> as well was common traditionally, as was </a:t>
            </a:r>
            <a:r>
              <a:rPr lang="en-US" sz="2400" dirty="0" smtClean="0">
                <a:latin typeface="Book Antiqua" pitchFamily="18" charset="0"/>
              </a:rPr>
              <a:t>polygamy</a:t>
            </a:r>
            <a:r>
              <a:rPr lang="en-US" sz="2400" dirty="0" smtClean="0">
                <a:latin typeface="Book Antiqua" pitchFamily="18" charset="0"/>
              </a:rPr>
              <a:t>, and having several wives or husbands was never regarded as having sex with inappropriate partners. Tibet is home to the largest and most flourishing polyandrous community in the world today. Other forms of marriage are also present, like group </a:t>
            </a:r>
            <a:r>
              <a:rPr lang="en-US" sz="2400" dirty="0" smtClean="0">
                <a:latin typeface="Book Antiqua" pitchFamily="18" charset="0"/>
              </a:rPr>
              <a:t>marriage.</a:t>
            </a:r>
            <a:endParaRPr lang="en-US" sz="2400" dirty="0" smtClean="0">
              <a:latin typeface="Book Antiqua" pitchFamily="18" charset="0"/>
            </a:endParaRPr>
          </a:p>
          <a:p>
            <a:pPr>
              <a:buNone/>
            </a:pPr>
            <a:endParaRPr lang="en-US" sz="2400" dirty="0" smtClean="0">
              <a:latin typeface="Book Antiqua"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82000" cy="5262979"/>
          </a:xfrm>
          <a:prstGeom prst="rect">
            <a:avLst/>
          </a:prstGeom>
        </p:spPr>
        <p:txBody>
          <a:bodyPr wrap="square">
            <a:spAutoFit/>
          </a:bodyPr>
          <a:lstStyle/>
          <a:p>
            <a:pPr algn="ctr">
              <a:buNone/>
            </a:pPr>
            <a:r>
              <a:rPr lang="en-US" sz="2400" u="sng" dirty="0" smtClean="0">
                <a:latin typeface="Book Antiqua" pitchFamily="18" charset="0"/>
              </a:rPr>
              <a:t>In Judaism </a:t>
            </a:r>
            <a:endParaRPr lang="en-US" sz="2400" dirty="0" smtClean="0">
              <a:latin typeface="Book Antiqua" pitchFamily="18" charset="0"/>
            </a:endParaRPr>
          </a:p>
          <a:p>
            <a:pPr algn="just">
              <a:buNone/>
            </a:pPr>
            <a:r>
              <a:rPr lang="en-US" sz="2400" dirty="0" smtClean="0">
                <a:latin typeface="Book Antiqua" pitchFamily="18" charset="0"/>
              </a:rPr>
              <a:t>	Polygamy existed among the Israelites before the time of Moses, who continued the institution without imposing any limit on the number of marriages which a Hebrew husband might contract.  </a:t>
            </a:r>
            <a:endParaRPr lang="en-US" sz="2400" dirty="0" smtClean="0">
              <a:latin typeface="Book Antiqua" pitchFamily="18" charset="0"/>
            </a:endParaRPr>
          </a:p>
          <a:p>
            <a:pPr algn="just">
              <a:buNone/>
            </a:pPr>
            <a:r>
              <a:rPr lang="en-US" sz="2400" dirty="0" smtClean="0">
                <a:latin typeface="Book Antiqua" pitchFamily="18" charset="0"/>
              </a:rPr>
              <a:t> </a:t>
            </a:r>
            <a:r>
              <a:rPr lang="en-US" sz="2400" dirty="0" smtClean="0">
                <a:latin typeface="Book Antiqua" pitchFamily="18" charset="0"/>
              </a:rPr>
              <a:t> </a:t>
            </a:r>
            <a:r>
              <a:rPr lang="en-US" sz="2400" dirty="0" smtClean="0">
                <a:latin typeface="Book Antiqua" pitchFamily="18" charset="0"/>
              </a:rPr>
              <a:t>polygamy seems to have been a well-established institution, dating from the most ancient times and extending to comparatively modern days.</a:t>
            </a:r>
          </a:p>
          <a:p>
            <a:pPr algn="just">
              <a:buNone/>
            </a:pPr>
            <a:endParaRPr lang="en-US" sz="2400" dirty="0" smtClean="0">
              <a:latin typeface="Book Antiqua" pitchFamily="18" charset="0"/>
            </a:endParaRPr>
          </a:p>
          <a:p>
            <a:pPr algn="just">
              <a:buNone/>
            </a:pPr>
            <a:r>
              <a:rPr lang="en-US" sz="2400" dirty="0" smtClean="0">
                <a:latin typeface="Book Antiqua" pitchFamily="18" charset="0"/>
              </a:rPr>
              <a:t>	In modern Israel, where a wife cannot bear children or is mentally ill, the rabbis give a husband the right to marry a second woman without divorcing his first wife.</a:t>
            </a:r>
          </a:p>
          <a:p>
            <a:pPr algn="just">
              <a:buNone/>
            </a:pPr>
            <a:r>
              <a:rPr lang="en-US" sz="2400" dirty="0" smtClean="0">
                <a:latin typeface="Book Antiqua" pitchFamily="18" charset="0"/>
              </a:rPr>
              <a:t>  Polygamy </a:t>
            </a:r>
            <a:r>
              <a:rPr lang="en-US" sz="2400" dirty="0" smtClean="0">
                <a:latin typeface="Book Antiqua" pitchFamily="18" charset="0"/>
              </a:rPr>
              <a:t>was prohibited in Judaism by the rabbis, </a:t>
            </a:r>
            <a:endParaRPr lang="en-US" sz="2400" dirty="0" smtClean="0">
              <a:latin typeface="Book Antiqua" pitchFamily="18" charset="0"/>
            </a:endParaRPr>
          </a:p>
          <a:p>
            <a:pPr algn="just">
              <a:buNone/>
            </a:pPr>
            <a:r>
              <a:rPr lang="en-US" sz="2400" dirty="0" smtClean="0">
                <a:latin typeface="Book Antiqua" pitchFamily="18" charset="0"/>
              </a:rPr>
              <a:t> </a:t>
            </a:r>
            <a:r>
              <a:rPr lang="en-US" sz="2400" dirty="0" smtClean="0">
                <a:latin typeface="Book Antiqua" pitchFamily="18" charset="0"/>
              </a:rPr>
              <a:t>  not </a:t>
            </a:r>
            <a:r>
              <a:rPr lang="en-US" sz="2400" dirty="0" smtClean="0">
                <a:latin typeface="Book Antiqua" pitchFamily="18" charset="0"/>
              </a:rPr>
              <a:t>God.</a:t>
            </a:r>
            <a:endParaRPr lang="en-US" sz="2400" dirty="0" smtClean="0">
              <a:latin typeface="Book Antiqua"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152400"/>
            <a:ext cx="7543800" cy="6370975"/>
          </a:xfrm>
          <a:prstGeom prst="rect">
            <a:avLst/>
          </a:prstGeom>
        </p:spPr>
        <p:txBody>
          <a:bodyPr wrap="square">
            <a:spAutoFit/>
          </a:bodyPr>
          <a:lstStyle/>
          <a:p>
            <a:pPr algn="ctr">
              <a:buNone/>
            </a:pPr>
            <a:r>
              <a:rPr lang="en-US" sz="2400" u="sng" dirty="0" smtClean="0">
                <a:latin typeface="Book Antiqua" pitchFamily="18" charset="0"/>
              </a:rPr>
              <a:t>In Christianity </a:t>
            </a:r>
          </a:p>
          <a:p>
            <a:pPr algn="just">
              <a:buNone/>
            </a:pPr>
            <a:r>
              <a:rPr lang="en-US" sz="2400" dirty="0" smtClean="0">
                <a:latin typeface="Book Antiqua" pitchFamily="18" charset="0"/>
              </a:rPr>
              <a:t>	</a:t>
            </a:r>
          </a:p>
          <a:p>
            <a:pPr algn="just">
              <a:buNone/>
            </a:pPr>
            <a:r>
              <a:rPr lang="en-US" sz="2400" dirty="0" smtClean="0">
                <a:latin typeface="Book Antiqua" pitchFamily="18" charset="0"/>
              </a:rPr>
              <a:t>	The Church in Rome banned polygamy in order to conform to Greco-Roman culture that prescribed only one legal wife while </a:t>
            </a:r>
            <a:r>
              <a:rPr lang="en-US" sz="2400" dirty="0" smtClean="0">
                <a:latin typeface="Book Antiqua" pitchFamily="18" charset="0"/>
              </a:rPr>
              <a:t>tolerating the </a:t>
            </a:r>
            <a:r>
              <a:rPr lang="en-US" sz="2400" dirty="0" smtClean="0">
                <a:latin typeface="Book Antiqua" pitchFamily="18" charset="0"/>
              </a:rPr>
              <a:t>prostitution.</a:t>
            </a:r>
          </a:p>
          <a:p>
            <a:pPr algn="just">
              <a:buNone/>
            </a:pPr>
            <a:r>
              <a:rPr lang="en-US" sz="2400" dirty="0" smtClean="0">
                <a:latin typeface="Book Antiqua" pitchFamily="18" charset="0"/>
              </a:rPr>
              <a:t>	The Roman emperor, </a:t>
            </a:r>
            <a:r>
              <a:rPr lang="en-US" sz="2400" dirty="0" err="1" smtClean="0">
                <a:latin typeface="Book Antiqua" pitchFamily="18" charset="0"/>
              </a:rPr>
              <a:t>Valentinian</a:t>
            </a:r>
            <a:r>
              <a:rPr lang="en-US" sz="2400" dirty="0" smtClean="0">
                <a:latin typeface="Book Antiqua" pitchFamily="18" charset="0"/>
              </a:rPr>
              <a:t> I, in the fourth century, authorized Christians to take two wives.  In the </a:t>
            </a:r>
            <a:r>
              <a:rPr lang="en-US" sz="2400" dirty="0" err="1" smtClean="0">
                <a:latin typeface="Book Antiqua" pitchFamily="18" charset="0"/>
              </a:rPr>
              <a:t>eigth</a:t>
            </a:r>
            <a:r>
              <a:rPr lang="en-US" sz="2400" dirty="0" smtClean="0">
                <a:latin typeface="Book Antiqua" pitchFamily="18" charset="0"/>
              </a:rPr>
              <a:t> </a:t>
            </a:r>
            <a:r>
              <a:rPr lang="en-US" sz="2400" dirty="0" smtClean="0">
                <a:latin typeface="Book Antiqua" pitchFamily="18" charset="0"/>
              </a:rPr>
              <a:t>century Charlemagne, holding power over both church and state, in his own person practiced polygamy, having six, or according to some authorities, nine wives.  According to Joseph </a:t>
            </a:r>
            <a:r>
              <a:rPr lang="en-US" sz="2400" dirty="0" err="1" smtClean="0">
                <a:latin typeface="Book Antiqua" pitchFamily="18" charset="0"/>
              </a:rPr>
              <a:t>Ginat</a:t>
            </a:r>
            <a:r>
              <a:rPr lang="en-US" sz="2400" dirty="0" smtClean="0">
                <a:latin typeface="Book Antiqua" pitchFamily="18" charset="0"/>
              </a:rPr>
              <a:t>, the author of Polygamous Families in Contemporary Society, the Catholic Church frowned on the practice, but occasionally sanctioned second marriages for political leaders.</a:t>
            </a:r>
            <a:r>
              <a:rPr lang="en-US" sz="2400" u="sng" dirty="0" smtClean="0">
                <a:latin typeface="Book Antiqua" pitchFamily="18" charset="0"/>
              </a:rPr>
              <a:t> </a:t>
            </a:r>
            <a:r>
              <a:rPr lang="en-US" sz="2400" dirty="0" smtClean="0">
                <a:latin typeface="Book Antiqua" pitchFamily="18" charset="0"/>
              </a:rPr>
              <a:t> </a:t>
            </a:r>
          </a:p>
          <a:p>
            <a:pPr algn="just">
              <a:buNone/>
            </a:pPr>
            <a:r>
              <a:rPr lang="en-US" sz="2400" dirty="0" smtClean="0">
                <a:latin typeface="Book Antiqua" pitchFamily="18" charset="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143000"/>
            <a:ext cx="7696200" cy="3539430"/>
          </a:xfrm>
          <a:prstGeom prst="rect">
            <a:avLst/>
          </a:prstGeom>
        </p:spPr>
        <p:txBody>
          <a:bodyPr wrap="square">
            <a:spAutoFit/>
          </a:bodyPr>
          <a:lstStyle/>
          <a:p>
            <a:pPr algn="just">
              <a:buNone/>
            </a:pPr>
            <a:r>
              <a:rPr lang="en-US" sz="3200" dirty="0" smtClean="0">
                <a:latin typeface="Book Antiqua" pitchFamily="18" charset="0"/>
              </a:rPr>
              <a:t>In </a:t>
            </a:r>
            <a:r>
              <a:rPr lang="en-US" sz="3200" dirty="0" smtClean="0">
                <a:latin typeface="Book Antiqua" pitchFamily="18" charset="0"/>
                <a:hlinkClick r:id="rId2" tooltip="Hong Kong"/>
              </a:rPr>
              <a:t>Hong Kong</a:t>
            </a:r>
            <a:r>
              <a:rPr lang="en-US" sz="3200" dirty="0" smtClean="0">
                <a:latin typeface="Book Antiqua" pitchFamily="18" charset="0"/>
              </a:rPr>
              <a:t>, polygamy was banned in October 1971.</a:t>
            </a:r>
            <a:r>
              <a:rPr lang="en-US" sz="3200" u="sng" baseline="30000" dirty="0" smtClean="0">
                <a:latin typeface="Book Antiqua" pitchFamily="18" charset="0"/>
              </a:rPr>
              <a:t> </a:t>
            </a:r>
            <a:endParaRPr lang="en-US" sz="3200" dirty="0" smtClean="0">
              <a:latin typeface="Book Antiqua" pitchFamily="18" charset="0"/>
            </a:endParaRPr>
          </a:p>
          <a:p>
            <a:pPr algn="just">
              <a:buNone/>
            </a:pPr>
            <a:r>
              <a:rPr lang="en-US" sz="3200" dirty="0" smtClean="0">
                <a:latin typeface="Book Antiqua" pitchFamily="18" charset="0"/>
              </a:rPr>
              <a:t>	Some Hong Kong businessmen have concubines across the border in mainland China, but concubines do not have the legal or social status of wives and so this should not strictly be called "polygamy".</a:t>
            </a:r>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0" dirty="0" smtClean="0">
                <a:solidFill>
                  <a:schemeClr val="tx1"/>
                </a:solidFill>
                <a:latin typeface="Book Antiqua" pitchFamily="18" charset="0"/>
                <a:ea typeface="Microsoft Himalaya" pitchFamily="2" charset="0"/>
                <a:cs typeface="Microsoft Himalaya" pitchFamily="2" charset="0"/>
              </a:rPr>
              <a:t>Rights &amp; duties of husband &amp; wife</a:t>
            </a:r>
            <a:endParaRPr lang="en-US" dirty="0"/>
          </a:p>
        </p:txBody>
      </p:sp>
      <p:sp>
        <p:nvSpPr>
          <p:cNvPr id="3" name="Content Placeholder 2"/>
          <p:cNvSpPr>
            <a:spLocks noGrp="1"/>
          </p:cNvSpPr>
          <p:nvPr>
            <p:ph idx="1"/>
          </p:nvPr>
        </p:nvSpPr>
        <p:spPr/>
        <p:txBody>
          <a:bodyPr>
            <a:normAutofit/>
          </a:bodyPr>
          <a:lstStyle/>
          <a:p>
            <a:pPr algn="just"/>
            <a:r>
              <a:rPr lang="en-US" sz="2800" dirty="0" smtClean="0">
                <a:latin typeface="Book Antiqua" pitchFamily="18" charset="0"/>
              </a:rPr>
              <a:t>And among His Signs is this, that He created for you mates from among yourselves, that ye may dwell in tranquility with them, and He has put love and mercy between your (hearts): verily in that are Signs for those who reflect.</a:t>
            </a:r>
          </a:p>
          <a:p>
            <a:pPr algn="r">
              <a:buNone/>
            </a:pPr>
            <a:r>
              <a:rPr lang="en-US" sz="2800" dirty="0" smtClean="0">
                <a:latin typeface="Book Antiqua" pitchFamily="18" charset="0"/>
              </a:rPr>
              <a:t>	</a:t>
            </a:r>
            <a:r>
              <a:rPr lang="en-US" sz="2400" dirty="0" smtClean="0">
                <a:latin typeface="Book Antiqua" pitchFamily="18" charset="0"/>
              </a:rPr>
              <a:t>Glorious Qur’an Ch. 30 V. </a:t>
            </a:r>
            <a:r>
              <a:rPr lang="en-US" sz="2400" dirty="0" smtClean="0">
                <a:latin typeface="Book Antiqua" pitchFamily="18" charset="0"/>
              </a:rPr>
              <a:t>21</a:t>
            </a:r>
            <a:endParaRPr lang="en-US" sz="2400" dirty="0" smtClean="0">
              <a:latin typeface="Book Antiqua"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1066800"/>
            <a:ext cx="7315200" cy="4832092"/>
          </a:xfrm>
          <a:prstGeom prst="rect">
            <a:avLst/>
          </a:prstGeom>
        </p:spPr>
        <p:txBody>
          <a:bodyPr wrap="square">
            <a:spAutoFit/>
          </a:bodyPr>
          <a:lstStyle/>
          <a:p>
            <a:r>
              <a:rPr lang="en-US" sz="2800" dirty="0" smtClean="0">
                <a:latin typeface="Century Gothic" pitchFamily="34" charset="0"/>
              </a:rPr>
              <a:t>Prophet Muhammad said: </a:t>
            </a:r>
          </a:p>
          <a:p>
            <a:pPr algn="ctr">
              <a:buNone/>
            </a:pPr>
            <a:r>
              <a:rPr lang="en-US" sz="2800" dirty="0" smtClean="0">
                <a:latin typeface="Century Gothic" pitchFamily="34" charset="0"/>
              </a:rPr>
              <a:t> 	“Those who are the best believers are those who have the best manners &amp; the most kind to their families.”</a:t>
            </a:r>
          </a:p>
          <a:p>
            <a:pPr algn="r">
              <a:buNone/>
            </a:pPr>
            <a:r>
              <a:rPr lang="en-US" sz="2800" dirty="0" smtClean="0">
                <a:latin typeface="Century Gothic" pitchFamily="34" charset="0"/>
              </a:rPr>
              <a:t>	</a:t>
            </a:r>
            <a:r>
              <a:rPr lang="en-US" sz="2800" dirty="0" smtClean="0">
                <a:latin typeface="Century Gothic" pitchFamily="34" charset="0"/>
              </a:rPr>
              <a:t>(Recorded </a:t>
            </a:r>
            <a:r>
              <a:rPr lang="en-US" sz="2800" dirty="0" smtClean="0">
                <a:latin typeface="Century Gothic" pitchFamily="34" charset="0"/>
              </a:rPr>
              <a:t>in </a:t>
            </a:r>
            <a:r>
              <a:rPr lang="en-US" sz="2800" dirty="0" err="1" smtClean="0">
                <a:latin typeface="Century Gothic" pitchFamily="34" charset="0"/>
              </a:rPr>
              <a:t>Tirmithi</a:t>
            </a:r>
            <a:r>
              <a:rPr lang="en-US" sz="2800" dirty="0" smtClean="0">
                <a:latin typeface="Century Gothic" pitchFamily="34" charset="0"/>
              </a:rPr>
              <a:t> &amp; </a:t>
            </a:r>
            <a:r>
              <a:rPr lang="en-US" sz="2800" dirty="0" smtClean="0">
                <a:latin typeface="Century Gothic" pitchFamily="34" charset="0"/>
              </a:rPr>
              <a:t>others)</a:t>
            </a:r>
            <a:endParaRPr lang="en-US" sz="2800" dirty="0" smtClean="0">
              <a:latin typeface="Century Gothic" pitchFamily="34" charset="0"/>
            </a:endParaRPr>
          </a:p>
          <a:p>
            <a:pPr>
              <a:buNone/>
            </a:pPr>
            <a:r>
              <a:rPr lang="en-US" sz="2800" dirty="0" smtClean="0">
                <a:latin typeface="Century Gothic" pitchFamily="34" charset="0"/>
              </a:rPr>
              <a:t>	</a:t>
            </a:r>
          </a:p>
          <a:p>
            <a:pPr algn="ctr">
              <a:buNone/>
            </a:pPr>
            <a:r>
              <a:rPr lang="en-US" sz="2800" dirty="0" smtClean="0">
                <a:latin typeface="Century Gothic" pitchFamily="34" charset="0"/>
              </a:rPr>
              <a:t>	“The best of you is the best to his family &amp; I am the best of you to my family.”</a:t>
            </a:r>
          </a:p>
          <a:p>
            <a:pPr algn="r">
              <a:buNone/>
            </a:pPr>
            <a:r>
              <a:rPr lang="en-US" sz="2800" dirty="0" smtClean="0">
                <a:latin typeface="Century Gothic" pitchFamily="34" charset="0"/>
              </a:rPr>
              <a:t>(Recorded </a:t>
            </a:r>
            <a:r>
              <a:rPr lang="en-US" sz="2800" dirty="0" smtClean="0">
                <a:latin typeface="Century Gothic" pitchFamily="34" charset="0"/>
              </a:rPr>
              <a:t>in </a:t>
            </a:r>
            <a:r>
              <a:rPr lang="en-US" sz="2800" dirty="0" err="1" smtClean="0">
                <a:latin typeface="Century Gothic" pitchFamily="34" charset="0"/>
              </a:rPr>
              <a:t>Tirmithi</a:t>
            </a:r>
            <a:r>
              <a:rPr lang="en-US" sz="2800" dirty="0" smtClean="0">
                <a:latin typeface="Century Gothic" pitchFamily="34" charset="0"/>
              </a:rPr>
              <a:t>)</a:t>
            </a:r>
            <a:endParaRPr lang="en-US" sz="2800" dirty="0" smtClean="0">
              <a:latin typeface="Century Gothic" pitchFamily="34" charset="0"/>
            </a:endParaRPr>
          </a:p>
          <a:p>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                        </a:t>
            </a:r>
            <a:r>
              <a:rPr lang="en-US" sz="3200" b="1" dirty="0" smtClean="0"/>
              <a:t>GREEKS</a:t>
            </a:r>
          </a:p>
          <a:p>
            <a:pPr>
              <a:buNone/>
            </a:pPr>
            <a:r>
              <a:rPr lang="en-US" sz="3200" dirty="0" smtClean="0"/>
              <a:t> (1) She is like a poisonous tree and she    </a:t>
            </a:r>
          </a:p>
          <a:p>
            <a:pPr>
              <a:buNone/>
            </a:pPr>
            <a:r>
              <a:rPr lang="en-US" sz="3200" dirty="0" smtClean="0"/>
              <a:t>      is evil emanated from Satan. She </a:t>
            </a:r>
          </a:p>
          <a:p>
            <a:pPr>
              <a:buNone/>
            </a:pPr>
            <a:r>
              <a:rPr lang="en-US" sz="3200" dirty="0" smtClean="0"/>
              <a:t>      may be sold like any merchandise.</a:t>
            </a:r>
          </a:p>
          <a:p>
            <a:pPr>
              <a:buNone/>
            </a:pPr>
            <a:r>
              <a:rPr lang="en-US" sz="3200" dirty="0" smtClean="0"/>
              <a:t> (2) She has no right in marriage   </a:t>
            </a:r>
          </a:p>
          <a:p>
            <a:pPr>
              <a:buNone/>
            </a:pPr>
            <a:r>
              <a:rPr lang="en-US" sz="3200" dirty="0" smtClean="0"/>
              <a:t>      decision.</a:t>
            </a:r>
          </a:p>
          <a:p>
            <a:pPr>
              <a:buNone/>
            </a:pPr>
            <a:r>
              <a:rPr lang="en-US" sz="3200" dirty="0" smtClean="0"/>
              <a:t> (3) She cant Inheritance and cant   </a:t>
            </a:r>
          </a:p>
          <a:p>
            <a:pPr>
              <a:buNone/>
            </a:pPr>
            <a:r>
              <a:rPr lang="en-US" sz="3200" dirty="0" smtClean="0"/>
              <a:t>       control her property.</a:t>
            </a:r>
            <a:endParaRPr lang="en-US" sz="3200" dirty="0"/>
          </a:p>
        </p:txBody>
      </p:sp>
      <p:sp>
        <p:nvSpPr>
          <p:cNvPr id="3" name="Title 2"/>
          <p:cNvSpPr>
            <a:spLocks noGrp="1"/>
          </p:cNvSpPr>
          <p:nvPr>
            <p:ph type="title"/>
          </p:nvPr>
        </p:nvSpPr>
        <p:spPr/>
        <p:txBody>
          <a:bodyPr>
            <a:normAutofit fontScale="90000"/>
          </a:bodyPr>
          <a:lstStyle/>
          <a:p>
            <a:r>
              <a:rPr lang="en-US" dirty="0" smtClean="0"/>
              <a:t> </a:t>
            </a:r>
            <a:r>
              <a:rPr lang="en-US" sz="4000" dirty="0" smtClean="0"/>
              <a:t>Woman in pre-Islamic Civilizations</a:t>
            </a:r>
            <a:endParaRPr lang="en-US"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762000"/>
            <a:ext cx="7239000" cy="5016758"/>
          </a:xfrm>
          <a:prstGeom prst="rect">
            <a:avLst/>
          </a:prstGeom>
        </p:spPr>
        <p:txBody>
          <a:bodyPr wrap="square">
            <a:spAutoFit/>
          </a:bodyPr>
          <a:lstStyle/>
          <a:p>
            <a:r>
              <a:rPr lang="en-US" sz="3200" u="sng" dirty="0" smtClean="0">
                <a:latin typeface="Book Antiqua" pitchFamily="18" charset="0"/>
              </a:rPr>
              <a:t>General Rights</a:t>
            </a:r>
            <a:endParaRPr lang="en-US" sz="3200" dirty="0" smtClean="0">
              <a:latin typeface="Book Antiqua" pitchFamily="18" charset="0"/>
            </a:endParaRPr>
          </a:p>
          <a:p>
            <a:pPr lvl="0"/>
            <a:r>
              <a:rPr lang="en-US" sz="3200" dirty="0" smtClean="0">
                <a:latin typeface="Book Antiqua" pitchFamily="18" charset="0"/>
              </a:rPr>
              <a:t>To be treated with honor, kindness, and patience.</a:t>
            </a:r>
          </a:p>
          <a:p>
            <a:pPr lvl="0"/>
            <a:r>
              <a:rPr lang="en-US" sz="3200" dirty="0" smtClean="0">
                <a:latin typeface="Book Antiqua" pitchFamily="18" charset="0"/>
              </a:rPr>
              <a:t>To enjoy intimate relations with each other.</a:t>
            </a:r>
          </a:p>
          <a:p>
            <a:pPr lvl="0"/>
            <a:r>
              <a:rPr lang="en-US" sz="3200" dirty="0" smtClean="0">
                <a:latin typeface="Book Antiqua" pitchFamily="18" charset="0"/>
              </a:rPr>
              <a:t>To have children, by God's will.</a:t>
            </a:r>
          </a:p>
          <a:p>
            <a:pPr lvl="0"/>
            <a:r>
              <a:rPr lang="en-US" sz="3200" dirty="0" smtClean="0">
                <a:latin typeface="Book Antiqua" pitchFamily="18" charset="0"/>
              </a:rPr>
              <a:t>To keep one's legal and personal identity after marriage, retaining one's own family name, inheritance rights, property, </a:t>
            </a:r>
            <a:r>
              <a:rPr lang="en-US" sz="3200" i="1" dirty="0" err="1" smtClean="0">
                <a:latin typeface="Book Antiqua" pitchFamily="18" charset="0"/>
              </a:rPr>
              <a:t>mahr</a:t>
            </a:r>
            <a:r>
              <a:rPr lang="en-US" sz="3200" dirty="0" smtClean="0">
                <a:latin typeface="Book Antiqua" pitchFamily="18" charset="0"/>
              </a:rPr>
              <a:t>, etc.</a:t>
            </a:r>
            <a:endParaRPr lang="en-US" sz="3200" dirty="0" smtClean="0">
              <a:latin typeface="Book Antiqua"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990600"/>
            <a:ext cx="8229600" cy="4031873"/>
          </a:xfrm>
          <a:prstGeom prst="rect">
            <a:avLst/>
          </a:prstGeom>
        </p:spPr>
        <p:txBody>
          <a:bodyPr wrap="square">
            <a:spAutoFit/>
          </a:bodyPr>
          <a:lstStyle/>
          <a:p>
            <a:r>
              <a:rPr lang="en-US" sz="3200" u="sng" dirty="0" smtClean="0"/>
              <a:t>General Duties</a:t>
            </a:r>
            <a:endParaRPr lang="en-US" sz="3200" dirty="0" smtClean="0"/>
          </a:p>
          <a:p>
            <a:pPr lvl="0" algn="just"/>
            <a:r>
              <a:rPr lang="en-US" sz="3200" dirty="0" smtClean="0">
                <a:latin typeface="Book Antiqua" pitchFamily="18" charset="0"/>
              </a:rPr>
              <a:t>To be faithful to the marriage bond.</a:t>
            </a:r>
          </a:p>
          <a:p>
            <a:pPr lvl="0" algn="just"/>
            <a:r>
              <a:rPr lang="en-US" sz="3200" dirty="0" smtClean="0">
                <a:latin typeface="Book Antiqua" pitchFamily="18" charset="0"/>
              </a:rPr>
              <a:t>To strive to be attractive to one's spouse.</a:t>
            </a:r>
          </a:p>
          <a:p>
            <a:pPr lvl="0" algn="just"/>
            <a:r>
              <a:rPr lang="en-US" sz="3200" dirty="0" smtClean="0">
                <a:latin typeface="Book Antiqua" pitchFamily="18" charset="0"/>
              </a:rPr>
              <a:t>To assist and support one another, and to resolve disputes </a:t>
            </a:r>
            <a:r>
              <a:rPr lang="en-US" sz="3200" dirty="0" err="1" smtClean="0">
                <a:latin typeface="Book Antiqua" pitchFamily="18" charset="0"/>
              </a:rPr>
              <a:t>polietly</a:t>
            </a:r>
            <a:r>
              <a:rPr lang="en-US" sz="3200" dirty="0" smtClean="0">
                <a:latin typeface="Book Antiqua" pitchFamily="18" charset="0"/>
              </a:rPr>
              <a:t>.</a:t>
            </a:r>
            <a:endParaRPr lang="en-US" sz="3200" dirty="0" smtClean="0">
              <a:latin typeface="Book Antiqua" pitchFamily="18" charset="0"/>
            </a:endParaRPr>
          </a:p>
          <a:p>
            <a:pPr lvl="0" algn="just"/>
            <a:r>
              <a:rPr lang="en-US" sz="3200" dirty="0" smtClean="0">
                <a:latin typeface="Book Antiqua" pitchFamily="18" charset="0"/>
              </a:rPr>
              <a:t>The husband has the duty to provide all physical maintenance of the family (housing, clothing, food, medical care, etc.).</a:t>
            </a:r>
            <a:endParaRPr lang="en-US" sz="3200" dirty="0" smtClean="0">
              <a:latin typeface="Book Antiqua"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0" u="sng" dirty="0" smtClean="0">
                <a:solidFill>
                  <a:schemeClr val="tx1"/>
                </a:solidFill>
                <a:latin typeface="Book Antiqua" pitchFamily="18" charset="0"/>
              </a:rPr>
              <a:t>Family harmony &amp; it’s problem</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latin typeface="Book Antiqua" pitchFamily="18" charset="0"/>
              </a:rPr>
              <a:t>Couples are bound to face difficulties and get frustrated with one another from time to time.</a:t>
            </a:r>
          </a:p>
          <a:p>
            <a:pPr algn="just"/>
            <a:endParaRPr lang="en-US" dirty="0" smtClean="0">
              <a:latin typeface="Book Antiqua" pitchFamily="18" charset="0"/>
            </a:endParaRPr>
          </a:p>
          <a:p>
            <a:pPr algn="just"/>
            <a:r>
              <a:rPr lang="en-US" dirty="0" smtClean="0">
                <a:latin typeface="Book Antiqua" pitchFamily="18" charset="0"/>
              </a:rPr>
              <a:t>O you who have believed, it is not lawful for you to inherit women by compulsion. And do not make difficulties for them in order to take [back] part of what you gave them unless they commit a clear immorality. And live with them in kindness. For if you dislike them - perhaps you dislike a thing and Allah makes therein much good.</a:t>
            </a:r>
          </a:p>
          <a:p>
            <a:pPr algn="just">
              <a:buNone/>
            </a:pPr>
            <a:r>
              <a:rPr lang="en-US" dirty="0" smtClean="0">
                <a:latin typeface="Book Antiqua" pitchFamily="18" charset="0"/>
              </a:rPr>
              <a:t> </a:t>
            </a:r>
          </a:p>
          <a:p>
            <a:pPr algn="r">
              <a:buNone/>
            </a:pPr>
            <a:r>
              <a:rPr lang="en-US" dirty="0" smtClean="0">
                <a:latin typeface="Book Antiqua" pitchFamily="18" charset="0"/>
              </a:rPr>
              <a:t>Glorious Qur’an Ch.4 V. 19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733246"/>
            <a:ext cx="7543800" cy="6124754"/>
          </a:xfrm>
          <a:prstGeom prst="rect">
            <a:avLst/>
          </a:prstGeom>
        </p:spPr>
        <p:txBody>
          <a:bodyPr wrap="square">
            <a:spAutoFit/>
          </a:bodyPr>
          <a:lstStyle/>
          <a:p>
            <a:pPr algn="ctr">
              <a:buNone/>
            </a:pPr>
            <a:r>
              <a:rPr lang="en-US" sz="2800" b="1" u="sng" dirty="0" smtClean="0"/>
              <a:t>Prophetic tradition</a:t>
            </a:r>
          </a:p>
          <a:p>
            <a:pPr>
              <a:buNone/>
            </a:pPr>
            <a:endParaRPr lang="en-US" sz="2800" dirty="0" smtClean="0"/>
          </a:p>
          <a:p>
            <a:pPr algn="ctr">
              <a:buNone/>
            </a:pPr>
            <a:r>
              <a:rPr lang="en-US" sz="2800" dirty="0" smtClean="0">
                <a:latin typeface="Book Antiqua" pitchFamily="18" charset="0"/>
              </a:rPr>
              <a:t>‘Only a man of noble character will honor women, and only a man of base intentions will dishonor them’</a:t>
            </a:r>
          </a:p>
          <a:p>
            <a:pPr algn="r">
              <a:buNone/>
            </a:pPr>
            <a:r>
              <a:rPr lang="en-US" sz="2800" dirty="0" smtClean="0">
                <a:solidFill>
                  <a:srgbClr val="C00000"/>
                </a:solidFill>
                <a:latin typeface="Book Antiqua" pitchFamily="18" charset="0"/>
              </a:rPr>
              <a:t>Recorded in </a:t>
            </a:r>
            <a:r>
              <a:rPr lang="en-US" sz="2800" dirty="0" err="1" smtClean="0">
                <a:solidFill>
                  <a:srgbClr val="C00000"/>
                </a:solidFill>
                <a:latin typeface="Book Antiqua" pitchFamily="18" charset="0"/>
              </a:rPr>
              <a:t>Kanz</a:t>
            </a:r>
            <a:r>
              <a:rPr lang="en-US" sz="2800" dirty="0" smtClean="0">
                <a:solidFill>
                  <a:srgbClr val="C00000"/>
                </a:solidFill>
                <a:latin typeface="Book Antiqua" pitchFamily="18" charset="0"/>
              </a:rPr>
              <a:t> al-</a:t>
            </a:r>
            <a:r>
              <a:rPr lang="en-US" sz="2800" dirty="0" err="1" smtClean="0">
                <a:solidFill>
                  <a:srgbClr val="C00000"/>
                </a:solidFill>
                <a:latin typeface="Book Antiqua" pitchFamily="18" charset="0"/>
              </a:rPr>
              <a:t>Ummal</a:t>
            </a:r>
            <a:endParaRPr lang="en-US" sz="2800" dirty="0" smtClean="0">
              <a:solidFill>
                <a:srgbClr val="C00000"/>
              </a:solidFill>
              <a:latin typeface="Book Antiqua" pitchFamily="18" charset="0"/>
            </a:endParaRPr>
          </a:p>
          <a:p>
            <a:pPr>
              <a:buNone/>
            </a:pPr>
            <a:r>
              <a:rPr lang="en-US" sz="2800" dirty="0" smtClean="0"/>
              <a:t>	</a:t>
            </a:r>
          </a:p>
          <a:p>
            <a:pPr algn="ctr">
              <a:buNone/>
            </a:pPr>
            <a:r>
              <a:rPr lang="en-US" sz="2800" dirty="0" smtClean="0"/>
              <a:t>	</a:t>
            </a:r>
            <a:r>
              <a:rPr lang="en-US" sz="2800" dirty="0" smtClean="0">
                <a:latin typeface="Book Antiqua" pitchFamily="18" charset="0"/>
              </a:rPr>
              <a:t>Shall I not tell you what the best object of your charity is? It is your own daughter who has returned to you as a widow, or a divorcee, and who has no one to earn for her except you. </a:t>
            </a:r>
          </a:p>
          <a:p>
            <a:pPr algn="r">
              <a:buNone/>
            </a:pPr>
            <a:r>
              <a:rPr lang="en-US" sz="2800" dirty="0" smtClean="0">
                <a:latin typeface="Book Antiqua" pitchFamily="18" charset="0"/>
              </a:rPr>
              <a:t>	</a:t>
            </a:r>
            <a:r>
              <a:rPr lang="en-US" sz="2800" dirty="0" smtClean="0">
                <a:solidFill>
                  <a:srgbClr val="C00000"/>
                </a:solidFill>
                <a:latin typeface="Book Antiqua" pitchFamily="18" charset="0"/>
              </a:rPr>
              <a:t>Recorded </a:t>
            </a:r>
            <a:r>
              <a:rPr lang="en-US" sz="2800" dirty="0" err="1" smtClean="0">
                <a:solidFill>
                  <a:srgbClr val="C00000"/>
                </a:solidFill>
                <a:latin typeface="Book Antiqua" pitchFamily="18" charset="0"/>
              </a:rPr>
              <a:t>Sunan</a:t>
            </a:r>
            <a:r>
              <a:rPr lang="en-US" sz="2800" dirty="0" smtClean="0">
                <a:solidFill>
                  <a:srgbClr val="C00000"/>
                </a:solidFill>
                <a:latin typeface="Book Antiqua" pitchFamily="18" charset="0"/>
              </a:rPr>
              <a:t> </a:t>
            </a:r>
            <a:r>
              <a:rPr lang="en-US" sz="2800" dirty="0" err="1" smtClean="0">
                <a:solidFill>
                  <a:srgbClr val="C00000"/>
                </a:solidFill>
                <a:latin typeface="Book Antiqua" pitchFamily="18" charset="0"/>
              </a:rPr>
              <a:t>Ibn</a:t>
            </a:r>
            <a:r>
              <a:rPr lang="en-US" sz="2800" dirty="0" smtClean="0">
                <a:solidFill>
                  <a:srgbClr val="C00000"/>
                </a:solidFill>
                <a:latin typeface="Book Antiqua" pitchFamily="18" charset="0"/>
              </a:rPr>
              <a:t> </a:t>
            </a:r>
            <a:r>
              <a:rPr lang="en-US" sz="2800" dirty="0" err="1" smtClean="0">
                <a:solidFill>
                  <a:srgbClr val="C00000"/>
                </a:solidFill>
                <a:latin typeface="Book Antiqua" pitchFamily="18" charset="0"/>
              </a:rPr>
              <a:t>Majah</a:t>
            </a:r>
            <a:r>
              <a:rPr lang="en-US" sz="2800" dirty="0" smtClean="0">
                <a:solidFill>
                  <a:srgbClr val="C00000"/>
                </a:solidFill>
                <a:latin typeface="Book Antiqua" pitchFamily="18" charset="0"/>
              </a:rPr>
              <a:t>, </a:t>
            </a:r>
            <a:r>
              <a:rPr lang="en-US" sz="2800" dirty="0" err="1" smtClean="0">
                <a:solidFill>
                  <a:srgbClr val="C00000"/>
                </a:solidFill>
                <a:latin typeface="Book Antiqua" pitchFamily="18" charset="0"/>
              </a:rPr>
              <a:t>Kitab</a:t>
            </a:r>
            <a:r>
              <a:rPr lang="en-US" sz="2800" dirty="0" smtClean="0">
                <a:solidFill>
                  <a:srgbClr val="C00000"/>
                </a:solidFill>
                <a:latin typeface="Book Antiqua" pitchFamily="18" charset="0"/>
              </a:rPr>
              <a:t> al-</a:t>
            </a:r>
            <a:r>
              <a:rPr lang="en-US" sz="2800" dirty="0" err="1" smtClean="0">
                <a:solidFill>
                  <a:srgbClr val="C00000"/>
                </a:solidFill>
                <a:latin typeface="Book Antiqua" pitchFamily="18" charset="0"/>
              </a:rPr>
              <a:t>Adab</a:t>
            </a:r>
            <a:r>
              <a:rPr lang="en-US" sz="2800" dirty="0" smtClean="0">
                <a:solidFill>
                  <a:srgbClr val="C00000"/>
                </a:solidFill>
                <a:latin typeface="Book Antiqua"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92500" lnSpcReduction="10000"/>
          </a:bodyPr>
          <a:lstStyle/>
          <a:p>
            <a:pPr>
              <a:buNone/>
            </a:pPr>
            <a:r>
              <a:rPr lang="en-US" dirty="0" smtClean="0"/>
              <a:t>  (1)The woman had no rights. She was a mere </a:t>
            </a:r>
          </a:p>
          <a:p>
            <a:pPr>
              <a:buNone/>
            </a:pPr>
            <a:r>
              <a:rPr lang="en-US" dirty="0" smtClean="0"/>
              <a:t>       servant to her husband or father.</a:t>
            </a:r>
          </a:p>
          <a:p>
            <a:pPr>
              <a:buNone/>
            </a:pPr>
            <a:r>
              <a:rPr lang="en-US" dirty="0" smtClean="0"/>
              <a:t>  (2) she had no right of ownership. Anything that     </a:t>
            </a:r>
          </a:p>
          <a:p>
            <a:pPr>
              <a:buNone/>
            </a:pPr>
            <a:r>
              <a:rPr lang="en-US" dirty="0" smtClean="0"/>
              <a:t>       she owned was the property of her husband, </a:t>
            </a:r>
          </a:p>
          <a:p>
            <a:pPr>
              <a:buNone/>
            </a:pPr>
            <a:r>
              <a:rPr lang="en-US" dirty="0" smtClean="0"/>
              <a:t>       father or son.</a:t>
            </a:r>
          </a:p>
          <a:p>
            <a:pPr>
              <a:buNone/>
            </a:pPr>
            <a:r>
              <a:rPr lang="en-US" dirty="0" smtClean="0"/>
              <a:t>  (3) Also, when her husband died, she was to be </a:t>
            </a:r>
          </a:p>
          <a:p>
            <a:pPr>
              <a:buNone/>
            </a:pPr>
            <a:r>
              <a:rPr lang="en-US" dirty="0" smtClean="0"/>
              <a:t>      burnt alive and buried with him. This heinous </a:t>
            </a:r>
          </a:p>
          <a:p>
            <a:pPr>
              <a:buNone/>
            </a:pPr>
            <a:r>
              <a:rPr lang="en-US" dirty="0" smtClean="0"/>
              <a:t>       crime lasted even after the start of the British </a:t>
            </a:r>
          </a:p>
          <a:p>
            <a:pPr>
              <a:buNone/>
            </a:pPr>
            <a:r>
              <a:rPr lang="en-US" dirty="0" smtClean="0"/>
              <a:t>       occupation in India. </a:t>
            </a:r>
          </a:p>
          <a:p>
            <a:r>
              <a:rPr lang="en-US" dirty="0" smtClean="0"/>
              <a:t>Nevertheless, the burning of wives continued from time to time even in the twentieth century. </a:t>
            </a:r>
          </a:p>
          <a:p>
            <a:pPr>
              <a:buNone/>
            </a:pPr>
            <a:endParaRPr lang="en-US" dirty="0"/>
          </a:p>
        </p:txBody>
      </p:sp>
      <p:sp>
        <p:nvSpPr>
          <p:cNvPr id="4" name="Title 3"/>
          <p:cNvSpPr>
            <a:spLocks noGrp="1"/>
          </p:cNvSpPr>
          <p:nvPr>
            <p:ph type="title"/>
          </p:nvPr>
        </p:nvSpPr>
        <p:spPr/>
        <p:txBody>
          <a:bodyPr>
            <a:normAutofit/>
          </a:bodyPr>
          <a:lstStyle/>
          <a:p>
            <a:r>
              <a:rPr lang="en-US" dirty="0" smtClean="0"/>
              <a:t>                 HINDUISM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dirty="0" smtClean="0"/>
              <a:t>(1)The woman in Judaism was in the rank of a   </a:t>
            </a:r>
          </a:p>
          <a:p>
            <a:pPr>
              <a:buNone/>
            </a:pPr>
            <a:r>
              <a:rPr lang="en-US" dirty="0" smtClean="0"/>
              <a:t>    servant. The father had the right to sell his  </a:t>
            </a:r>
          </a:p>
          <a:p>
            <a:pPr>
              <a:buNone/>
            </a:pPr>
            <a:r>
              <a:rPr lang="en-US" dirty="0" smtClean="0"/>
              <a:t>    underage daughter.</a:t>
            </a:r>
          </a:p>
          <a:p>
            <a:pPr>
              <a:buNone/>
            </a:pPr>
            <a:r>
              <a:rPr lang="en-US" dirty="0" smtClean="0"/>
              <a:t> (2) She had no right to inherit if her father had </a:t>
            </a:r>
          </a:p>
          <a:p>
            <a:pPr>
              <a:buNone/>
            </a:pPr>
            <a:r>
              <a:rPr lang="en-US" dirty="0" smtClean="0"/>
              <a:t>     no male offspring. It is stated in the Old </a:t>
            </a:r>
          </a:p>
          <a:p>
            <a:pPr>
              <a:buNone/>
            </a:pPr>
            <a:r>
              <a:rPr lang="en-US" dirty="0" smtClean="0"/>
              <a:t>    Testament that the woman should not  </a:t>
            </a:r>
          </a:p>
          <a:p>
            <a:pPr>
              <a:buNone/>
            </a:pPr>
            <a:r>
              <a:rPr lang="en-US" dirty="0" smtClean="0"/>
              <a:t>    inherit as long as there are males in the </a:t>
            </a:r>
          </a:p>
          <a:p>
            <a:pPr>
              <a:buNone/>
            </a:pPr>
            <a:r>
              <a:rPr lang="en-US" dirty="0" smtClean="0"/>
              <a:t>    family; rather, she is part of the inheritance </a:t>
            </a:r>
          </a:p>
          <a:p>
            <a:pPr>
              <a:buNone/>
            </a:pPr>
            <a:r>
              <a:rPr lang="en-US" dirty="0" smtClean="0"/>
              <a:t>    if her husband dies, and the nearest male  </a:t>
            </a:r>
          </a:p>
          <a:p>
            <a:pPr>
              <a:buNone/>
            </a:pPr>
            <a:r>
              <a:rPr lang="en-US" dirty="0" smtClean="0"/>
              <a:t>    relative to the husband would inherit her.</a:t>
            </a:r>
            <a:endParaRPr lang="en-US" dirty="0"/>
          </a:p>
        </p:txBody>
      </p:sp>
      <p:sp>
        <p:nvSpPr>
          <p:cNvPr id="3" name="Title 2"/>
          <p:cNvSpPr>
            <a:spLocks noGrp="1"/>
          </p:cNvSpPr>
          <p:nvPr>
            <p:ph type="title"/>
          </p:nvPr>
        </p:nvSpPr>
        <p:spPr/>
        <p:txBody>
          <a:bodyPr/>
          <a:lstStyle/>
          <a:p>
            <a:pPr algn="ctr"/>
            <a:r>
              <a:rPr lang="en-US" dirty="0" smtClean="0"/>
              <a:t>JUDAISM</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There was widespread belief in Christian that</a:t>
            </a:r>
          </a:p>
          <a:p>
            <a:pPr>
              <a:buNone/>
            </a:pPr>
            <a:r>
              <a:rPr lang="en-US" dirty="0" smtClean="0"/>
              <a:t> the woman had no soul.</a:t>
            </a:r>
          </a:p>
          <a:p>
            <a:pPr>
              <a:buNone/>
            </a:pPr>
            <a:r>
              <a:rPr lang="en-US" dirty="0" smtClean="0"/>
              <a:t> They consider woman during menstruating impure.</a:t>
            </a:r>
          </a:p>
          <a:p>
            <a:pPr>
              <a:buNone/>
            </a:pPr>
            <a:r>
              <a:rPr lang="en-US" dirty="0" smtClean="0"/>
              <a:t> In 586 AD before the emergence of Islam the council of Macon was held to decide whether the woman had base soul or that she did not had a save soul. </a:t>
            </a:r>
            <a:endParaRPr lang="en-US" dirty="0"/>
          </a:p>
        </p:txBody>
      </p:sp>
      <p:sp>
        <p:nvSpPr>
          <p:cNvPr id="3" name="Title 2"/>
          <p:cNvSpPr>
            <a:spLocks noGrp="1"/>
          </p:cNvSpPr>
          <p:nvPr>
            <p:ph type="title"/>
          </p:nvPr>
        </p:nvSpPr>
        <p:spPr/>
        <p:txBody>
          <a:bodyPr/>
          <a:lstStyle/>
          <a:p>
            <a:pPr algn="ctr"/>
            <a:r>
              <a:rPr lang="en-US" dirty="0" smtClean="0"/>
              <a:t>CHRISTIANITY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624078" indent="-514350">
              <a:buNone/>
            </a:pPr>
            <a:r>
              <a:rPr lang="en-US" dirty="0" smtClean="0"/>
              <a:t> (1)In the Pre-Islamic period, Arab regarded the  </a:t>
            </a:r>
          </a:p>
          <a:p>
            <a:pPr marL="624078" indent="-514350">
              <a:buNone/>
            </a:pPr>
            <a:r>
              <a:rPr lang="en-US" dirty="0" smtClean="0"/>
              <a:t>     woman as a piece of property or rubbish.</a:t>
            </a:r>
          </a:p>
          <a:p>
            <a:pPr>
              <a:buNone/>
            </a:pPr>
            <a:r>
              <a:rPr lang="en-US" dirty="0" smtClean="0"/>
              <a:t>(2)When the Husband died or divorce her she </a:t>
            </a:r>
          </a:p>
          <a:p>
            <a:pPr>
              <a:buNone/>
            </a:pPr>
            <a:r>
              <a:rPr lang="en-US" dirty="0" smtClean="0"/>
              <a:t>     can not remarry.</a:t>
            </a:r>
          </a:p>
          <a:p>
            <a:pPr>
              <a:buNone/>
            </a:pPr>
            <a:r>
              <a:rPr lang="en-US" dirty="0" smtClean="0"/>
              <a:t>(3)The woman had no rights and she did not </a:t>
            </a:r>
          </a:p>
          <a:p>
            <a:pPr>
              <a:buNone/>
            </a:pPr>
            <a:r>
              <a:rPr lang="en-US" dirty="0" smtClean="0"/>
              <a:t>    inherit anything.</a:t>
            </a:r>
          </a:p>
          <a:p>
            <a:pPr>
              <a:buNone/>
            </a:pPr>
            <a:r>
              <a:rPr lang="en-US" dirty="0" smtClean="0"/>
              <a:t>(4) She was consider a source of Humiliation </a:t>
            </a:r>
          </a:p>
          <a:p>
            <a:pPr>
              <a:buNone/>
            </a:pPr>
            <a:r>
              <a:rPr lang="en-US" dirty="0" smtClean="0"/>
              <a:t>     and Shame.</a:t>
            </a:r>
          </a:p>
          <a:p>
            <a:pPr>
              <a:buNone/>
            </a:pPr>
            <a:r>
              <a:rPr lang="en-US" dirty="0" smtClean="0"/>
              <a:t> (5) woman can not choose or refuse in </a:t>
            </a:r>
          </a:p>
          <a:p>
            <a:pPr>
              <a:buNone/>
            </a:pPr>
            <a:r>
              <a:rPr lang="en-US" dirty="0" smtClean="0"/>
              <a:t>      marriage.</a:t>
            </a:r>
            <a:endParaRPr lang="en-US" dirty="0"/>
          </a:p>
        </p:txBody>
      </p:sp>
      <p:sp>
        <p:nvSpPr>
          <p:cNvPr id="3" name="Title 2"/>
          <p:cNvSpPr>
            <a:spLocks noGrp="1"/>
          </p:cNvSpPr>
          <p:nvPr>
            <p:ph type="title"/>
          </p:nvPr>
        </p:nvSpPr>
        <p:spPr/>
        <p:txBody>
          <a:bodyPr/>
          <a:lstStyle/>
          <a:p>
            <a:pPr algn="ctr"/>
            <a:r>
              <a:rPr lang="en-US" dirty="0" smtClean="0"/>
              <a:t> ARAB</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228600"/>
            <a:ext cx="7543800" cy="6186309"/>
          </a:xfrm>
          <a:prstGeom prst="rect">
            <a:avLst/>
          </a:prstGeom>
        </p:spPr>
        <p:txBody>
          <a:bodyPr wrap="square">
            <a:spAutoFit/>
          </a:bodyPr>
          <a:lstStyle/>
          <a:p>
            <a:pPr algn="just">
              <a:buNone/>
            </a:pPr>
            <a:r>
              <a:rPr lang="en-US" dirty="0" smtClean="0">
                <a:latin typeface="Copperplate Gothic Light" pitchFamily="34" charset="0"/>
              </a:rPr>
              <a:t>Prior to the advent of Prophet Muhammad what was the status of women in his tribal societies of Arabia. </a:t>
            </a:r>
          </a:p>
          <a:p>
            <a:pPr algn="just">
              <a:buNone/>
            </a:pPr>
            <a:endParaRPr lang="en-US" dirty="0" smtClean="0">
              <a:latin typeface="Copperplate Gothic Light" pitchFamily="34" charset="0"/>
            </a:endParaRPr>
          </a:p>
          <a:p>
            <a:pPr algn="just">
              <a:buNone/>
            </a:pPr>
            <a:r>
              <a:rPr lang="en-US" dirty="0" smtClean="0">
                <a:latin typeface="Copperplate Gothic Light" pitchFamily="34" charset="0"/>
              </a:rPr>
              <a:t>One day, after Muhammad’s declaration of his Prophet hood, one of his Companions came to him and narrated what he had done with his little daughter:</a:t>
            </a:r>
          </a:p>
          <a:p>
            <a:pPr algn="just">
              <a:buNone/>
            </a:pPr>
            <a:endParaRPr lang="en-US" dirty="0" smtClean="0">
              <a:latin typeface="Copperplate Gothic Light" pitchFamily="34" charset="0"/>
            </a:endParaRPr>
          </a:p>
          <a:p>
            <a:pPr algn="just">
              <a:buNone/>
            </a:pPr>
            <a:r>
              <a:rPr lang="en-US" dirty="0" smtClean="0">
                <a:latin typeface="Copperplate Gothic Light" pitchFamily="34" charset="0"/>
              </a:rPr>
              <a:t>O Messenger of God, I had a daughter. One day I told her mother to dress her as I was taking her to her uncle - the poor mother knew what this meant, but she could do nothing but obey and weep. My wife dressed the infant, who was rejoicing at the news of going to the uncle. I took her near a well, and told her to look down into the well.</a:t>
            </a:r>
          </a:p>
          <a:p>
            <a:pPr algn="just">
              <a:buNone/>
            </a:pPr>
            <a:endParaRPr lang="en-US" dirty="0" smtClean="0">
              <a:latin typeface="Copperplate Gothic Light" pitchFamily="34" charset="0"/>
            </a:endParaRPr>
          </a:p>
          <a:p>
            <a:pPr algn="just">
              <a:buNone/>
            </a:pPr>
            <a:r>
              <a:rPr lang="en-US" dirty="0" smtClean="0">
                <a:latin typeface="Copperplate Gothic Light" pitchFamily="34" charset="0"/>
              </a:rPr>
              <a:t>While she was looking into the well, I kicked her into it. While she was rolling down, she was shouting ‘Dad, Dad!’</a:t>
            </a:r>
          </a:p>
          <a:p>
            <a:pPr algn="just">
              <a:buNone/>
            </a:pPr>
            <a:endParaRPr lang="en-US" dirty="0" smtClean="0">
              <a:latin typeface="Copperplate Gothic Light" pitchFamily="34" charset="0"/>
            </a:endParaRPr>
          </a:p>
          <a:p>
            <a:pPr algn="just">
              <a:buNone/>
            </a:pPr>
            <a:r>
              <a:rPr lang="en-US" dirty="0" smtClean="0">
                <a:latin typeface="Copperplate Gothic Light" pitchFamily="34" charset="0"/>
              </a:rPr>
              <a:t>As he was recounting this, the Prophet, sobbed as if he had lost one of his nearest kinsfolk.                                                                                  </a:t>
            </a:r>
          </a:p>
          <a:p>
            <a:pPr algn="r">
              <a:buNone/>
            </a:pPr>
            <a:r>
              <a:rPr lang="en-US" dirty="0" err="1" smtClean="0">
                <a:latin typeface="Copperplate Gothic Light" pitchFamily="34" charset="0"/>
              </a:rPr>
              <a:t>Darimi</a:t>
            </a:r>
            <a:r>
              <a:rPr lang="en-US" dirty="0" smtClean="0">
                <a:latin typeface="Copperplate Gothic Light" pitchFamily="34" charset="0"/>
              </a:rPr>
              <a:t>, </a:t>
            </a:r>
            <a:r>
              <a:rPr lang="en-US" i="1" dirty="0" err="1" smtClean="0">
                <a:latin typeface="Copperplate Gothic Light" pitchFamily="34" charset="0"/>
              </a:rPr>
              <a:t>Sunan</a:t>
            </a:r>
            <a:r>
              <a:rPr lang="en-US" dirty="0" smtClean="0">
                <a:latin typeface="Copperplate Gothic Light" pitchFamily="34" charset="0"/>
              </a:rPr>
              <a:t>, </a:t>
            </a:r>
            <a:r>
              <a:rPr lang="en-US" dirty="0" err="1" smtClean="0">
                <a:latin typeface="Copperplate Gothic Light" pitchFamily="34" charset="0"/>
              </a:rPr>
              <a:t>Muqaddima</a:t>
            </a:r>
            <a:r>
              <a:rPr lang="en-US" dirty="0" smtClean="0">
                <a:latin typeface="Copperplate Gothic Light" pitchFamily="34" charset="0"/>
              </a:rPr>
              <a:t>, 7-8</a:t>
            </a:r>
          </a:p>
          <a:p>
            <a:pPr algn="just"/>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sz="3600" dirty="0" smtClean="0"/>
              <a:t>RIGHTS GRANTED TO WOMEN BY ISLAM</a:t>
            </a:r>
            <a:endParaRPr lang="en-US" sz="3600" dirty="0"/>
          </a:p>
        </p:txBody>
      </p:sp>
      <p:sp>
        <p:nvSpPr>
          <p:cNvPr id="3" name="Content Placeholder 2"/>
          <p:cNvSpPr>
            <a:spLocks noGrp="1"/>
          </p:cNvSpPr>
          <p:nvPr>
            <p:ph idx="1"/>
          </p:nvPr>
        </p:nvSpPr>
        <p:spPr>
          <a:xfrm>
            <a:off x="457200" y="1295400"/>
            <a:ext cx="8305800" cy="5029200"/>
          </a:xfrm>
        </p:spPr>
        <p:txBody>
          <a:bodyPr>
            <a:normAutofit fontScale="92500" lnSpcReduction="10000"/>
          </a:bodyPr>
          <a:lstStyle/>
          <a:p>
            <a:pPr algn="just"/>
            <a:r>
              <a:rPr lang="en-US" sz="2800" dirty="0" smtClean="0">
                <a:latin typeface="Book Antiqua" pitchFamily="18" charset="0"/>
              </a:rPr>
              <a:t>O mankind! reverence your Guardian-Lord, who created you from a single person, created, of like nature, His mate, and from them twain scattered (like seeds) countless men and women;- reverence God, through whom ye demand your mutual (rights), and (reverence) the wombs (That bore you): for God ever watches over you.</a:t>
            </a:r>
          </a:p>
          <a:p>
            <a:pPr algn="r">
              <a:buNone/>
            </a:pPr>
            <a:endParaRPr lang="en-US" dirty="0" smtClean="0">
              <a:latin typeface="Book Antiqua" pitchFamily="18" charset="0"/>
            </a:endParaRPr>
          </a:p>
          <a:p>
            <a:pPr algn="r">
              <a:buNone/>
            </a:pPr>
            <a:r>
              <a:rPr lang="en-US" dirty="0" smtClean="0">
                <a:latin typeface="Book Antiqua" pitchFamily="18" charset="0"/>
              </a:rPr>
              <a:t>Glorious Qur’an Ch. 4 V. 1</a:t>
            </a:r>
          </a:p>
          <a:p>
            <a:pPr>
              <a:buNone/>
            </a:pPr>
            <a:r>
              <a:rPr lang="en-US" dirty="0" smtClean="0"/>
              <a:t>	</a:t>
            </a:r>
          </a:p>
          <a:p>
            <a:pPr>
              <a:buNone/>
            </a:pPr>
            <a:r>
              <a:rPr lang="en-US" dirty="0" smtClean="0"/>
              <a:t>	</a:t>
            </a:r>
            <a:r>
              <a:rPr lang="en-US" sz="2800" dirty="0" smtClean="0">
                <a:latin typeface="Book Antiqua" pitchFamily="18" charset="0"/>
              </a:rPr>
              <a:t>Prophet Muhammad  said: </a:t>
            </a:r>
          </a:p>
          <a:p>
            <a:pPr algn="ctr">
              <a:buNone/>
            </a:pPr>
            <a:r>
              <a:rPr lang="en-US" sz="2800" i="1" dirty="0" smtClean="0">
                <a:latin typeface="Book Antiqua" pitchFamily="18" charset="0"/>
              </a:rPr>
              <a:t>Verily, women are the twin halves of men.</a:t>
            </a:r>
            <a:endParaRPr lang="en-US" sz="2800" dirty="0" smtClean="0">
              <a:latin typeface="Book Antiqua" pitchFamily="18" charset="0"/>
            </a:endParaRPr>
          </a:p>
          <a:p>
            <a:pPr algn="ctr">
              <a:buNone/>
            </a:pPr>
            <a:r>
              <a:rPr lang="en-US" sz="2800" dirty="0" smtClean="0">
                <a:latin typeface="Book Antiqua" pitchFamily="18" charset="0"/>
              </a:rPr>
              <a:t>	Recorded in Abu </a:t>
            </a:r>
            <a:r>
              <a:rPr lang="en-US" sz="2800" dirty="0" err="1" smtClean="0">
                <a:latin typeface="Book Antiqua" pitchFamily="18" charset="0"/>
              </a:rPr>
              <a:t>Dawood</a:t>
            </a:r>
            <a:r>
              <a:rPr lang="en-US" sz="2800" dirty="0" smtClean="0">
                <a:latin typeface="Book Antiqua" pitchFamily="18" charset="0"/>
              </a:rPr>
              <a:t>, </a:t>
            </a:r>
            <a:r>
              <a:rPr lang="en-US" sz="2800" dirty="0" err="1" smtClean="0">
                <a:latin typeface="Book Antiqua" pitchFamily="18" charset="0"/>
              </a:rPr>
              <a:t>Tirmidhi</a:t>
            </a:r>
            <a:r>
              <a:rPr lang="en-US" sz="2800" dirty="0" smtClean="0">
                <a:latin typeface="Book Antiqua" pitchFamily="18" charset="0"/>
              </a:rPr>
              <a:t> &amp; others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609600"/>
            <a:ext cx="7086600" cy="5078313"/>
          </a:xfrm>
          <a:prstGeom prst="rect">
            <a:avLst/>
          </a:prstGeom>
        </p:spPr>
        <p:txBody>
          <a:bodyPr wrap="square">
            <a:spAutoFit/>
          </a:bodyPr>
          <a:lstStyle/>
          <a:p>
            <a:r>
              <a:rPr lang="en-US" sz="3600" dirty="0" smtClean="0">
                <a:latin typeface="Book Antiqua" pitchFamily="18" charset="0"/>
              </a:rPr>
              <a:t>(1) Religious </a:t>
            </a:r>
            <a:r>
              <a:rPr lang="en-US" sz="3600" dirty="0" smtClean="0">
                <a:latin typeface="Book Antiqua" pitchFamily="18" charset="0"/>
              </a:rPr>
              <a:t>Obligations</a:t>
            </a:r>
          </a:p>
          <a:p>
            <a:pPr lvl="0"/>
            <a:r>
              <a:rPr lang="en-US" sz="3600" dirty="0" smtClean="0">
                <a:latin typeface="Book Antiqua" pitchFamily="18" charset="0"/>
              </a:rPr>
              <a:t>(2) Rewards </a:t>
            </a:r>
            <a:r>
              <a:rPr lang="en-US" sz="3600" dirty="0" smtClean="0">
                <a:latin typeface="Book Antiqua" pitchFamily="18" charset="0"/>
              </a:rPr>
              <a:t>and Punishments</a:t>
            </a:r>
          </a:p>
          <a:p>
            <a:pPr lvl="0"/>
            <a:r>
              <a:rPr lang="en-US" sz="3600" dirty="0" smtClean="0">
                <a:latin typeface="Book Antiqua" pitchFamily="18" charset="0"/>
              </a:rPr>
              <a:t>(3) Preservation </a:t>
            </a:r>
            <a:r>
              <a:rPr lang="en-US" sz="3600" dirty="0" smtClean="0">
                <a:latin typeface="Book Antiqua" pitchFamily="18" charset="0"/>
              </a:rPr>
              <a:t>of Honor and </a:t>
            </a:r>
            <a:r>
              <a:rPr lang="en-US" sz="3600" dirty="0" smtClean="0">
                <a:latin typeface="Book Antiqua" pitchFamily="18" charset="0"/>
              </a:rPr>
              <a:t> </a:t>
            </a:r>
          </a:p>
          <a:p>
            <a:pPr lvl="0"/>
            <a:r>
              <a:rPr lang="en-US" sz="3600" dirty="0" smtClean="0">
                <a:latin typeface="Book Antiqua" pitchFamily="18" charset="0"/>
              </a:rPr>
              <a:t> </a:t>
            </a:r>
            <a:r>
              <a:rPr lang="en-US" sz="3600" dirty="0" smtClean="0">
                <a:latin typeface="Book Antiqua" pitchFamily="18" charset="0"/>
              </a:rPr>
              <a:t>     Nobility </a:t>
            </a:r>
            <a:endParaRPr lang="en-US" sz="3600" dirty="0" smtClean="0">
              <a:latin typeface="Book Antiqua" pitchFamily="18" charset="0"/>
            </a:endParaRPr>
          </a:p>
          <a:p>
            <a:r>
              <a:rPr lang="en-US" sz="3600" dirty="0" smtClean="0">
                <a:latin typeface="Book Antiqua" pitchFamily="18" charset="0"/>
              </a:rPr>
              <a:t>(4) Financial </a:t>
            </a:r>
            <a:r>
              <a:rPr lang="en-US" sz="3600" dirty="0" smtClean="0">
                <a:latin typeface="Book Antiqua" pitchFamily="18" charset="0"/>
              </a:rPr>
              <a:t>Dealings and </a:t>
            </a:r>
            <a:endParaRPr lang="en-US" sz="3600" dirty="0" smtClean="0">
              <a:latin typeface="Book Antiqua" pitchFamily="18" charset="0"/>
            </a:endParaRPr>
          </a:p>
          <a:p>
            <a:r>
              <a:rPr lang="en-US" sz="3600" dirty="0" smtClean="0">
                <a:latin typeface="Book Antiqua" pitchFamily="18" charset="0"/>
              </a:rPr>
              <a:t> </a:t>
            </a:r>
            <a:r>
              <a:rPr lang="en-US" sz="3600" dirty="0" smtClean="0">
                <a:latin typeface="Book Antiqua" pitchFamily="18" charset="0"/>
              </a:rPr>
              <a:t>     Property </a:t>
            </a:r>
            <a:r>
              <a:rPr lang="en-US" sz="3600" dirty="0" smtClean="0">
                <a:latin typeface="Book Antiqua" pitchFamily="18" charset="0"/>
              </a:rPr>
              <a:t>Ownership</a:t>
            </a:r>
          </a:p>
          <a:p>
            <a:r>
              <a:rPr lang="en-US" sz="3600" dirty="0" smtClean="0">
                <a:latin typeface="Book Antiqua" pitchFamily="18" charset="0"/>
              </a:rPr>
              <a:t>(5) Education </a:t>
            </a:r>
            <a:r>
              <a:rPr lang="en-US" sz="3600" dirty="0" smtClean="0">
                <a:latin typeface="Book Antiqua" pitchFamily="18" charset="0"/>
              </a:rPr>
              <a:t>and Caring</a:t>
            </a:r>
          </a:p>
          <a:p>
            <a:r>
              <a:rPr lang="en-US" sz="3600" dirty="0" smtClean="0">
                <a:latin typeface="Book Antiqua" pitchFamily="18" charset="0"/>
              </a:rPr>
              <a:t>(6) Right </a:t>
            </a:r>
            <a:r>
              <a:rPr lang="en-US" sz="3600" dirty="0" smtClean="0">
                <a:latin typeface="Book Antiqua" pitchFamily="18" charset="0"/>
              </a:rPr>
              <a:t>to Receive Fair Share of </a:t>
            </a:r>
            <a:r>
              <a:rPr lang="en-US" sz="3600" dirty="0" smtClean="0">
                <a:latin typeface="Book Antiqua" pitchFamily="18" charset="0"/>
              </a:rPr>
              <a:t>   </a:t>
            </a:r>
          </a:p>
          <a:p>
            <a:r>
              <a:rPr lang="en-US" sz="3600" dirty="0" smtClean="0">
                <a:latin typeface="Book Antiqua" pitchFamily="18" charset="0"/>
              </a:rPr>
              <a:t> </a:t>
            </a:r>
            <a:r>
              <a:rPr lang="en-US" sz="3600" dirty="0" smtClean="0">
                <a:latin typeface="Book Antiqua" pitchFamily="18" charset="0"/>
              </a:rPr>
              <a:t>     Wealth</a:t>
            </a:r>
            <a:endParaRPr lang="en-US" sz="3600" dirty="0">
              <a:latin typeface="Book Antiqu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2577</TotalTime>
  <Words>1328</Words>
  <Application>Microsoft Office PowerPoint</Application>
  <PresentationFormat>On-screen Show (4:3)</PresentationFormat>
  <Paragraphs>145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Concourse</vt:lpstr>
      <vt:lpstr>Islam ,Family and Women</vt:lpstr>
      <vt:lpstr> Woman in pre-Islamic Civilizations</vt:lpstr>
      <vt:lpstr>                 HINDUISM</vt:lpstr>
      <vt:lpstr>JUDAISM</vt:lpstr>
      <vt:lpstr>CHRISTIANITY</vt:lpstr>
      <vt:lpstr> ARAB</vt:lpstr>
      <vt:lpstr>Slide 7</vt:lpstr>
      <vt:lpstr> RIGHTS GRANTED TO WOMEN BY ISLAM</vt:lpstr>
      <vt:lpstr>Slide 9</vt:lpstr>
      <vt:lpstr>The Universal Declaration of Human Rights was drafted between January 1947 and December 1948</vt:lpstr>
      <vt:lpstr>Slide 11</vt:lpstr>
      <vt:lpstr>Slide 12</vt:lpstr>
      <vt:lpstr>              POLYGAMY</vt:lpstr>
      <vt:lpstr>Slide 14</vt:lpstr>
      <vt:lpstr>Slide 15</vt:lpstr>
      <vt:lpstr>Slide 16</vt:lpstr>
      <vt:lpstr>Slide 17</vt:lpstr>
      <vt:lpstr>Rights &amp; duties of husband &amp; wife</vt:lpstr>
      <vt:lpstr>Slide 19</vt:lpstr>
      <vt:lpstr>Slide 20</vt:lpstr>
      <vt:lpstr>Slide 21</vt:lpstr>
      <vt:lpstr>Family harmony &amp; it’s problem</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,Family and Women</dc:title>
  <dc:creator>sadaqat</dc:creator>
  <cp:lastModifiedBy>sadaqat</cp:lastModifiedBy>
  <cp:revision>67</cp:revision>
  <dcterms:created xsi:type="dcterms:W3CDTF">2014-05-28T02:43:50Z</dcterms:created>
  <dcterms:modified xsi:type="dcterms:W3CDTF">2014-06-05T13:43:47Z</dcterms:modified>
</cp:coreProperties>
</file>