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105"/>
  </p:notesMasterIdLst>
  <p:sldIdLst>
    <p:sldId id="421" r:id="rId2"/>
    <p:sldId id="414" r:id="rId3"/>
    <p:sldId id="415" r:id="rId4"/>
    <p:sldId id="304" r:id="rId5"/>
    <p:sldId id="305" r:id="rId6"/>
    <p:sldId id="306" r:id="rId7"/>
    <p:sldId id="307" r:id="rId8"/>
    <p:sldId id="372" r:id="rId9"/>
    <p:sldId id="308" r:id="rId10"/>
    <p:sldId id="381" r:id="rId11"/>
    <p:sldId id="376" r:id="rId12"/>
    <p:sldId id="378" r:id="rId13"/>
    <p:sldId id="377" r:id="rId14"/>
    <p:sldId id="317" r:id="rId15"/>
    <p:sldId id="341" r:id="rId16"/>
    <p:sldId id="258" r:id="rId17"/>
    <p:sldId id="299" r:id="rId18"/>
    <p:sldId id="300" r:id="rId19"/>
    <p:sldId id="301" r:id="rId20"/>
    <p:sldId id="302" r:id="rId21"/>
    <p:sldId id="260" r:id="rId22"/>
    <p:sldId id="318" r:id="rId23"/>
    <p:sldId id="319" r:id="rId24"/>
    <p:sldId id="320" r:id="rId25"/>
    <p:sldId id="321" r:id="rId26"/>
    <p:sldId id="322" r:id="rId27"/>
    <p:sldId id="323" r:id="rId28"/>
    <p:sldId id="371" r:id="rId29"/>
    <p:sldId id="324" r:id="rId30"/>
    <p:sldId id="420" r:id="rId31"/>
    <p:sldId id="325" r:id="rId32"/>
    <p:sldId id="326" r:id="rId33"/>
    <p:sldId id="303" r:id="rId34"/>
    <p:sldId id="327" r:id="rId35"/>
    <p:sldId id="328" r:id="rId36"/>
    <p:sldId id="262" r:id="rId37"/>
    <p:sldId id="263" r:id="rId38"/>
    <p:sldId id="264" r:id="rId39"/>
    <p:sldId id="265" r:id="rId40"/>
    <p:sldId id="268" r:id="rId41"/>
    <p:sldId id="269" r:id="rId42"/>
    <p:sldId id="271" r:id="rId43"/>
    <p:sldId id="366" r:id="rId44"/>
    <p:sldId id="365" r:id="rId45"/>
    <p:sldId id="370" r:id="rId46"/>
    <p:sldId id="359" r:id="rId47"/>
    <p:sldId id="369" r:id="rId48"/>
    <p:sldId id="364" r:id="rId49"/>
    <p:sldId id="361" r:id="rId50"/>
    <p:sldId id="362" r:id="rId51"/>
    <p:sldId id="363" r:id="rId52"/>
    <p:sldId id="379" r:id="rId53"/>
    <p:sldId id="380" r:id="rId54"/>
    <p:sldId id="331" r:id="rId55"/>
    <p:sldId id="329" r:id="rId56"/>
    <p:sldId id="332" r:id="rId57"/>
    <p:sldId id="330" r:id="rId58"/>
    <p:sldId id="347" r:id="rId59"/>
    <p:sldId id="333" r:id="rId60"/>
    <p:sldId id="422" r:id="rId61"/>
    <p:sldId id="312" r:id="rId62"/>
    <p:sldId id="313" r:id="rId63"/>
    <p:sldId id="314" r:id="rId64"/>
    <p:sldId id="315" r:id="rId65"/>
    <p:sldId id="342" r:id="rId66"/>
    <p:sldId id="344" r:id="rId67"/>
    <p:sldId id="335" r:id="rId68"/>
    <p:sldId id="336" r:id="rId69"/>
    <p:sldId id="345" r:id="rId70"/>
    <p:sldId id="339" r:id="rId71"/>
    <p:sldId id="340" r:id="rId72"/>
    <p:sldId id="355" r:id="rId73"/>
    <p:sldId id="423" r:id="rId74"/>
    <p:sldId id="374" r:id="rId75"/>
    <p:sldId id="375" r:id="rId76"/>
    <p:sldId id="425" r:id="rId77"/>
    <p:sldId id="311" r:id="rId78"/>
    <p:sldId id="348" r:id="rId79"/>
    <p:sldId id="350" r:id="rId80"/>
    <p:sldId id="357" r:id="rId81"/>
    <p:sldId id="351" r:id="rId82"/>
    <p:sldId id="353" r:id="rId83"/>
    <p:sldId id="292" r:id="rId84"/>
    <p:sldId id="356" r:id="rId85"/>
    <p:sldId id="286" r:id="rId86"/>
    <p:sldId id="287" r:id="rId87"/>
    <p:sldId id="382" r:id="rId88"/>
    <p:sldId id="383" r:id="rId89"/>
    <p:sldId id="384" r:id="rId90"/>
    <p:sldId id="385" r:id="rId91"/>
    <p:sldId id="386" r:id="rId92"/>
    <p:sldId id="387" r:id="rId93"/>
    <p:sldId id="388" r:id="rId94"/>
    <p:sldId id="389" r:id="rId95"/>
    <p:sldId id="390" r:id="rId96"/>
    <p:sldId id="391" r:id="rId97"/>
    <p:sldId id="261" r:id="rId98"/>
    <p:sldId id="392" r:id="rId99"/>
    <p:sldId id="416" r:id="rId100"/>
    <p:sldId id="418" r:id="rId101"/>
    <p:sldId id="419" r:id="rId102"/>
    <p:sldId id="424" r:id="rId103"/>
    <p:sldId id="426" r:id="rId10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xmlns:mc="http://schemas.openxmlformats.org/markup-compatibility/2006" xmlns:a14="http://schemas.microsoft.com/office/drawing/2010/main" val="FF6600" mc:Ignorable=""/>
    <a:srgbClr xmlns:mc="http://schemas.openxmlformats.org/markup-compatibility/2006" xmlns:a14="http://schemas.microsoft.com/office/drawing/2010/main" val="FF3300" mc:Ignorable=""/>
    <a:srgbClr xmlns:mc="http://schemas.openxmlformats.org/markup-compatibility/2006" xmlns:a14="http://schemas.microsoft.com/office/drawing/2010/main" val="3399FF" mc:Ignorable=""/>
    <a:srgbClr xmlns:mc="http://schemas.openxmlformats.org/markup-compatibility/2006" xmlns:a14="http://schemas.microsoft.com/office/drawing/2010/main" val="FFFF99" mc:Ignorabl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158" autoAdjust="0"/>
  </p:normalViewPr>
  <p:slideViewPr>
    <p:cSldViewPr>
      <p:cViewPr>
        <p:scale>
          <a:sx n="72" d="100"/>
          <a:sy n="72" d="100"/>
        </p:scale>
        <p:origin x="-1314"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66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A72F2-B547-46B7-AA32-DCE169AC88B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1337904-4E6C-460D-A127-620227A5D461}">
      <dgm:prSet>
        <dgm:style>
          <a:lnRef idx="1">
            <a:schemeClr val="accent1"/>
          </a:lnRef>
          <a:fillRef idx="2">
            <a:schemeClr val="accent1"/>
          </a:fillRef>
          <a:effectRef idx="1">
            <a:schemeClr val="accent1"/>
          </a:effectRef>
          <a:fontRef idx="minor">
            <a:schemeClr val="dk1"/>
          </a:fontRef>
        </dgm:style>
      </dgm:prSet>
      <dgm:spPr>
        <a:ln>
          <a:noFill/>
        </a:ln>
        <a:effectLst>
          <a:outerShdw blurRad="190500" dist="228600" dir="2700000" algn="ctr">
            <a:srgbClr xmlns:mc="http://schemas.openxmlformats.org/markup-compatibility/2006" xmlns:a14="http://schemas.microsoft.com/office/drawing/2010/main" val="000000" mc:Ignorable="">
              <a:alpha val="30000"/>
            </a:srgbClr>
          </a:outerShdw>
          <a:reflection blurRad="6350" stA="50000" endA="300" endPos="90000" dist="50800" dir="5400000" sy="-100000" algn="bl" rotWithShape="0"/>
        </a:effectLst>
        <a:scene3d>
          <a:camera prst="orthographicFront">
            <a:rot lat="0" lon="0" rev="0"/>
          </a:camera>
          <a:lightRig rig="glow" dir="t">
            <a:rot lat="0" lon="0" rev="4800000"/>
          </a:lightRig>
        </a:scene3d>
        <a:sp3d prstMaterial="matte">
          <a:bevelT w="127000" h="63500"/>
        </a:sp3d>
      </dgm:spPr>
      <dgm:t>
        <a:bodyPr/>
        <a:lstStyle/>
        <a:p>
          <a:pPr rtl="0"/>
          <a:r>
            <a:rPr lang="en-US" b="0" dirty="0" smtClean="0"/>
            <a:t>"Because Europe was reacting against Islam, it belittled the influence of Saracens [Muslims] and exaggerated its dependence on its Greek and Roman heritage. So today an important task for us is to correct this false emphasis and to acknowledge fully our debt to the Arab and Islamic world" </a:t>
          </a:r>
        </a:p>
        <a:p>
          <a:pPr rtl="0"/>
          <a:r>
            <a:rPr lang="en-US" b="0" dirty="0" smtClean="0"/>
            <a:t>(W. Montgomery Watt, Islamic Surveys: The Influence of Islam on Medieval Europe; Edinburgh, England; 1972; p.84).</a:t>
          </a:r>
          <a:endParaRPr lang="en-US" b="0" dirty="0"/>
        </a:p>
      </dgm:t>
    </dgm:pt>
    <dgm:pt modelId="{47BED7AB-8B6E-4730-AD47-3828C3CEAA26}" type="parTrans" cxnId="{47642713-282D-40D5-9AFC-1060A30DB848}">
      <dgm:prSet/>
      <dgm:spPr/>
      <dgm:t>
        <a:bodyPr/>
        <a:lstStyle/>
        <a:p>
          <a:endParaRPr lang="en-US"/>
        </a:p>
      </dgm:t>
    </dgm:pt>
    <dgm:pt modelId="{D2DAAA94-7121-47A7-B6AB-F68A61325177}" type="sibTrans" cxnId="{47642713-282D-40D5-9AFC-1060A30DB848}">
      <dgm:prSet/>
      <dgm:spPr/>
      <dgm:t>
        <a:bodyPr/>
        <a:lstStyle/>
        <a:p>
          <a:endParaRPr lang="en-US"/>
        </a:p>
      </dgm:t>
    </dgm:pt>
    <dgm:pt modelId="{A509EFA2-19C9-4E61-8C42-3D921126D15C}" type="pres">
      <dgm:prSet presAssocID="{A55A72F2-B547-46B7-AA32-DCE169AC88B2}" presName="linear" presStyleCnt="0">
        <dgm:presLayoutVars>
          <dgm:animLvl val="lvl"/>
          <dgm:resizeHandles val="exact"/>
        </dgm:presLayoutVars>
      </dgm:prSet>
      <dgm:spPr/>
      <dgm:t>
        <a:bodyPr/>
        <a:lstStyle/>
        <a:p>
          <a:endParaRPr lang="en-US"/>
        </a:p>
      </dgm:t>
    </dgm:pt>
    <dgm:pt modelId="{8945CE47-63F0-48D8-AB34-3760C5B78BE1}" type="pres">
      <dgm:prSet presAssocID="{A1337904-4E6C-460D-A127-620227A5D461}" presName="parentText" presStyleLbl="node1" presStyleIdx="0" presStyleCnt="1" custLinFactNeighborX="71337" custLinFactNeighborY="-3576">
        <dgm:presLayoutVars>
          <dgm:chMax val="0"/>
          <dgm:bulletEnabled val="1"/>
        </dgm:presLayoutVars>
      </dgm:prSet>
      <dgm:spPr/>
      <dgm:t>
        <a:bodyPr/>
        <a:lstStyle/>
        <a:p>
          <a:endParaRPr lang="en-US"/>
        </a:p>
      </dgm:t>
    </dgm:pt>
  </dgm:ptLst>
  <dgm:cxnLst>
    <dgm:cxn modelId="{F67F79B9-8D1C-4D84-8B24-AF91915D832D}" type="presOf" srcId="{A55A72F2-B547-46B7-AA32-DCE169AC88B2}" destId="{A509EFA2-19C9-4E61-8C42-3D921126D15C}" srcOrd="0" destOrd="0" presId="urn:microsoft.com/office/officeart/2005/8/layout/vList2"/>
    <dgm:cxn modelId="{90F5291E-F100-4953-98DB-7B5565E62051}" type="presOf" srcId="{A1337904-4E6C-460D-A127-620227A5D461}" destId="{8945CE47-63F0-48D8-AB34-3760C5B78BE1}" srcOrd="0" destOrd="0" presId="urn:microsoft.com/office/officeart/2005/8/layout/vList2"/>
    <dgm:cxn modelId="{47642713-282D-40D5-9AFC-1060A30DB848}" srcId="{A55A72F2-B547-46B7-AA32-DCE169AC88B2}" destId="{A1337904-4E6C-460D-A127-620227A5D461}" srcOrd="0" destOrd="0" parTransId="{47BED7AB-8B6E-4730-AD47-3828C3CEAA26}" sibTransId="{D2DAAA94-7121-47A7-B6AB-F68A61325177}"/>
    <dgm:cxn modelId="{5F76F83A-0390-40AE-8795-4B079293A967}" type="presParOf" srcId="{A509EFA2-19C9-4E61-8C42-3D921126D15C}" destId="{8945CE47-63F0-48D8-AB34-3760C5B78BE1}"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6C5CED-F816-4517-91F4-14B8D32FB41F}" type="doc">
      <dgm:prSet loTypeId="urn:microsoft.com/office/officeart/2005/8/layout/pyramid2" loCatId="list" qsTypeId="urn:microsoft.com/office/officeart/2005/8/quickstyle/simple1" qsCatId="simple" csTypeId="urn:microsoft.com/office/officeart/2005/8/colors/accent1_2" csCatId="accent1" phldr="1"/>
      <dgm:spPr/>
      <dgm:t>
        <a:bodyPr/>
        <a:lstStyle/>
        <a:p>
          <a:endParaRPr lang="en-US"/>
        </a:p>
      </dgm:t>
    </dgm:pt>
    <dgm:pt modelId="{D8044202-1CC3-4B76-8769-3CE1B4710F6E}">
      <dgm:prSet/>
      <dgm:spPr/>
      <dgm:t>
        <a:bodyPr/>
        <a:lstStyle/>
        <a:p>
          <a:pPr rtl="0"/>
          <a:r>
            <a:rPr lang="en-US" b="1" i="1" dirty="0" smtClean="0"/>
            <a:t>700 </a:t>
          </a:r>
          <a:r>
            <a:rPr lang="en-US" b="1" i="1" dirty="0" smtClean="0"/>
            <a:t>Muslim </a:t>
          </a:r>
          <a:r>
            <a:rPr lang="en-US" b="1" i="1" dirty="0" smtClean="0"/>
            <a:t>Candidates ran for election</a:t>
          </a:r>
          <a:endParaRPr lang="en-US" dirty="0"/>
        </a:p>
      </dgm:t>
    </dgm:pt>
    <dgm:pt modelId="{45F7DECB-3780-4055-8511-FBF1CFAD9194}" type="parTrans" cxnId="{86F2ECF1-81E9-40A7-8F05-8A5AF363030B}">
      <dgm:prSet/>
      <dgm:spPr/>
      <dgm:t>
        <a:bodyPr/>
        <a:lstStyle/>
        <a:p>
          <a:endParaRPr lang="en-US"/>
        </a:p>
      </dgm:t>
    </dgm:pt>
    <dgm:pt modelId="{46E195D2-1968-4F96-A1A1-15A39BD5A96A}" type="sibTrans" cxnId="{86F2ECF1-81E9-40A7-8F05-8A5AF363030B}">
      <dgm:prSet/>
      <dgm:spPr/>
      <dgm:t>
        <a:bodyPr/>
        <a:lstStyle/>
        <a:p>
          <a:endParaRPr lang="en-US"/>
        </a:p>
      </dgm:t>
    </dgm:pt>
    <dgm:pt modelId="{B06FF39C-DEBB-49A0-BBCE-F6B2BB634EF8}">
      <dgm:prSet/>
      <dgm:spPr/>
      <dgm:t>
        <a:bodyPr/>
        <a:lstStyle/>
        <a:p>
          <a:pPr rtl="0"/>
          <a:r>
            <a:rPr lang="en-US" b="1" i="1" dirty="0" smtClean="0"/>
            <a:t>Keith Ellison - First Muslim Congressman</a:t>
          </a:r>
          <a:endParaRPr lang="en-US" b="1" i="1" dirty="0"/>
        </a:p>
      </dgm:t>
    </dgm:pt>
    <dgm:pt modelId="{942657F0-4D77-447C-BB92-9C0611AA5554}" type="parTrans" cxnId="{B852D67F-5712-44A8-B183-5DCFBCB517FC}">
      <dgm:prSet/>
      <dgm:spPr/>
      <dgm:t>
        <a:bodyPr/>
        <a:lstStyle/>
        <a:p>
          <a:endParaRPr lang="en-US"/>
        </a:p>
      </dgm:t>
    </dgm:pt>
    <dgm:pt modelId="{26BFFAFD-D11E-4F76-B14D-5FE658EEEEB8}" type="sibTrans" cxnId="{B852D67F-5712-44A8-B183-5DCFBCB517FC}">
      <dgm:prSet/>
      <dgm:spPr/>
      <dgm:t>
        <a:bodyPr/>
        <a:lstStyle/>
        <a:p>
          <a:endParaRPr lang="en-US"/>
        </a:p>
      </dgm:t>
    </dgm:pt>
    <dgm:pt modelId="{50D3C35C-D9F8-4D89-B27F-839645ED5D0A}">
      <dgm:prSet/>
      <dgm:spPr/>
      <dgm:t>
        <a:bodyPr/>
        <a:lstStyle/>
        <a:p>
          <a:pPr rtl="0"/>
          <a:r>
            <a:rPr lang="en-US" b="1" i="1" dirty="0" smtClean="0"/>
            <a:t>Charles </a:t>
          </a:r>
          <a:r>
            <a:rPr lang="en-US" b="1" i="1" dirty="0" err="1" smtClean="0"/>
            <a:t>Bilal</a:t>
          </a:r>
          <a:r>
            <a:rPr lang="en-US" dirty="0" smtClean="0"/>
            <a:t>  -Kountze, Texas ,Nation’s first Muslim Mayor</a:t>
          </a:r>
          <a:endParaRPr lang="en-US" dirty="0"/>
        </a:p>
      </dgm:t>
    </dgm:pt>
    <dgm:pt modelId="{BE3191B5-DB99-4EA4-B5BC-303BC09CB833}" type="parTrans" cxnId="{FE166765-D91A-49EA-AD04-837071A674C2}">
      <dgm:prSet/>
      <dgm:spPr/>
      <dgm:t>
        <a:bodyPr/>
        <a:lstStyle/>
        <a:p>
          <a:endParaRPr lang="en-US"/>
        </a:p>
      </dgm:t>
    </dgm:pt>
    <dgm:pt modelId="{9958B42F-522D-4AAF-A5A7-306C597C3BCA}" type="sibTrans" cxnId="{FE166765-D91A-49EA-AD04-837071A674C2}">
      <dgm:prSet/>
      <dgm:spPr/>
      <dgm:t>
        <a:bodyPr/>
        <a:lstStyle/>
        <a:p>
          <a:endParaRPr lang="en-US"/>
        </a:p>
      </dgm:t>
    </dgm:pt>
    <dgm:pt modelId="{0DEB4DF1-FC6F-4A5B-8678-9C5F93868D06}" type="pres">
      <dgm:prSet presAssocID="{E36C5CED-F816-4517-91F4-14B8D32FB41F}" presName="compositeShape" presStyleCnt="0">
        <dgm:presLayoutVars>
          <dgm:dir/>
          <dgm:resizeHandles/>
        </dgm:presLayoutVars>
      </dgm:prSet>
      <dgm:spPr/>
      <dgm:t>
        <a:bodyPr/>
        <a:lstStyle/>
        <a:p>
          <a:endParaRPr lang="en-US"/>
        </a:p>
      </dgm:t>
    </dgm:pt>
    <dgm:pt modelId="{7CC3D488-7182-4D07-B0AA-A79670848F6A}" type="pres">
      <dgm:prSet presAssocID="{E36C5CED-F816-4517-91F4-14B8D32FB41F}" presName="pyramid" presStyleLbl="node1" presStyleIdx="0" presStyleCnt="1" custLinFactNeighborX="19306"/>
      <dgm:spPr>
        <a:effectLst>
          <a:reflection blurRad="6350" stA="50000" endA="300" endPos="90000" dir="5400000" sy="-100000" algn="bl" rotWithShape="0"/>
        </a:effectLst>
      </dgm:spPr>
      <dgm:t>
        <a:bodyPr/>
        <a:lstStyle/>
        <a:p>
          <a:endParaRPr lang="en-US"/>
        </a:p>
      </dgm:t>
    </dgm:pt>
    <dgm:pt modelId="{C6A55010-0349-49F2-8EA1-8FD950521465}" type="pres">
      <dgm:prSet presAssocID="{E36C5CED-F816-4517-91F4-14B8D32FB41F}" presName="theList" presStyleCnt="0"/>
      <dgm:spPr/>
    </dgm:pt>
    <dgm:pt modelId="{FCB99314-5C2B-4654-AA4C-D7D2D209E5B5}" type="pres">
      <dgm:prSet presAssocID="{D8044202-1CC3-4B76-8769-3CE1B4710F6E}" presName="aNode" presStyleLbl="fgAcc1" presStyleIdx="0" presStyleCnt="3">
        <dgm:presLayoutVars>
          <dgm:bulletEnabled val="1"/>
        </dgm:presLayoutVars>
      </dgm:prSet>
      <dgm:spPr/>
      <dgm:t>
        <a:bodyPr/>
        <a:lstStyle/>
        <a:p>
          <a:endParaRPr lang="en-US"/>
        </a:p>
      </dgm:t>
    </dgm:pt>
    <dgm:pt modelId="{7D3B6F14-0649-41B1-84AE-6A7F7B240800}" type="pres">
      <dgm:prSet presAssocID="{D8044202-1CC3-4B76-8769-3CE1B4710F6E}" presName="aSpace" presStyleCnt="0"/>
      <dgm:spPr/>
    </dgm:pt>
    <dgm:pt modelId="{28FB177B-E384-444A-9BE5-6B8311E00CC0}" type="pres">
      <dgm:prSet presAssocID="{B06FF39C-DEBB-49A0-BBCE-F6B2BB634EF8}" presName="aNode" presStyleLbl="fgAcc1" presStyleIdx="1" presStyleCnt="3">
        <dgm:presLayoutVars>
          <dgm:bulletEnabled val="1"/>
        </dgm:presLayoutVars>
      </dgm:prSet>
      <dgm:spPr/>
      <dgm:t>
        <a:bodyPr/>
        <a:lstStyle/>
        <a:p>
          <a:endParaRPr lang="en-US"/>
        </a:p>
      </dgm:t>
    </dgm:pt>
    <dgm:pt modelId="{0C3C357F-DD7B-49FC-8C91-F5BA0CAF221A}" type="pres">
      <dgm:prSet presAssocID="{B06FF39C-DEBB-49A0-BBCE-F6B2BB634EF8}" presName="aSpace" presStyleCnt="0"/>
      <dgm:spPr/>
    </dgm:pt>
    <dgm:pt modelId="{6B76F787-E6B2-49BB-BD3D-FFB6D751FEEC}" type="pres">
      <dgm:prSet presAssocID="{50D3C35C-D9F8-4D89-B27F-839645ED5D0A}" presName="aNode" presStyleLbl="fgAcc1" presStyleIdx="2" presStyleCnt="3">
        <dgm:presLayoutVars>
          <dgm:bulletEnabled val="1"/>
        </dgm:presLayoutVars>
      </dgm:prSet>
      <dgm:spPr/>
      <dgm:t>
        <a:bodyPr/>
        <a:lstStyle/>
        <a:p>
          <a:endParaRPr lang="en-US"/>
        </a:p>
      </dgm:t>
    </dgm:pt>
    <dgm:pt modelId="{57430FD2-DAEE-4312-8786-F2451AADB6EC}" type="pres">
      <dgm:prSet presAssocID="{50D3C35C-D9F8-4D89-B27F-839645ED5D0A}" presName="aSpace" presStyleCnt="0"/>
      <dgm:spPr/>
    </dgm:pt>
  </dgm:ptLst>
  <dgm:cxnLst>
    <dgm:cxn modelId="{B852D67F-5712-44A8-B183-5DCFBCB517FC}" srcId="{E36C5CED-F816-4517-91F4-14B8D32FB41F}" destId="{B06FF39C-DEBB-49A0-BBCE-F6B2BB634EF8}" srcOrd="1" destOrd="0" parTransId="{942657F0-4D77-447C-BB92-9C0611AA5554}" sibTransId="{26BFFAFD-D11E-4F76-B14D-5FE658EEEEB8}"/>
    <dgm:cxn modelId="{42D38803-C697-418F-A18E-19E4D73C7EF2}" type="presOf" srcId="{D8044202-1CC3-4B76-8769-3CE1B4710F6E}" destId="{FCB99314-5C2B-4654-AA4C-D7D2D209E5B5}" srcOrd="0" destOrd="0" presId="urn:microsoft.com/office/officeart/2005/8/layout/pyramid2"/>
    <dgm:cxn modelId="{04EC2AB7-FDD3-47DC-BDAE-0BA8BF2B5E39}" type="presOf" srcId="{E36C5CED-F816-4517-91F4-14B8D32FB41F}" destId="{0DEB4DF1-FC6F-4A5B-8678-9C5F93868D06}" srcOrd="0" destOrd="0" presId="urn:microsoft.com/office/officeart/2005/8/layout/pyramid2"/>
    <dgm:cxn modelId="{8E0084BB-8555-4BE3-93B7-48598C2DBCCA}" type="presOf" srcId="{50D3C35C-D9F8-4D89-B27F-839645ED5D0A}" destId="{6B76F787-E6B2-49BB-BD3D-FFB6D751FEEC}" srcOrd="0" destOrd="0" presId="urn:microsoft.com/office/officeart/2005/8/layout/pyramid2"/>
    <dgm:cxn modelId="{86F2ECF1-81E9-40A7-8F05-8A5AF363030B}" srcId="{E36C5CED-F816-4517-91F4-14B8D32FB41F}" destId="{D8044202-1CC3-4B76-8769-3CE1B4710F6E}" srcOrd="0" destOrd="0" parTransId="{45F7DECB-3780-4055-8511-FBF1CFAD9194}" sibTransId="{46E195D2-1968-4F96-A1A1-15A39BD5A96A}"/>
    <dgm:cxn modelId="{41B80AB0-50CE-4C98-8CB8-1E87A68D8EAF}" type="presOf" srcId="{B06FF39C-DEBB-49A0-BBCE-F6B2BB634EF8}" destId="{28FB177B-E384-444A-9BE5-6B8311E00CC0}" srcOrd="0" destOrd="0" presId="urn:microsoft.com/office/officeart/2005/8/layout/pyramid2"/>
    <dgm:cxn modelId="{FE166765-D91A-49EA-AD04-837071A674C2}" srcId="{E36C5CED-F816-4517-91F4-14B8D32FB41F}" destId="{50D3C35C-D9F8-4D89-B27F-839645ED5D0A}" srcOrd="2" destOrd="0" parTransId="{BE3191B5-DB99-4EA4-B5BC-303BC09CB833}" sibTransId="{9958B42F-522D-4AAF-A5A7-306C597C3BCA}"/>
    <dgm:cxn modelId="{46F3137A-758F-4842-990E-04B23397F439}" type="presParOf" srcId="{0DEB4DF1-FC6F-4A5B-8678-9C5F93868D06}" destId="{7CC3D488-7182-4D07-B0AA-A79670848F6A}" srcOrd="0" destOrd="0" presId="urn:microsoft.com/office/officeart/2005/8/layout/pyramid2"/>
    <dgm:cxn modelId="{716845EB-464C-4848-B4B1-D4F67C065910}" type="presParOf" srcId="{0DEB4DF1-FC6F-4A5B-8678-9C5F93868D06}" destId="{C6A55010-0349-49F2-8EA1-8FD950521465}" srcOrd="1" destOrd="0" presId="urn:microsoft.com/office/officeart/2005/8/layout/pyramid2"/>
    <dgm:cxn modelId="{B2B05030-C94B-4BB6-8FA9-398E646287A7}" type="presParOf" srcId="{C6A55010-0349-49F2-8EA1-8FD950521465}" destId="{FCB99314-5C2B-4654-AA4C-D7D2D209E5B5}" srcOrd="0" destOrd="0" presId="urn:microsoft.com/office/officeart/2005/8/layout/pyramid2"/>
    <dgm:cxn modelId="{76FEEB4E-AF66-413C-9F2C-C6286E030691}" type="presParOf" srcId="{C6A55010-0349-49F2-8EA1-8FD950521465}" destId="{7D3B6F14-0649-41B1-84AE-6A7F7B240800}" srcOrd="1" destOrd="0" presId="urn:microsoft.com/office/officeart/2005/8/layout/pyramid2"/>
    <dgm:cxn modelId="{D7EC4265-EA9C-483E-BDE0-2B62110FE5FD}" type="presParOf" srcId="{C6A55010-0349-49F2-8EA1-8FD950521465}" destId="{28FB177B-E384-444A-9BE5-6B8311E00CC0}" srcOrd="2" destOrd="0" presId="urn:microsoft.com/office/officeart/2005/8/layout/pyramid2"/>
    <dgm:cxn modelId="{66208FD3-9F8D-489B-B181-FD680F3C7DBA}" type="presParOf" srcId="{C6A55010-0349-49F2-8EA1-8FD950521465}" destId="{0C3C357F-DD7B-49FC-8C91-F5BA0CAF221A}" srcOrd="3" destOrd="0" presId="urn:microsoft.com/office/officeart/2005/8/layout/pyramid2"/>
    <dgm:cxn modelId="{3E7C1998-785C-4105-A850-ED887D82387D}" type="presParOf" srcId="{C6A55010-0349-49F2-8EA1-8FD950521465}" destId="{6B76F787-E6B2-49BB-BD3D-FFB6D751FEEC}" srcOrd="4" destOrd="0" presId="urn:microsoft.com/office/officeart/2005/8/layout/pyramid2"/>
    <dgm:cxn modelId="{19EBD179-7B31-4FB3-87BE-18BB74E9E599}" type="presParOf" srcId="{C6A55010-0349-49F2-8EA1-8FD950521465}" destId="{57430FD2-DAEE-4312-8786-F2451AADB6EC}"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837868-6BE6-46C1-86EA-41358EB7DCA6}" type="doc">
      <dgm:prSet loTypeId="urn:microsoft.com/office/officeart/2005/8/layout/vList2" loCatId="list" qsTypeId="urn:microsoft.com/office/officeart/2005/8/quickstyle/3d3" qsCatId="3D" csTypeId="urn:microsoft.com/office/officeart/2005/8/colors/colorful1#1" csCatId="colorful" phldr="1"/>
      <dgm:spPr/>
      <dgm:t>
        <a:bodyPr/>
        <a:lstStyle/>
        <a:p>
          <a:endParaRPr lang="en-US"/>
        </a:p>
      </dgm:t>
    </dgm:pt>
    <dgm:pt modelId="{5ED04A70-6DAA-42EC-A9D7-53A9259A8859}">
      <dgm:prSet/>
      <dgm:spPr>
        <a:effectLst>
          <a:reflection blurRad="6350" stA="50000" endA="300" endPos="90000" dist="50800" dir="5400000" sy="-100000" algn="bl" rotWithShape="0"/>
        </a:effectLst>
      </dgm:spPr>
      <dgm:t>
        <a:bodyPr/>
        <a:lstStyle/>
        <a:p>
          <a:pPr rtl="0"/>
          <a:r>
            <a:rPr lang="en-US" dirty="0" smtClean="0"/>
            <a:t>2000 Muslim volunteers for Katrina</a:t>
          </a:r>
          <a:endParaRPr lang="en-US" dirty="0"/>
        </a:p>
      </dgm:t>
    </dgm:pt>
    <dgm:pt modelId="{607ADF6F-3BBD-4DE3-BD18-9CE2C0688AD5}" type="parTrans" cxnId="{BC4D98CE-E6BC-46E0-9BC0-754BAF0080AD}">
      <dgm:prSet/>
      <dgm:spPr/>
      <dgm:t>
        <a:bodyPr/>
        <a:lstStyle/>
        <a:p>
          <a:endParaRPr lang="en-US"/>
        </a:p>
      </dgm:t>
    </dgm:pt>
    <dgm:pt modelId="{759676BC-CD40-48D3-AAEB-03753AD2FE65}" type="sibTrans" cxnId="{BC4D98CE-E6BC-46E0-9BC0-754BAF0080AD}">
      <dgm:prSet/>
      <dgm:spPr/>
      <dgm:t>
        <a:bodyPr/>
        <a:lstStyle/>
        <a:p>
          <a:endParaRPr lang="en-US"/>
        </a:p>
      </dgm:t>
    </dgm:pt>
    <dgm:pt modelId="{94179791-37CA-4C91-A84A-69A6BDF673FF}">
      <dgm:prSet custT="1">
        <dgm:style>
          <a:lnRef idx="1">
            <a:schemeClr val="accent1"/>
          </a:lnRef>
          <a:fillRef idx="2">
            <a:schemeClr val="accent1"/>
          </a:fillRef>
          <a:effectRef idx="1">
            <a:schemeClr val="accent1"/>
          </a:effectRef>
          <a:fontRef idx="minor">
            <a:schemeClr val="dk1"/>
          </a:fontRef>
        </dgm:style>
      </dgm:prSet>
      <dgm:spPr/>
      <dgm:t>
        <a:bodyPr/>
        <a:lstStyle/>
        <a:p>
          <a:pPr rtl="0"/>
          <a:r>
            <a:rPr lang="en-US" sz="1800" dirty="0" smtClean="0"/>
            <a:t>‘…righteousness is this that one should believe in Allah and the last day and the angels and the Book and the prophets, and give away wealth out of love for Him to the near of kin and the orphans and the </a:t>
          </a:r>
          <a:r>
            <a:rPr lang="en-US" sz="1800" b="1" dirty="0" smtClean="0"/>
            <a:t>needy</a:t>
          </a:r>
          <a:r>
            <a:rPr lang="en-US" sz="1800" dirty="0" smtClean="0"/>
            <a:t> and the wayfarer and the beggars and for (the emancipation of) the captives…’ (The Quran 2:177)</a:t>
          </a:r>
          <a:endParaRPr lang="en-US" sz="1800" dirty="0"/>
        </a:p>
      </dgm:t>
    </dgm:pt>
    <dgm:pt modelId="{6968820E-43F3-4804-968C-7DAD49F0BF9A}" type="sibTrans" cxnId="{DEDEC215-2BE0-4AE0-B5C6-877E8C2C713E}">
      <dgm:prSet/>
      <dgm:spPr/>
      <dgm:t>
        <a:bodyPr/>
        <a:lstStyle/>
        <a:p>
          <a:endParaRPr lang="en-US"/>
        </a:p>
      </dgm:t>
    </dgm:pt>
    <dgm:pt modelId="{354BA9FF-C574-4BDA-A6BF-FD4F265B53FF}" type="parTrans" cxnId="{DEDEC215-2BE0-4AE0-B5C6-877E8C2C713E}">
      <dgm:prSet/>
      <dgm:spPr/>
      <dgm:t>
        <a:bodyPr/>
        <a:lstStyle/>
        <a:p>
          <a:endParaRPr lang="en-US"/>
        </a:p>
      </dgm:t>
    </dgm:pt>
    <dgm:pt modelId="{270429B5-F711-41DE-BA7B-2F0A24889332}">
      <dgm:prSet/>
      <dgm:spPr>
        <a:solidFill>
          <a:schemeClr val="bg2">
            <a:lumMod val="75000"/>
          </a:schemeClr>
        </a:solidFill>
        <a:effectLst>
          <a:reflection blurRad="6350" stA="50000" endA="300" endPos="90000" dist="50800" dir="5400000" sy="-100000" algn="bl" rotWithShape="0"/>
        </a:effectLst>
      </dgm:spPr>
      <dgm:t>
        <a:bodyPr/>
        <a:lstStyle/>
        <a:p>
          <a:pPr rtl="0"/>
          <a:r>
            <a:rPr lang="en-US" dirty="0" smtClean="0"/>
            <a:t>$15 Million in Aid</a:t>
          </a:r>
          <a:endParaRPr lang="en-US" dirty="0"/>
        </a:p>
      </dgm:t>
    </dgm:pt>
    <dgm:pt modelId="{73E541AF-36EF-401D-8996-5DE49B7D82F6}" type="sibTrans" cxnId="{6EA36DA6-C3CA-4ABE-B177-0FD08AA973F5}">
      <dgm:prSet/>
      <dgm:spPr/>
      <dgm:t>
        <a:bodyPr/>
        <a:lstStyle/>
        <a:p>
          <a:endParaRPr lang="en-US"/>
        </a:p>
      </dgm:t>
    </dgm:pt>
    <dgm:pt modelId="{2E801AC7-7C6F-4625-8296-21AF5AE3FB24}" type="parTrans" cxnId="{6EA36DA6-C3CA-4ABE-B177-0FD08AA973F5}">
      <dgm:prSet/>
      <dgm:spPr/>
      <dgm:t>
        <a:bodyPr/>
        <a:lstStyle/>
        <a:p>
          <a:endParaRPr lang="en-US"/>
        </a:p>
      </dgm:t>
    </dgm:pt>
    <dgm:pt modelId="{2B22071A-BC30-4C26-8D01-E9DAF6BE2035}" type="pres">
      <dgm:prSet presAssocID="{2A837868-6BE6-46C1-86EA-41358EB7DCA6}" presName="linear" presStyleCnt="0">
        <dgm:presLayoutVars>
          <dgm:animLvl val="lvl"/>
          <dgm:resizeHandles val="exact"/>
        </dgm:presLayoutVars>
      </dgm:prSet>
      <dgm:spPr/>
      <dgm:t>
        <a:bodyPr/>
        <a:lstStyle/>
        <a:p>
          <a:endParaRPr lang="en-US"/>
        </a:p>
      </dgm:t>
    </dgm:pt>
    <dgm:pt modelId="{CAAB5BE5-AF50-4882-8E7E-A83CC0E71E99}" type="pres">
      <dgm:prSet presAssocID="{5ED04A70-6DAA-42EC-A9D7-53A9259A8859}" presName="parentText" presStyleLbl="node1" presStyleIdx="0" presStyleCnt="3" custScaleY="36012" custLinFactNeighborY="38957">
        <dgm:presLayoutVars>
          <dgm:chMax val="0"/>
          <dgm:bulletEnabled val="1"/>
        </dgm:presLayoutVars>
      </dgm:prSet>
      <dgm:spPr/>
      <dgm:t>
        <a:bodyPr/>
        <a:lstStyle/>
        <a:p>
          <a:endParaRPr lang="en-US"/>
        </a:p>
      </dgm:t>
    </dgm:pt>
    <dgm:pt modelId="{C4F1875C-F626-4E2A-AB7E-BC0B3DE1AD2A}" type="pres">
      <dgm:prSet presAssocID="{759676BC-CD40-48D3-AAEB-03753AD2FE65}" presName="spacer" presStyleCnt="0"/>
      <dgm:spPr/>
    </dgm:pt>
    <dgm:pt modelId="{8D0F44EF-32AF-4040-B598-CCB7F3071351}" type="pres">
      <dgm:prSet presAssocID="{270429B5-F711-41DE-BA7B-2F0A24889332}" presName="parentText" presStyleLbl="node1" presStyleIdx="1" presStyleCnt="3" custScaleY="27494">
        <dgm:presLayoutVars>
          <dgm:chMax val="0"/>
          <dgm:bulletEnabled val="1"/>
        </dgm:presLayoutVars>
      </dgm:prSet>
      <dgm:spPr/>
      <dgm:t>
        <a:bodyPr/>
        <a:lstStyle/>
        <a:p>
          <a:endParaRPr lang="en-US"/>
        </a:p>
      </dgm:t>
    </dgm:pt>
    <dgm:pt modelId="{BC633B41-7961-4DD0-B60A-030150E2FA41}" type="pres">
      <dgm:prSet presAssocID="{73E541AF-36EF-401D-8996-5DE49B7D82F6}" presName="spacer" presStyleCnt="0"/>
      <dgm:spPr/>
    </dgm:pt>
    <dgm:pt modelId="{56439D73-7419-4EB2-8473-5C04D4205952}" type="pres">
      <dgm:prSet presAssocID="{94179791-37CA-4C91-A84A-69A6BDF673FF}" presName="parentText" presStyleLbl="node1" presStyleIdx="2" presStyleCnt="3" custScaleY="128418">
        <dgm:presLayoutVars>
          <dgm:chMax val="0"/>
          <dgm:bulletEnabled val="1"/>
        </dgm:presLayoutVars>
      </dgm:prSet>
      <dgm:spPr/>
      <dgm:t>
        <a:bodyPr/>
        <a:lstStyle/>
        <a:p>
          <a:endParaRPr lang="en-US"/>
        </a:p>
      </dgm:t>
    </dgm:pt>
  </dgm:ptLst>
  <dgm:cxnLst>
    <dgm:cxn modelId="{2CB6AB42-6070-43EA-87D9-9516D3ED1039}" type="presOf" srcId="{5ED04A70-6DAA-42EC-A9D7-53A9259A8859}" destId="{CAAB5BE5-AF50-4882-8E7E-A83CC0E71E99}" srcOrd="0" destOrd="0" presId="urn:microsoft.com/office/officeart/2005/8/layout/vList2"/>
    <dgm:cxn modelId="{119F5A70-EA12-4896-B380-30D544BE8C8F}" type="presOf" srcId="{270429B5-F711-41DE-BA7B-2F0A24889332}" destId="{8D0F44EF-32AF-4040-B598-CCB7F3071351}" srcOrd="0" destOrd="0" presId="urn:microsoft.com/office/officeart/2005/8/layout/vList2"/>
    <dgm:cxn modelId="{243DDF5D-C61F-4023-BF12-13A020AFB0F7}" type="presOf" srcId="{94179791-37CA-4C91-A84A-69A6BDF673FF}" destId="{56439D73-7419-4EB2-8473-5C04D4205952}" srcOrd="0" destOrd="0" presId="urn:microsoft.com/office/officeart/2005/8/layout/vList2"/>
    <dgm:cxn modelId="{6EA36DA6-C3CA-4ABE-B177-0FD08AA973F5}" srcId="{2A837868-6BE6-46C1-86EA-41358EB7DCA6}" destId="{270429B5-F711-41DE-BA7B-2F0A24889332}" srcOrd="1" destOrd="0" parTransId="{2E801AC7-7C6F-4625-8296-21AF5AE3FB24}" sibTransId="{73E541AF-36EF-401D-8996-5DE49B7D82F6}"/>
    <dgm:cxn modelId="{58A95538-E7BD-433D-8A26-74B58470FD5D}" type="presOf" srcId="{2A837868-6BE6-46C1-86EA-41358EB7DCA6}" destId="{2B22071A-BC30-4C26-8D01-E9DAF6BE2035}" srcOrd="0" destOrd="0" presId="urn:microsoft.com/office/officeart/2005/8/layout/vList2"/>
    <dgm:cxn modelId="{DEDEC215-2BE0-4AE0-B5C6-877E8C2C713E}" srcId="{2A837868-6BE6-46C1-86EA-41358EB7DCA6}" destId="{94179791-37CA-4C91-A84A-69A6BDF673FF}" srcOrd="2" destOrd="0" parTransId="{354BA9FF-C574-4BDA-A6BF-FD4F265B53FF}" sibTransId="{6968820E-43F3-4804-968C-7DAD49F0BF9A}"/>
    <dgm:cxn modelId="{BC4D98CE-E6BC-46E0-9BC0-754BAF0080AD}" srcId="{2A837868-6BE6-46C1-86EA-41358EB7DCA6}" destId="{5ED04A70-6DAA-42EC-A9D7-53A9259A8859}" srcOrd="0" destOrd="0" parTransId="{607ADF6F-3BBD-4DE3-BD18-9CE2C0688AD5}" sibTransId="{759676BC-CD40-48D3-AAEB-03753AD2FE65}"/>
    <dgm:cxn modelId="{D9C9A9A7-FBE7-4C15-A49D-1FA79960E238}" type="presParOf" srcId="{2B22071A-BC30-4C26-8D01-E9DAF6BE2035}" destId="{CAAB5BE5-AF50-4882-8E7E-A83CC0E71E99}" srcOrd="0" destOrd="0" presId="urn:microsoft.com/office/officeart/2005/8/layout/vList2"/>
    <dgm:cxn modelId="{107A7770-14B6-4192-B45D-523D1F17969A}" type="presParOf" srcId="{2B22071A-BC30-4C26-8D01-E9DAF6BE2035}" destId="{C4F1875C-F626-4E2A-AB7E-BC0B3DE1AD2A}" srcOrd="1" destOrd="0" presId="urn:microsoft.com/office/officeart/2005/8/layout/vList2"/>
    <dgm:cxn modelId="{0D73DE43-569A-4FA5-AEAB-549C6526FF3C}" type="presParOf" srcId="{2B22071A-BC30-4C26-8D01-E9DAF6BE2035}" destId="{8D0F44EF-32AF-4040-B598-CCB7F3071351}" srcOrd="2" destOrd="0" presId="urn:microsoft.com/office/officeart/2005/8/layout/vList2"/>
    <dgm:cxn modelId="{64B9389F-8112-4CA3-B67F-923F0D749AE3}" type="presParOf" srcId="{2B22071A-BC30-4C26-8D01-E9DAF6BE2035}" destId="{BC633B41-7961-4DD0-B60A-030150E2FA41}" srcOrd="3" destOrd="0" presId="urn:microsoft.com/office/officeart/2005/8/layout/vList2"/>
    <dgm:cxn modelId="{C00CD1DE-4266-4B19-A8A5-B093187A7552}" type="presParOf" srcId="{2B22071A-BC30-4C26-8D01-E9DAF6BE2035}" destId="{56439D73-7419-4EB2-8473-5C04D420595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45CE47-63F0-48D8-AB34-3760C5B78BE1}">
      <dsp:nvSpPr>
        <dsp:cNvPr id="0" name=""/>
        <dsp:cNvSpPr/>
      </dsp:nvSpPr>
      <dsp:spPr>
        <a:xfrm>
          <a:off x="0" y="278880"/>
          <a:ext cx="5181600" cy="3931199"/>
        </a:xfrm>
        <a:prstGeom prst="roundRect">
          <a:avLst/>
        </a:prstGeom>
        <a:gradFill rotWithShape="1">
          <a:gsLst>
            <a:gs pos="0">
              <a:schemeClr val="accent1">
                <a:tint val="0"/>
              </a:schemeClr>
            </a:gs>
            <a:gs pos="44000">
              <a:schemeClr val="accent1">
                <a:tint val="60000"/>
                <a:satMod val="120000"/>
              </a:schemeClr>
            </a:gs>
            <a:gs pos="100000">
              <a:schemeClr val="accent1">
                <a:tint val="90000"/>
                <a:alpha val="100000"/>
                <a:lumMod val="90000"/>
              </a:schemeClr>
            </a:gs>
          </a:gsLst>
          <a:lin ang="5400000" scaled="0"/>
        </a:gradFill>
        <a:ln w="9525" cap="flat" cmpd="sng" algn="ctr">
          <a:noFill/>
          <a:prstDash val="solid"/>
        </a:ln>
        <a:effectLst>
          <a:outerShdw blurRad="190500" dist="228600" dir="2700000" algn="ctr" rotWithShape="0">
            <a:srgbClr xmlns:mc="http://schemas.openxmlformats.org/markup-compatibility/2006" xmlns:a14="http://schemas.microsoft.com/office/drawing/2010/main" val="000000" mc:Ignorable="">
              <a:alpha val="30000"/>
            </a:srgbClr>
          </a:outerShdw>
          <a:reflection blurRad="6350" stA="50000" endA="300" endPos="90000" dist="50800" dir="5400000" sy="-100000" algn="bl" rotWithShape="0"/>
        </a:effectLst>
        <a:scene3d>
          <a:camera prst="orthographicFront">
            <a:rot lat="0" lon="0" rev="0"/>
          </a:camera>
          <a:lightRig rig="glow" dir="t">
            <a:rot lat="0" lon="0" rev="4800000"/>
          </a:lightRig>
        </a:scene3d>
        <a:sp3d prstMaterial="matte">
          <a:bevelT w="127000" h="63500"/>
        </a:sp3d>
      </dsp:spPr>
      <dsp:style>
        <a:lnRef idx="1">
          <a:schemeClr val="accent1"/>
        </a:lnRef>
        <a:fillRef idx="2">
          <a:schemeClr val="accent1"/>
        </a:fillRef>
        <a:effectRef idx="1">
          <a:schemeClr val="accent1"/>
        </a:effectRef>
        <a:fontRef idx="minor">
          <a:schemeClr val="dk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b="0" kern="1200" dirty="0" smtClean="0"/>
            <a:t>"Because Europe was reacting against Islam, it belittled the influence of Saracens [Muslims] and exaggerated its dependence on its Greek and Roman heritage. So today an important task for us is to correct this false emphasis and to acknowledge fully our debt to the Arab and Islamic world" </a:t>
          </a:r>
        </a:p>
        <a:p>
          <a:pPr lvl="0" algn="l" defTabSz="933450" rtl="0">
            <a:lnSpc>
              <a:spcPct val="90000"/>
            </a:lnSpc>
            <a:spcBef>
              <a:spcPct val="0"/>
            </a:spcBef>
            <a:spcAft>
              <a:spcPct val="35000"/>
            </a:spcAft>
          </a:pPr>
          <a:r>
            <a:rPr lang="en-US" sz="2100" b="0" kern="1200" dirty="0" smtClean="0"/>
            <a:t>(W. Montgomery Watt, Islamic Surveys: The Influence of Islam on Medieval Europe; Edinburgh, England; 1972; p.84).</a:t>
          </a:r>
          <a:endParaRPr lang="en-US" sz="2100" b="0" kern="1200" dirty="0"/>
        </a:p>
      </dsp:txBody>
      <dsp:txXfrm>
        <a:off x="191905" y="470785"/>
        <a:ext cx="4797790" cy="35473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C3D488-7182-4D07-B0AA-A79670848F6A}">
      <dsp:nvSpPr>
        <dsp:cNvPr id="0" name=""/>
        <dsp:cNvSpPr/>
      </dsp:nvSpPr>
      <dsp:spPr>
        <a:xfrm>
          <a:off x="2263261" y="0"/>
          <a:ext cx="3550920" cy="3550920"/>
        </a:xfrm>
        <a:prstGeom prst="triangl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a:reflection blurRad="6350" stA="50000" endA="300" endPos="90000" dir="5400000" sy="-100000" algn="bl" rotWithShape="0"/>
        </a:effectLst>
      </dsp:spPr>
      <dsp:style>
        <a:lnRef idx="2">
          <a:scrgbClr r="0" g="0" b="0"/>
        </a:lnRef>
        <a:fillRef idx="1">
          <a:scrgbClr r="0" g="0" b="0"/>
        </a:fillRef>
        <a:effectRef idx="0">
          <a:scrgbClr r="0" g="0" b="0"/>
        </a:effectRef>
        <a:fontRef idx="minor">
          <a:schemeClr val="lt1"/>
        </a:fontRef>
      </dsp:style>
    </dsp:sp>
    <dsp:sp modelId="{FCB99314-5C2B-4654-AA4C-D7D2D209E5B5}">
      <dsp:nvSpPr>
        <dsp:cNvPr id="0" name=""/>
        <dsp:cNvSpPr/>
      </dsp:nvSpPr>
      <dsp:spPr>
        <a:xfrm>
          <a:off x="3353180" y="356999"/>
          <a:ext cx="2308098" cy="840569"/>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b="1" i="1" kern="1200" dirty="0" smtClean="0"/>
            <a:t>700 </a:t>
          </a:r>
          <a:r>
            <a:rPr lang="en-US" sz="1500" b="1" i="1" kern="1200" dirty="0" smtClean="0"/>
            <a:t>Muslim </a:t>
          </a:r>
          <a:r>
            <a:rPr lang="en-US" sz="1500" b="1" i="1" kern="1200" dirty="0" smtClean="0"/>
            <a:t>Candidates ran for election</a:t>
          </a:r>
          <a:endParaRPr lang="en-US" sz="1500" kern="1200" dirty="0"/>
        </a:p>
      </dsp:txBody>
      <dsp:txXfrm>
        <a:off x="3394213" y="398032"/>
        <a:ext cx="2226032" cy="758503"/>
      </dsp:txXfrm>
    </dsp:sp>
    <dsp:sp modelId="{28FB177B-E384-444A-9BE5-6B8311E00CC0}">
      <dsp:nvSpPr>
        <dsp:cNvPr id="0" name=""/>
        <dsp:cNvSpPr/>
      </dsp:nvSpPr>
      <dsp:spPr>
        <a:xfrm>
          <a:off x="3353180" y="1302639"/>
          <a:ext cx="2308098" cy="840569"/>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b="1" i="1" kern="1200" dirty="0" smtClean="0"/>
            <a:t>Keith Ellison - First Muslim Congressman</a:t>
          </a:r>
          <a:endParaRPr lang="en-US" sz="1500" b="1" i="1" kern="1200" dirty="0"/>
        </a:p>
      </dsp:txBody>
      <dsp:txXfrm>
        <a:off x="3394213" y="1343672"/>
        <a:ext cx="2226032" cy="758503"/>
      </dsp:txXfrm>
    </dsp:sp>
    <dsp:sp modelId="{6B76F787-E6B2-49BB-BD3D-FFB6D751FEEC}">
      <dsp:nvSpPr>
        <dsp:cNvPr id="0" name=""/>
        <dsp:cNvSpPr/>
      </dsp:nvSpPr>
      <dsp:spPr>
        <a:xfrm>
          <a:off x="3353180" y="2248280"/>
          <a:ext cx="2308098" cy="840569"/>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b="1" i="1" kern="1200" dirty="0" smtClean="0"/>
            <a:t>Charles </a:t>
          </a:r>
          <a:r>
            <a:rPr lang="en-US" sz="1500" b="1" i="1" kern="1200" dirty="0" err="1" smtClean="0"/>
            <a:t>Bilal</a:t>
          </a:r>
          <a:r>
            <a:rPr lang="en-US" sz="1500" kern="1200" dirty="0" smtClean="0"/>
            <a:t>  -Kountze, Texas ,Nation’s first Muslim Mayor</a:t>
          </a:r>
          <a:endParaRPr lang="en-US" sz="1500" kern="1200" dirty="0"/>
        </a:p>
      </dsp:txBody>
      <dsp:txXfrm>
        <a:off x="3394213" y="2289313"/>
        <a:ext cx="2226032" cy="7585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AB5BE5-AF50-4882-8E7E-A83CC0E71E99}">
      <dsp:nvSpPr>
        <dsp:cNvPr id="0" name=""/>
        <dsp:cNvSpPr/>
      </dsp:nvSpPr>
      <dsp:spPr>
        <a:xfrm>
          <a:off x="0" y="78983"/>
          <a:ext cx="4572000" cy="857717"/>
        </a:xfrm>
        <a:prstGeom prst="roundRect">
          <a:avLst/>
        </a:prstGeom>
        <a:solidFill>
          <a:schemeClr val="accent2">
            <a:hueOff val="0"/>
            <a:satOff val="0"/>
            <a:lumOff val="0"/>
            <a:alphaOff val="0"/>
          </a:schemeClr>
        </a:solidFill>
        <a:ln>
          <a:noFill/>
        </a:ln>
        <a:effectLst>
          <a:reflection blurRad="6350" stA="50000" endA="300" endPos="90000" dist="50800" dir="5400000" sy="-100000" algn="bl" rotWithShape="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kern="1200" dirty="0" smtClean="0"/>
            <a:t>2000 Muslim volunteers for Katrina</a:t>
          </a:r>
          <a:endParaRPr lang="en-US" sz="2200" kern="1200" dirty="0"/>
        </a:p>
      </dsp:txBody>
      <dsp:txXfrm>
        <a:off x="41870" y="120853"/>
        <a:ext cx="4488260" cy="773977"/>
      </dsp:txXfrm>
    </dsp:sp>
    <dsp:sp modelId="{8D0F44EF-32AF-4040-B598-CCB7F3071351}">
      <dsp:nvSpPr>
        <dsp:cNvPr id="0" name=""/>
        <dsp:cNvSpPr/>
      </dsp:nvSpPr>
      <dsp:spPr>
        <a:xfrm>
          <a:off x="0" y="1010538"/>
          <a:ext cx="4572000" cy="654839"/>
        </a:xfrm>
        <a:prstGeom prst="roundRect">
          <a:avLst/>
        </a:prstGeom>
        <a:solidFill>
          <a:schemeClr val="bg2">
            <a:lumMod val="75000"/>
          </a:schemeClr>
        </a:solidFill>
        <a:ln>
          <a:noFill/>
        </a:ln>
        <a:effectLst>
          <a:reflection blurRad="6350" stA="50000" endA="300" endPos="90000" dist="50800" dir="5400000" sy="-100000" algn="bl" rotWithShape="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kern="1200" dirty="0" smtClean="0"/>
            <a:t>$15 Million in Aid</a:t>
          </a:r>
          <a:endParaRPr lang="en-US" sz="2200" kern="1200" dirty="0"/>
        </a:p>
      </dsp:txBody>
      <dsp:txXfrm>
        <a:off x="31967" y="1042505"/>
        <a:ext cx="4508066" cy="590905"/>
      </dsp:txXfrm>
    </dsp:sp>
    <dsp:sp modelId="{56439D73-7419-4EB2-8473-5C04D4205952}">
      <dsp:nvSpPr>
        <dsp:cNvPr id="0" name=""/>
        <dsp:cNvSpPr/>
      </dsp:nvSpPr>
      <dsp:spPr>
        <a:xfrm>
          <a:off x="0" y="1786337"/>
          <a:ext cx="4572000" cy="3058601"/>
        </a:xfrm>
        <a:prstGeom prst="roundRect">
          <a:avLst/>
        </a:prstGeom>
        <a:gradFill rotWithShape="1">
          <a:gsLst>
            <a:gs pos="0">
              <a:schemeClr val="accent1">
                <a:tint val="0"/>
              </a:schemeClr>
            </a:gs>
            <a:gs pos="44000">
              <a:schemeClr val="accent1">
                <a:tint val="60000"/>
                <a:satMod val="120000"/>
              </a:schemeClr>
            </a:gs>
            <a:gs pos="100000">
              <a:schemeClr val="accent1">
                <a:tint val="90000"/>
                <a:alpha val="100000"/>
                <a:lumMod val="90000"/>
              </a:schemeClr>
            </a:gs>
          </a:gsLst>
          <a:lin ang="5400000" scaled="0"/>
        </a:gradFill>
        <a:ln w="9525" cap="flat" cmpd="sng" algn="ctr">
          <a:solidFill>
            <a:schemeClr val="accent1"/>
          </a:solidFill>
          <a:prstDash val="solid"/>
        </a:ln>
        <a:effectLst/>
        <a:scene3d>
          <a:camera prst="orthographicFront">
            <a:rot lat="0" lon="0" rev="0"/>
          </a:camera>
          <a:lightRig rig="contrasting" dir="t">
            <a:rot lat="0" lon="0" rev="1200000"/>
          </a:lightRig>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smtClean="0"/>
            <a:t>‘…righteousness is this that one should believe in Allah and the last day and the angels and the Book and the prophets, and give away wealth out of love for Him to the near of kin and the orphans and the </a:t>
          </a:r>
          <a:r>
            <a:rPr lang="en-US" sz="1800" b="1" kern="1200" dirty="0" smtClean="0"/>
            <a:t>needy</a:t>
          </a:r>
          <a:r>
            <a:rPr lang="en-US" sz="1800" kern="1200" dirty="0" smtClean="0"/>
            <a:t> and the wayfarer and the beggars and for (the emancipation of) the captives…’ (The Quran 2:177)</a:t>
          </a:r>
          <a:endParaRPr lang="en-US" sz="1800" kern="1200" dirty="0"/>
        </a:p>
      </dsp:txBody>
      <dsp:txXfrm>
        <a:off x="149309" y="1935646"/>
        <a:ext cx="4273382" cy="275998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AA08D4-1914-4166-8DD5-9CC7E7A1C211}" type="datetimeFigureOut">
              <a:rPr lang="en-US" smtClean="0"/>
              <a:pPr/>
              <a:t>11/23/2009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166694-0D0C-4441-8B34-011086812481}" type="slidenum">
              <a:rPr lang="en-US" smtClean="0"/>
              <a:pPr/>
              <a:t>‹#›</a:t>
            </a:fld>
            <a:endParaRPr lang="en-US"/>
          </a:p>
        </p:txBody>
      </p:sp>
    </p:spTree>
    <p:extLst>
      <p:ext uri="{BB962C8B-B14F-4D97-AF65-F5344CB8AC3E}">
        <p14:creationId xmlns:p14="http://schemas.microsoft.com/office/powerpoint/2010/main" val="1138349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Late 18</a:t>
            </a:r>
            <a:r>
              <a:rPr lang="en-US" baseline="30000" dirty="0" smtClean="0"/>
              <a:t>th</a:t>
            </a:r>
            <a:r>
              <a:rPr lang="en-US" baseline="0" dirty="0" smtClean="0"/>
              <a:t> – 19</a:t>
            </a:r>
            <a:r>
              <a:rPr lang="en-US" baseline="30000" dirty="0" smtClean="0"/>
              <a:t>th</a:t>
            </a:r>
            <a:r>
              <a:rPr lang="en-US" baseline="0" dirty="0" smtClean="0"/>
              <a:t> century</a:t>
            </a:r>
            <a:endParaRPr lang="en-US" dirty="0"/>
          </a:p>
        </p:txBody>
      </p:sp>
      <p:sp>
        <p:nvSpPr>
          <p:cNvPr id="4" name="Slide Number Placeholder 3"/>
          <p:cNvSpPr>
            <a:spLocks noGrp="1"/>
          </p:cNvSpPr>
          <p:nvPr>
            <p:ph type="sldNum" sz="quarter" idx="10"/>
          </p:nvPr>
        </p:nvSpPr>
        <p:spPr/>
        <p:txBody>
          <a:bodyPr/>
          <a:lstStyle/>
          <a:p>
            <a:fld id="{C0166694-0D0C-4441-8B34-011086812481}" type="slidenum">
              <a:rPr lang="en-US" smtClean="0"/>
              <a:pPr/>
              <a:t>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Late 14</a:t>
            </a:r>
            <a:r>
              <a:rPr lang="en-US" baseline="30000" dirty="0" smtClean="0"/>
              <a:t>th</a:t>
            </a:r>
            <a:r>
              <a:rPr lang="en-US" dirty="0" smtClean="0"/>
              <a:t> to 17</a:t>
            </a:r>
            <a:r>
              <a:rPr lang="en-US" baseline="30000" dirty="0" smtClean="0"/>
              <a:t>th</a:t>
            </a:r>
            <a:r>
              <a:rPr lang="en-US" dirty="0" smtClean="0"/>
              <a:t> century</a:t>
            </a:r>
            <a:endParaRPr lang="en-US" dirty="0"/>
          </a:p>
        </p:txBody>
      </p:sp>
      <p:sp>
        <p:nvSpPr>
          <p:cNvPr id="4" name="Slide Number Placeholder 3"/>
          <p:cNvSpPr>
            <a:spLocks noGrp="1"/>
          </p:cNvSpPr>
          <p:nvPr>
            <p:ph type="sldNum" sz="quarter" idx="10"/>
          </p:nvPr>
        </p:nvSpPr>
        <p:spPr/>
        <p:txBody>
          <a:bodyPr/>
          <a:lstStyle/>
          <a:p>
            <a:fld id="{C0166694-0D0C-4441-8B34-011086812481}" type="slidenum">
              <a:rPr lang="en-US" smtClean="0"/>
              <a:pPr/>
              <a:t>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purpose of this presentation is not to boost that we are</a:t>
            </a:r>
            <a:r>
              <a:rPr lang="en-US" baseline="0" dirty="0" smtClean="0"/>
              <a:t> better than you or to put any other civilization, nation or race down, but just to share the great accomplishment that Muslims also provided to the world civilization.  </a:t>
            </a:r>
          </a:p>
          <a:p>
            <a:endParaRPr lang="en-US" baseline="0" dirty="0" smtClean="0"/>
          </a:p>
          <a:p>
            <a:r>
              <a:rPr lang="en-US" baseline="0" dirty="0" smtClean="0"/>
              <a:t>The Renaissance gave rise to the industrial revolution and the industrial revolution eventually gave rise to the modern technological age that we are living in.  But what gave rise to the Renaissance?  </a:t>
            </a:r>
            <a:endParaRPr lang="en-US" dirty="0"/>
          </a:p>
        </p:txBody>
      </p:sp>
      <p:sp>
        <p:nvSpPr>
          <p:cNvPr id="4" name="Slide Number Placeholder 3"/>
          <p:cNvSpPr>
            <a:spLocks noGrp="1"/>
          </p:cNvSpPr>
          <p:nvPr>
            <p:ph type="sldNum" sz="quarter" idx="10"/>
          </p:nvPr>
        </p:nvSpPr>
        <p:spPr/>
        <p:txBody>
          <a:bodyPr/>
          <a:lstStyle/>
          <a:p>
            <a:fld id="{C0166694-0D0C-4441-8B34-011086812481}" type="slidenum">
              <a:rPr lang="en-US" smtClean="0"/>
              <a:pPr/>
              <a:t>33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3C38A48-0F80-4E87-8297-3FC6ACC4F6DE}" type="slidenum">
              <a:rPr lang="en-US" smtClean="0"/>
              <a:pPr/>
              <a:t>95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3C38A48-0F80-4E87-8297-3FC6ACC4F6DE}" type="slidenum">
              <a:rPr lang="en-US" smtClean="0"/>
              <a:pPr/>
              <a:t>96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xmlns:mc="http://schemas.openxmlformats.org/markup-compatibility/2006" xmlns:a14="http://schemas.microsoft.com/office/drawing/2010/main" val="FFFFFF" mc:Ignorabl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xmlns:mc="http://schemas.openxmlformats.org/markup-compatibility/2006" xmlns:a14="http://schemas.microsoft.com/office/drawing/2010/main" val="FFFFFF" mc:Ignorabl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xmlns:mc="http://schemas.openxmlformats.org/markup-compatibility/2006" xmlns:a14="http://schemas.microsoft.com/office/drawing/2010/main" val="FFFFFF" mc:Ignorable=""/>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xmlns:mc="http://schemas.openxmlformats.org/markup-compatibility/2006" xmlns:a14="http://schemas.microsoft.com/office/drawing/2010/main" val="FFFFFF" mc:Ignorabl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CC0E088-4560-4CFA-9A7A-F032F688EA58}" type="datetimeFigureOut">
              <a:rPr lang="en-US" smtClean="0"/>
              <a:pPr/>
              <a:t>11/23/2009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DE945-D3F5-404C-8DF9-17298AE2F98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C0E088-4560-4CFA-9A7A-F032F688EA58}" type="datetimeFigureOut">
              <a:rPr lang="en-US" smtClean="0"/>
              <a:pPr/>
              <a:t>11/23/2009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DE945-D3F5-404C-8DF9-17298AE2F98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ECC0E088-4560-4CFA-9A7A-F032F688EA58}" type="datetimeFigureOut">
              <a:rPr lang="en-US" smtClean="0"/>
              <a:pPr/>
              <a:t>11/23/2009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DE945-D3F5-404C-8DF9-17298AE2F980}" type="slidenum">
              <a:rPr lang="en-US" smtClean="0"/>
              <a:pPr/>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xmlns:mc="http://schemas.openxmlformats.org/markup-compatibility/2006" xmlns:a14="http://schemas.microsoft.com/office/drawing/2010/main" val="FFFFFF" mc:Ignorabl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xmlns:mc="http://schemas.openxmlformats.org/markup-compatibility/2006" xmlns:a14="http://schemas.microsoft.com/office/drawing/2010/main" val="FFFFFF" mc:Ignorabl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22040EB7-A9A5-4C1F-85ED-DDAC87CBA46F}"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03E45FB5-583B-4B5C-AA02-FB715D19F37F}"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46D96158-E663-44EF-9992-6B63E76CD387}"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C0E088-4560-4CFA-9A7A-F032F688EA58}" type="datetimeFigureOut">
              <a:rPr lang="en-US" smtClean="0"/>
              <a:pPr/>
              <a:t>11/23/2009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DE945-D3F5-404C-8DF9-17298AE2F980}" type="slidenum">
              <a:rPr lang="en-US" smtClean="0"/>
              <a:pPr/>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xmlns:mc="http://schemas.openxmlformats.org/markup-compatibility/2006" xmlns:a14="http://schemas.microsoft.com/office/drawing/2010/main" val="FFFFFF" mc:Ignorabl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xmlns:mc="http://schemas.openxmlformats.org/markup-compatibility/2006" xmlns:a14="http://schemas.microsoft.com/office/drawing/2010/main" val="FFFFFF" mc:Ignorabl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xmlns:mc="http://schemas.openxmlformats.org/markup-compatibility/2006" xmlns:a14="http://schemas.microsoft.com/office/drawing/2010/main" val="FFFFFF" mc:Ignorable=""/>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CC0E088-4560-4CFA-9A7A-F032F688EA58}" type="datetimeFigureOut">
              <a:rPr lang="en-US" smtClean="0"/>
              <a:pPr/>
              <a:t>11/23/2009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DE945-D3F5-404C-8DF9-17298AE2F98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ECC0E088-4560-4CFA-9A7A-F032F688EA58}" type="datetimeFigureOut">
              <a:rPr lang="en-US" smtClean="0"/>
              <a:pPr/>
              <a:t>11/23/2009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1DE945-D3F5-404C-8DF9-17298AE2F980}" type="slidenum">
              <a:rPr lang="en-US" smtClean="0"/>
              <a:pPr/>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CC0E088-4560-4CFA-9A7A-F032F688EA58}" type="datetimeFigureOut">
              <a:rPr lang="en-US" smtClean="0"/>
              <a:pPr/>
              <a:t>11/23/2009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1DE945-D3F5-404C-8DF9-17298AE2F98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CC0E088-4560-4CFA-9A7A-F032F688EA58}" type="datetimeFigureOut">
              <a:rPr lang="en-US" smtClean="0"/>
              <a:pPr/>
              <a:t>11/23/2009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1DE945-D3F5-404C-8DF9-17298AE2F98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xmlns:mc="http://schemas.openxmlformats.org/markup-compatibility/2006" xmlns:a14="http://schemas.microsoft.com/office/drawing/2010/main" val="FFFFFF" mc:Ignorabl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xmlns:mc="http://schemas.openxmlformats.org/markup-compatibility/2006" xmlns:a14="http://schemas.microsoft.com/office/drawing/2010/main" val="FFFFFF" mc:Ignorabl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ECC0E088-4560-4CFA-9A7A-F032F688EA58}" type="datetimeFigureOut">
              <a:rPr lang="en-US" smtClean="0"/>
              <a:pPr/>
              <a:t>11/23/2009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1DE945-D3F5-404C-8DF9-17298AE2F98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ECC0E088-4560-4CFA-9A7A-F032F688EA58}" type="datetimeFigureOut">
              <a:rPr lang="en-US" smtClean="0"/>
              <a:pPr/>
              <a:t>11/23/2009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1DE945-D3F5-404C-8DF9-17298AE2F980}" type="slidenum">
              <a:rPr lang="en-US" smtClean="0"/>
              <a:pPr/>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xmlns:mc="http://schemas.openxmlformats.org/markup-compatibility/2006" xmlns:a14="http://schemas.microsoft.com/office/drawing/2010/main" val="FFFFFF" mc:Ignorabl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xmlns:mc="http://schemas.openxmlformats.org/markup-compatibility/2006" xmlns:a14="http://schemas.microsoft.com/office/drawing/2010/main" val="FFFFFF" mc:Ignorabl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xmlns:mc="http://schemas.openxmlformats.org/markup-compatibility/2006" xmlns:a14="http://schemas.microsoft.com/office/drawing/2010/main" val="FFFFFF" mc:Ignorabl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xmlns:mc="http://schemas.openxmlformats.org/markup-compatibility/2006" xmlns:a14="http://schemas.microsoft.com/office/drawing/2010/main" val="FFFFFF" mc:Ignorabl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xmlns:mc="http://schemas.openxmlformats.org/markup-compatibility/2006" xmlns:a14="http://schemas.microsoft.com/office/drawing/2010/main" val="FFFFFF" mc:Ignorable=""/>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xmlns:mc="http://schemas.openxmlformats.org/markup-compatibility/2006" xmlns:a14="http://schemas.microsoft.com/office/drawing/2010/main" val="FFFFFF" mc:Ignorable=""/>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C0E088-4560-4CFA-9A7A-F032F688EA58}" type="datetimeFigureOut">
              <a:rPr lang="en-US" smtClean="0"/>
              <a:pPr/>
              <a:t>11/23/2009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1DE945-D3F5-404C-8DF9-17298AE2F980}" type="slidenum">
              <a:rPr lang="en-US" smtClean="0"/>
              <a:pPr/>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xmlns:mc="http://schemas.openxmlformats.org/markup-compatibility/2006" xmlns:a14="http://schemas.microsoft.com/office/drawing/2010/main" val="FFFFFF" mc:Ignorabl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xmlns:mc="http://schemas.openxmlformats.org/markup-compatibility/2006" xmlns:a14="http://schemas.microsoft.com/office/drawing/2010/main" val="FFFFFF" mc:Ignorabl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ECC0E088-4560-4CFA-9A7A-F032F688EA58}" type="datetimeFigureOut">
              <a:rPr lang="en-US" smtClean="0"/>
              <a:pPr/>
              <a:t>11/23/2009</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A31DE945-D3F5-404C-8DF9-17298AE2F980}" type="slidenum">
              <a:rPr lang="en-US" smtClean="0"/>
              <a:pPr/>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xStyles>
    <p:titleStyle>
      <a:lvl1pPr algn="ctr" defTabSz="914400" rtl="0" eaLnBrk="1" latinLnBrk="0" hangingPunct="1">
        <a:spcBef>
          <a:spcPct val="0"/>
        </a:spcBef>
        <a:buNone/>
        <a:defRPr sz="4400" kern="1200">
          <a:solidFill>
            <a:srgbClr xmlns:mc="http://schemas.openxmlformats.org/markup-compatibility/2006" xmlns:a14="http://schemas.microsoft.com/office/drawing/2010/main" val="FFFFFF" mc:Ignorabl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microsoft.com/office/2007/relationships/hdphoto" Target="../media/hdphoto54.wdp"/><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microsoft.com/office/2007/relationships/hdphoto" Target="../media/hdphoto54.wdp"/><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info@GainPeace.com"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diagramLayout" Target="../diagrams/layout1.xml"/><Relationship Id="rId7" Type="http://schemas.openxmlformats.org/officeDocument/2006/relationships/image" Target="../media/image20.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8.wdp"/></Relationships>
</file>

<file path=ppt/slides/_rels/slide3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1.pn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4.xml"/><Relationship Id="rId4" Type="http://schemas.microsoft.com/office/2007/relationships/hdphoto" Target="../media/hdphoto12.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6.png"/><Relationship Id="rId1" Type="http://schemas.openxmlformats.org/officeDocument/2006/relationships/slideLayout" Target="../slideLayouts/slideLayout4.xml"/><Relationship Id="rId5" Type="http://schemas.microsoft.com/office/2007/relationships/hdphoto" Target="../media/hdphoto12.wdp"/><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9.png"/><Relationship Id="rId1" Type="http://schemas.openxmlformats.org/officeDocument/2006/relationships/slideLayout" Target="../slideLayouts/slideLayout4.xml"/><Relationship Id="rId4" Type="http://schemas.microsoft.com/office/2007/relationships/hdphoto" Target="../media/hdphoto12.wdp"/></Relationships>
</file>

<file path=ppt/slides/_rels/slide4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2" Type="http://schemas.openxmlformats.org/officeDocument/2006/relationships/hyperlink" Target="http://en.wikipedia.org/wiki/Bimaristan#CITEREFMorelonRashed1996"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4.png"/><Relationship Id="rId1" Type="http://schemas.openxmlformats.org/officeDocument/2006/relationships/slideLayout" Target="../slideLayouts/slideLayout2.xml"/><Relationship Id="rId5" Type="http://schemas.microsoft.com/office/2007/relationships/hdphoto" Target="../media/hdphoto17.wdp"/><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users.erols.com/zenithco/khaldun.html" TargetMode="External"/><Relationship Id="rId1" Type="http://schemas.openxmlformats.org/officeDocument/2006/relationships/slideLayout" Target="../slideLayouts/slideLayout13.xml"/><Relationship Id="rId5" Type="http://schemas.openxmlformats.org/officeDocument/2006/relationships/image" Target="../media/image52.png"/><Relationship Id="rId4" Type="http://schemas.microsoft.com/office/2007/relationships/hdphoto" Target="../media/hdphoto20.wdp"/></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users.erols.com/zenithco/haitham.html" TargetMode="External"/><Relationship Id="rId1" Type="http://schemas.openxmlformats.org/officeDocument/2006/relationships/slideLayout" Target="../slideLayouts/slideLayout12.xml"/><Relationship Id="rId5" Type="http://schemas.openxmlformats.org/officeDocument/2006/relationships/image" Target="../media/image55.png"/><Relationship Id="rId4" Type="http://schemas.microsoft.com/office/2007/relationships/hdphoto" Target="../media/hdphoto21.wdp"/></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users.erols.com/zenithco/haitham.html" TargetMode="External"/><Relationship Id="rId1" Type="http://schemas.openxmlformats.org/officeDocument/2006/relationships/slideLayout" Target="../slideLayouts/slideLayout2.xml"/><Relationship Id="rId4" Type="http://schemas.microsoft.com/office/2007/relationships/hdphoto" Target="../media/hdphoto21.wdp"/></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users.erols.com/zenithco/haitham.html" TargetMode="External"/><Relationship Id="rId1" Type="http://schemas.openxmlformats.org/officeDocument/2006/relationships/slideLayout" Target="../slideLayouts/slideLayout2.xml"/><Relationship Id="rId6" Type="http://schemas.microsoft.com/office/2007/relationships/hdphoto" Target="../media/hdphoto22.wdp"/><Relationship Id="rId5" Type="http://schemas.openxmlformats.org/officeDocument/2006/relationships/image" Target="../media/image57.png"/><Relationship Id="rId4" Type="http://schemas.microsoft.com/office/2007/relationships/hdphoto" Target="../media/hdphoto21.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hyperlink" Target="http://users.erols.com/zenithco/haitham.html" TargetMode="External"/><Relationship Id="rId2" Type="http://schemas.openxmlformats.org/officeDocument/2006/relationships/image" Target="../media/image58.png"/><Relationship Id="rId1" Type="http://schemas.openxmlformats.org/officeDocument/2006/relationships/slideLayout" Target="../slideLayouts/slideLayout2.xml"/><Relationship Id="rId5" Type="http://schemas.microsoft.com/office/2007/relationships/hdphoto" Target="../media/hdphoto21.wdp"/><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 Id="rId5" Type="http://schemas.openxmlformats.org/officeDocument/2006/relationships/image" Target="../media/image63.png"/><Relationship Id="rId4" Type="http://schemas.microsoft.com/office/2007/relationships/hdphoto" Target="../media/hdphoto24.wdp"/></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65.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8" Type="http://schemas.openxmlformats.org/officeDocument/2006/relationships/image" Target="../media/image76.png"/><Relationship Id="rId3" Type="http://schemas.microsoft.com/office/2007/relationships/hdphoto" Target="../media/hdphoto29.wdp"/><Relationship Id="rId7" Type="http://schemas.openxmlformats.org/officeDocument/2006/relationships/image" Target="../media/image75.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4.png"/><Relationship Id="rId5" Type="http://schemas.microsoft.com/office/2007/relationships/hdphoto" Target="../media/hdphoto30.wdp"/><Relationship Id="rId10" Type="http://schemas.openxmlformats.org/officeDocument/2006/relationships/image" Target="../media/image77.png"/><Relationship Id="rId4" Type="http://schemas.openxmlformats.org/officeDocument/2006/relationships/image" Target="../media/image73.png"/><Relationship Id="rId9" Type="http://schemas.microsoft.com/office/2007/relationships/hdphoto" Target="../media/hdphoto31.wdp"/></Relationships>
</file>

<file path=ppt/slides/_rels/slide75.xml.rels><?xml version="1.0" encoding="UTF-8" standalone="yes"?>
<Relationships xmlns="http://schemas.openxmlformats.org/package/2006/relationships"><Relationship Id="rId8" Type="http://schemas.openxmlformats.org/officeDocument/2006/relationships/image" Target="../media/image82.png"/><Relationship Id="rId3" Type="http://schemas.microsoft.com/office/2007/relationships/hdphoto" Target="../media/hdphoto32.wdp"/><Relationship Id="rId7" Type="http://schemas.openxmlformats.org/officeDocument/2006/relationships/image" Target="../media/image81.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0.png"/><Relationship Id="rId5" Type="http://schemas.microsoft.com/office/2007/relationships/hdphoto" Target="../media/hdphoto33.wdp"/><Relationship Id="rId10" Type="http://schemas.microsoft.com/office/2007/relationships/hdphoto" Target="../media/hdphoto34.wdp"/><Relationship Id="rId4" Type="http://schemas.openxmlformats.org/officeDocument/2006/relationships/image" Target="../media/image79.png"/><Relationship Id="rId9" Type="http://schemas.openxmlformats.org/officeDocument/2006/relationships/image" Target="../media/image83.png"/></Relationships>
</file>

<file path=ppt/slides/_rels/slide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35.wdp"/></Relationships>
</file>

<file path=ppt/slides/_rels/slide85.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89.xml.rels><?xml version="1.0" encoding="UTF-8" standalone="yes"?>
<Relationships xmlns="http://schemas.openxmlformats.org/package/2006/relationships"><Relationship Id="rId8" Type="http://schemas.openxmlformats.org/officeDocument/2006/relationships/image" Target="../media/image100.png"/><Relationship Id="rId13" Type="http://schemas.microsoft.com/office/2007/relationships/hdphoto" Target="../media/hdphoto43.wdp"/><Relationship Id="rId3" Type="http://schemas.microsoft.com/office/2007/relationships/hdphoto" Target="../media/hdphoto38.wdp"/><Relationship Id="rId7" Type="http://schemas.microsoft.com/office/2007/relationships/hdphoto" Target="../media/hdphoto40.wdp"/><Relationship Id="rId12"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99.png"/><Relationship Id="rId11" Type="http://schemas.microsoft.com/office/2007/relationships/hdphoto" Target="../media/hdphoto42.wdp"/><Relationship Id="rId5" Type="http://schemas.microsoft.com/office/2007/relationships/hdphoto" Target="../media/hdphoto39.wdp"/><Relationship Id="rId10" Type="http://schemas.openxmlformats.org/officeDocument/2006/relationships/image" Target="../media/image101.png"/><Relationship Id="rId4" Type="http://schemas.openxmlformats.org/officeDocument/2006/relationships/image" Target="../media/image98.png"/><Relationship Id="rId9" Type="http://schemas.microsoft.com/office/2007/relationships/hdphoto" Target="../media/hdphoto41.wdp"/></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8" Type="http://schemas.microsoft.com/office/2007/relationships/hdphoto" Target="../media/hdphoto44.wdp"/><Relationship Id="rId3" Type="http://schemas.openxmlformats.org/officeDocument/2006/relationships/diagramLayout" Target="../diagrams/layout2.xml"/><Relationship Id="rId7" Type="http://schemas.openxmlformats.org/officeDocument/2006/relationships/image" Target="../media/image103.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10" Type="http://schemas.microsoft.com/office/2007/relationships/hdphoto" Target="../media/hdphoto45.wdp"/><Relationship Id="rId4" Type="http://schemas.openxmlformats.org/officeDocument/2006/relationships/diagramQuickStyle" Target="../diagrams/quickStyle2.xml"/><Relationship Id="rId9" Type="http://schemas.openxmlformats.org/officeDocument/2006/relationships/image" Target="../media/image104.png"/></Relationships>
</file>

<file path=ppt/slides/_rels/slide9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diagramLayout" Target="../diagrams/layout3.xml"/><Relationship Id="rId7" Type="http://schemas.openxmlformats.org/officeDocument/2006/relationships/image" Target="../media/image107.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image" Target="../media/image114.png"/><Relationship Id="rId13" Type="http://schemas.microsoft.com/office/2007/relationships/hdphoto" Target="../media/hdphoto51.wdp"/><Relationship Id="rId3" Type="http://schemas.microsoft.com/office/2007/relationships/hdphoto" Target="../media/hdphoto46.wdp"/><Relationship Id="rId7" Type="http://schemas.microsoft.com/office/2007/relationships/hdphoto" Target="../media/hdphoto48.wdp"/><Relationship Id="rId12"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13.png"/><Relationship Id="rId11" Type="http://schemas.microsoft.com/office/2007/relationships/hdphoto" Target="../media/hdphoto50.wdp"/><Relationship Id="rId5" Type="http://schemas.microsoft.com/office/2007/relationships/hdphoto" Target="../media/hdphoto47.wdp"/><Relationship Id="rId10" Type="http://schemas.openxmlformats.org/officeDocument/2006/relationships/image" Target="../media/image115.png"/><Relationship Id="rId4" Type="http://schemas.openxmlformats.org/officeDocument/2006/relationships/image" Target="../media/image112.png"/><Relationship Id="rId9" Type="http://schemas.microsoft.com/office/2007/relationships/hdphoto" Target="../media/hdphoto49.wdp"/></Relationships>
</file>

<file path=ppt/slides/_rels/slide95.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s>
</file>

<file path=ppt/slides/_rels/slide96.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s>
</file>

<file path=ppt/slides/_rels/slide97.xml.rels><?xml version="1.0" encoding="UTF-8" standalone="yes"?>
<Relationships xmlns="http://schemas.openxmlformats.org/package/2006/relationships"><Relationship Id="rId3" Type="http://schemas.microsoft.com/office/2007/relationships/hdphoto" Target="../media/hdphoto52.wdp"/><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microsoft.com/office/2007/relationships/hdphoto" Target="../media/hdphoto53.wdp"/><Relationship Id="rId2" Type="http://schemas.openxmlformats.org/officeDocument/2006/relationships/image" Target="../media/image1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a:p>
        </p:txBody>
      </p:sp>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0209"/>
          <a:stretch/>
        </p:blipFill>
        <p:spPr bwMode="auto">
          <a:xfrm>
            <a:off x="0" y="0"/>
            <a:ext cx="9292304"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380999"/>
            <a:ext cx="4800600" cy="2246769"/>
          </a:xfrm>
          <a:prstGeom prst="rect">
            <a:avLst/>
          </a:prstGeom>
          <a:noFill/>
        </p:spPr>
        <p:txBody>
          <a:bodyPr wrap="square" rtlCol="0">
            <a:spAutoFit/>
          </a:bodyPr>
          <a:lstStyle/>
          <a:p>
            <a:r>
              <a:rPr lang="en-US" sz="5400" dirty="0" smtClean="0">
                <a:solidFill>
                  <a:srgbClr xmlns:mc="http://schemas.openxmlformats.org/markup-compatibility/2006" xmlns:a14="http://schemas.microsoft.com/office/drawing/2010/main" val="00B0F0" mc:Ignorable=""/>
                </a:solidFill>
                <a:latin typeface="Arial Rounded MT Bold" pitchFamily="34" charset="0"/>
              </a:rPr>
              <a:t>Islam’s Contribution</a:t>
            </a:r>
          </a:p>
          <a:p>
            <a:r>
              <a:rPr lang="en-US" sz="3200" b="1" dirty="0" smtClean="0">
                <a:solidFill>
                  <a:srgbClr xmlns:mc="http://schemas.openxmlformats.org/markup-compatibility/2006" xmlns:a14="http://schemas.microsoft.com/office/drawing/2010/main" val="FFFF00" mc:Ignorable=""/>
                </a:solidFill>
                <a:latin typeface="Eras Medium ITC" pitchFamily="34" charset="0"/>
              </a:rPr>
              <a:t>To World Civilization</a:t>
            </a:r>
            <a:endParaRPr lang="en-US" sz="3200" b="1" dirty="0">
              <a:solidFill>
                <a:srgbClr xmlns:mc="http://schemas.openxmlformats.org/markup-compatibility/2006" xmlns:a14="http://schemas.microsoft.com/office/drawing/2010/main" val="FFFF00" mc:Ignorable=""/>
              </a:solidFill>
              <a:latin typeface="Eras Medium ITC" pitchFamily="34" charset="0"/>
            </a:endParaRPr>
          </a:p>
        </p:txBody>
      </p:sp>
      <p:sp>
        <p:nvSpPr>
          <p:cNvPr id="5" name="TextBox 4"/>
          <p:cNvSpPr txBox="1"/>
          <p:nvPr/>
        </p:nvSpPr>
        <p:spPr>
          <a:xfrm>
            <a:off x="6807200" y="4394200"/>
            <a:ext cx="2362200" cy="738664"/>
          </a:xfrm>
          <a:prstGeom prst="rect">
            <a:avLst/>
          </a:prstGeom>
          <a:noFill/>
        </p:spPr>
        <p:txBody>
          <a:bodyPr wrap="square" rtlCol="0">
            <a:spAutoFit/>
          </a:bodyPr>
          <a:lstStyle/>
          <a:p>
            <a:r>
              <a:rPr lang="en-US" dirty="0" smtClean="0">
                <a:solidFill>
                  <a:srgbClr xmlns:mc="http://schemas.openxmlformats.org/markup-compatibility/2006" xmlns:a14="http://schemas.microsoft.com/office/drawing/2010/main" val="FFFF00" mc:Ignorable=""/>
                </a:solidFill>
                <a:latin typeface="Arial Rounded MT Bold" pitchFamily="34" charset="0"/>
              </a:rPr>
              <a:t>Dr. </a:t>
            </a:r>
            <a:r>
              <a:rPr lang="en-US" dirty="0" err="1" smtClean="0">
                <a:solidFill>
                  <a:srgbClr xmlns:mc="http://schemas.openxmlformats.org/markup-compatibility/2006" xmlns:a14="http://schemas.microsoft.com/office/drawing/2010/main" val="FFFF00" mc:Ignorable=""/>
                </a:solidFill>
                <a:latin typeface="Arial Rounded MT Bold" pitchFamily="34" charset="0"/>
              </a:rPr>
              <a:t>Sabeel</a:t>
            </a:r>
            <a:r>
              <a:rPr lang="en-US" dirty="0" smtClean="0">
                <a:solidFill>
                  <a:srgbClr xmlns:mc="http://schemas.openxmlformats.org/markup-compatibility/2006" xmlns:a14="http://schemas.microsoft.com/office/drawing/2010/main" val="FFFF00" mc:Ignorable=""/>
                </a:solidFill>
                <a:latin typeface="Arial Rounded MT Bold" pitchFamily="34" charset="0"/>
              </a:rPr>
              <a:t> Ahmed</a:t>
            </a:r>
          </a:p>
          <a:p>
            <a:r>
              <a:rPr lang="en-US" sz="2400" dirty="0" smtClean="0">
                <a:solidFill>
                  <a:srgbClr xmlns:mc="http://schemas.openxmlformats.org/markup-compatibility/2006" xmlns:a14="http://schemas.microsoft.com/office/drawing/2010/main" val="3399FF" mc:Ignorable=""/>
                </a:solidFill>
              </a:rPr>
              <a:t>GainPeace.com</a:t>
            </a:r>
            <a:endParaRPr lang="en-US" sz="2400" dirty="0">
              <a:solidFill>
                <a:srgbClr xmlns:mc="http://schemas.openxmlformats.org/markup-compatibility/2006" xmlns:a14="http://schemas.microsoft.com/office/drawing/2010/main" val="3399FF" mc:Ignorable=""/>
              </a:solidFill>
            </a:endParaRPr>
          </a:p>
        </p:txBody>
      </p:sp>
      <p:pic>
        <p:nvPicPr>
          <p:cNvPr id="19459" name="Picture 3" descr="C:\Users\Owner\Documents\Backup\my documents\My Pictures\gainpeace transparent logo.png"/>
          <p:cNvPicPr>
            <a:picLocks noChangeAspect="1" noChangeArrowheads="1"/>
          </p:cNvPicPr>
          <p:nvPr/>
        </p:nvPicPr>
        <p:blipFill rotWithShape="1">
          <a:blip r:embed="rId3">
            <a:extLst>
              <a:ext uri="{28A0092B-C50C-407E-A947-70E740481C1C}">
                <a14:useLocalDpi xmlns:a14="http://schemas.microsoft.com/office/drawing/2010/main" val="0"/>
              </a:ext>
            </a:extLst>
          </a:blip>
          <a:srcRect r="57692"/>
          <a:stretch/>
        </p:blipFill>
        <p:spPr bwMode="auto">
          <a:xfrm>
            <a:off x="7467601" y="5107464"/>
            <a:ext cx="927100" cy="869909"/>
          </a:xfrm>
          <a:prstGeom prst="rect">
            <a:avLst/>
          </a:prstGeom>
          <a:noFill/>
          <a:extLst>
            <a:ext uri="{909E8E84-426E-40DD-AFC4-6F175D3DCCD1}">
              <a14:hiddenFill xmlns:a14="http://schemas.microsoft.com/office/drawing/2010/main">
                <a:solidFill>
                  <a:srgbClr xmlns:mc="http://schemas.openxmlformats.org/markup-compatibility/2006" val="FFFFFF" mc:Ignorable=""/>
                </a:solidFill>
              </a14:hiddenFill>
            </a:ext>
          </a:extLst>
        </p:spPr>
      </p:pic>
    </p:spTree>
    <p:extLst>
      <p:ext uri="{BB962C8B-B14F-4D97-AF65-F5344CB8AC3E}">
        <p14:creationId xmlns:p14="http://schemas.microsoft.com/office/powerpoint/2010/main" val="169608011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algn="l"/>
            <a:r>
              <a:rPr lang="en-US" dirty="0" smtClean="0"/>
              <a:t>Muslim Civilization </a:t>
            </a:r>
            <a:r>
              <a:rPr lang="en-US" dirty="0" smtClean="0"/>
              <a:t/>
            </a:r>
            <a:br>
              <a:rPr lang="en-US" dirty="0" smtClean="0"/>
            </a:br>
            <a:r>
              <a:rPr lang="en-US" sz="3600" dirty="0" smtClean="0">
                <a:solidFill>
                  <a:srgbClr xmlns:mc="http://schemas.openxmlformats.org/markup-compatibility/2006" xmlns:a14="http://schemas.microsoft.com/office/drawing/2010/main" val="FFFF00" mc:Ignorable=""/>
                </a:solidFill>
                <a:latin typeface="Eras Medium ITC" pitchFamily="34" charset="0"/>
              </a:rPr>
              <a:t>helped </a:t>
            </a:r>
            <a:r>
              <a:rPr lang="en-US" sz="3600" dirty="0" smtClean="0">
                <a:solidFill>
                  <a:srgbClr xmlns:mc="http://schemas.openxmlformats.org/markup-compatibility/2006" xmlns:a14="http://schemas.microsoft.com/office/drawing/2010/main" val="FFFF00" mc:Ignorable=""/>
                </a:solidFill>
                <a:latin typeface="Eras Medium ITC" pitchFamily="34" charset="0"/>
              </a:rPr>
              <a:t>Renaissance</a:t>
            </a:r>
            <a:endParaRPr lang="en-US" sz="3600" dirty="0">
              <a:solidFill>
                <a:srgbClr xmlns:mc="http://schemas.openxmlformats.org/markup-compatibility/2006" xmlns:a14="http://schemas.microsoft.com/office/drawing/2010/main" val="FFFF00" mc:Ignorable=""/>
              </a:solidFill>
              <a:latin typeface="Eras Medium ITC" pitchFamily="34" charset="0"/>
            </a:endParaRPr>
          </a:p>
        </p:txBody>
      </p:sp>
      <p:sp>
        <p:nvSpPr>
          <p:cNvPr id="3" name="Content Placeholder 2"/>
          <p:cNvSpPr>
            <a:spLocks noGrp="1"/>
          </p:cNvSpPr>
          <p:nvPr>
            <p:ph sz="quarter" idx="13"/>
          </p:nvPr>
        </p:nvSpPr>
        <p:spPr>
          <a:xfrm>
            <a:off x="676655" y="2286000"/>
            <a:ext cx="3822192" cy="3840480"/>
          </a:xfrm>
        </p:spPr>
        <p:style>
          <a:lnRef idx="0">
            <a:scrgbClr r="0" g="0" b="0"/>
          </a:lnRef>
          <a:fillRef idx="1003">
            <a:schemeClr val="lt2"/>
          </a:fillRef>
          <a:effectRef idx="0">
            <a:scrgbClr r="0" g="0" b="0"/>
          </a:effectRef>
          <a:fontRef idx="major"/>
        </p:style>
        <p:txBody>
          <a:bodyPr>
            <a:normAutofit fontScale="92500" lnSpcReduction="20000"/>
          </a:bodyPr>
          <a:lstStyle/>
          <a:p>
            <a:r>
              <a:rPr lang="en-GB" sz="2800" dirty="0" smtClean="0">
                <a:latin typeface="Times New Roman" pitchFamily="18" charset="0"/>
                <a:ea typeface="Arial Unicode MS" pitchFamily="34" charset="-128"/>
                <a:cs typeface="Times New Roman" pitchFamily="18" charset="0"/>
              </a:rPr>
              <a:t>"It was under the influence of the Arabs and </a:t>
            </a:r>
            <a:r>
              <a:rPr lang="en-GB" sz="2800" u="sng" dirty="0" smtClean="0">
                <a:latin typeface="Times New Roman" pitchFamily="18" charset="0"/>
                <a:ea typeface="Arial Unicode MS" pitchFamily="34" charset="-128"/>
                <a:cs typeface="Times New Roman" pitchFamily="18" charset="0"/>
              </a:rPr>
              <a:t>Moorish </a:t>
            </a:r>
            <a:r>
              <a:rPr lang="en-GB" sz="2800" u="sng" dirty="0" smtClean="0">
                <a:latin typeface="Times New Roman" pitchFamily="18" charset="0"/>
                <a:ea typeface="Arial Unicode MS" pitchFamily="34" charset="-128"/>
                <a:cs typeface="Times New Roman" pitchFamily="18" charset="0"/>
              </a:rPr>
              <a:t>(Muslim) revival </a:t>
            </a:r>
            <a:r>
              <a:rPr lang="en-GB" sz="2800" u="sng" dirty="0" smtClean="0">
                <a:latin typeface="Times New Roman" pitchFamily="18" charset="0"/>
                <a:ea typeface="Arial Unicode MS" pitchFamily="34" charset="-128"/>
                <a:cs typeface="Times New Roman" pitchFamily="18" charset="0"/>
              </a:rPr>
              <a:t>of culture</a:t>
            </a:r>
            <a:r>
              <a:rPr lang="en-GB" sz="2800" dirty="0" smtClean="0">
                <a:latin typeface="Times New Roman" pitchFamily="18" charset="0"/>
                <a:ea typeface="Arial Unicode MS" pitchFamily="34" charset="-128"/>
                <a:cs typeface="Times New Roman" pitchFamily="18" charset="0"/>
              </a:rPr>
              <a:t> and not in the 15</a:t>
            </a:r>
            <a:r>
              <a:rPr lang="en-GB" sz="2800" baseline="30000" dirty="0" smtClean="0">
                <a:latin typeface="Times New Roman" pitchFamily="18" charset="0"/>
                <a:ea typeface="Arial Unicode MS" pitchFamily="34" charset="-128"/>
                <a:cs typeface="Times New Roman" pitchFamily="18" charset="0"/>
              </a:rPr>
              <a:t>th</a:t>
            </a:r>
            <a:r>
              <a:rPr lang="en-GB" sz="2800" dirty="0" smtClean="0">
                <a:latin typeface="Times New Roman" pitchFamily="18" charset="0"/>
                <a:ea typeface="Arial Unicode MS" pitchFamily="34" charset="-128"/>
                <a:cs typeface="Times New Roman" pitchFamily="18" charset="0"/>
              </a:rPr>
              <a:t> century, that a real renaissance took place. Spain, not Italy, was the cradle of the rebirth of Europe.</a:t>
            </a:r>
          </a:p>
          <a:p>
            <a:r>
              <a:rPr lang="en-GB" sz="2800" b="1" dirty="0" smtClean="0">
                <a:ea typeface="Arial Unicode MS" pitchFamily="34" charset="-128"/>
                <a:cs typeface="Arial Unicode MS" pitchFamily="34" charset="-128"/>
              </a:rPr>
              <a:t>Robert </a:t>
            </a:r>
            <a:r>
              <a:rPr lang="en-GB" sz="2800" b="1" dirty="0" err="1" smtClean="0">
                <a:ea typeface="Arial Unicode MS" pitchFamily="34" charset="-128"/>
                <a:cs typeface="Arial Unicode MS" pitchFamily="34" charset="-128"/>
              </a:rPr>
              <a:t>Briffault</a:t>
            </a:r>
            <a:r>
              <a:rPr lang="en-GB" sz="2800" b="1" dirty="0" smtClean="0">
                <a:ea typeface="Arial Unicode MS" pitchFamily="34" charset="-128"/>
                <a:cs typeface="Arial Unicode MS" pitchFamily="34" charset="-128"/>
              </a:rPr>
              <a:t> in the </a:t>
            </a:r>
            <a:r>
              <a:rPr lang="en-GB" sz="2800" i="1" dirty="0" smtClean="0">
                <a:ea typeface="Arial Unicode MS" pitchFamily="34" charset="-128"/>
                <a:cs typeface="Arial Unicode MS" pitchFamily="34" charset="-128"/>
              </a:rPr>
              <a:t>"Making of Humanity"</a:t>
            </a:r>
            <a:r>
              <a:rPr lang="en-GB" sz="2800" dirty="0" smtClean="0">
                <a:ea typeface="Arial Unicode MS" pitchFamily="34" charset="-128"/>
                <a:cs typeface="Arial Unicode MS" pitchFamily="34" charset="-128"/>
              </a:rPr>
              <a:t> </a:t>
            </a:r>
          </a:p>
          <a:p>
            <a:endParaRPr lang="en-US" dirty="0"/>
          </a:p>
        </p:txBody>
      </p:sp>
      <p:pic>
        <p:nvPicPr>
          <p:cNvPr id="2050"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953000" y="1828800"/>
            <a:ext cx="3749675" cy="4343400"/>
          </a:xfrm>
          <a:prstGeom prst="rect">
            <a:avLst/>
          </a:prstGeom>
          <a:solidFill>
            <a:srgbClr xmlns:mc="http://schemas.openxmlformats.org/markup-compatibility/2006" xmlns:a14="http://schemas.microsoft.com/office/drawing/2010/main" val="FFFFFF" mc:Ignorable="">
              <a:shade val="85000"/>
            </a:srgbClr>
          </a:solidFill>
          <a:ln w="190500" cap="rnd">
            <a:solidFill>
              <a:srgbClr xmlns:mc="http://schemas.openxmlformats.org/markup-compatibility/2006" xmlns:a14="http://schemas.microsoft.com/office/drawing/2010/main" val="FFFFFF" mc:Ignorable=""/>
            </a:solidFill>
          </a:ln>
          <a:effectLst>
            <a:outerShdw dist="35921" dir="2700000" algn="ctr" rotWithShape="0">
              <a:schemeClr val="bg2"/>
            </a:outerShdw>
            <a:reflection blurRad="6350" stA="52000" endA="300" endPos="35000" dir="5400000" sy="-100000" algn="bl" rotWithShape="0"/>
          </a:effectLst>
          <a:scene3d>
            <a:camera prst="perspectiveContrastingLeftFacing">
              <a:rot lat="540000" lon="2100000" rev="0"/>
            </a:camera>
            <a:lightRig rig="soft" dir="t"/>
          </a:scene3d>
          <a:sp3d contourW="12700" prstMaterial="matte">
            <a:bevelT w="63500" h="50800"/>
            <a:contourClr>
              <a:srgbClr xmlns:mc="http://schemas.openxmlformats.org/markup-compatibility/2006" xmlns:a14="http://schemas.microsoft.com/office/drawing/2010/main" val="C0C0C0" mc:Ignorable=""/>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algn="l"/>
            <a:r>
              <a:rPr lang="en-US" dirty="0" smtClean="0"/>
              <a:t>President Obama </a:t>
            </a:r>
            <a:r>
              <a:rPr lang="en-US" dirty="0" smtClean="0"/>
              <a:t/>
            </a:r>
            <a:br>
              <a:rPr lang="en-US" dirty="0" smtClean="0"/>
            </a:br>
            <a:r>
              <a:rPr lang="en-US" dirty="0" smtClean="0">
                <a:solidFill>
                  <a:srgbClr xmlns:mc="http://schemas.openxmlformats.org/markup-compatibility/2006" xmlns:a14="http://schemas.microsoft.com/office/drawing/2010/main" val="FFFF00" mc:Ignorable=""/>
                </a:solidFill>
              </a:rPr>
              <a:t>on </a:t>
            </a:r>
            <a:r>
              <a:rPr lang="en-US" dirty="0" smtClean="0">
                <a:solidFill>
                  <a:srgbClr xmlns:mc="http://schemas.openxmlformats.org/markup-compatibility/2006" xmlns:a14="http://schemas.microsoft.com/office/drawing/2010/main" val="FFFF00" mc:Ignorable=""/>
                </a:solidFill>
              </a:rPr>
              <a:t>Islam</a:t>
            </a:r>
            <a:endParaRPr lang="en-US" dirty="0">
              <a:solidFill>
                <a:srgbClr xmlns:mc="http://schemas.openxmlformats.org/markup-compatibility/2006" xmlns:a14="http://schemas.microsoft.com/office/drawing/2010/main" val="FFFF00" mc:Ignorable=""/>
              </a:solidFill>
            </a:endParaRPr>
          </a:p>
        </p:txBody>
      </p:sp>
      <p:pic>
        <p:nvPicPr>
          <p:cNvPr id="1027" name="Picture 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039" b="89503" l="26496" r="85256">
                        <a14:foregroundMark x1="45513" y1="14641" x2="45513" y2="14641"/>
                        <a14:foregroundMark x1="30769" y1="14365" x2="34402" y2="22928"/>
                        <a14:foregroundMark x1="32265" y1="29282" x2="34615" y2="28177"/>
                        <a14:foregroundMark x1="67308" y1="39227" x2="67949" y2="46133"/>
                        <a14:foregroundMark x1="62821" y1="39503" x2="62179" y2="40884"/>
                        <a14:foregroundMark x1="62393" y1="64088" x2="62821" y2="72099"/>
                      </a14:backgroundRemoval>
                    </a14:imgEffect>
                  </a14:imgLayer>
                </a14:imgProps>
              </a:ext>
            </a:extLst>
          </a:blip>
          <a:srcRect l="25366" t="-4991" r="14012"/>
          <a:stretch>
            <a:fillRect/>
          </a:stretch>
        </p:blipFill>
        <p:spPr bwMode="auto">
          <a:xfrm>
            <a:off x="2209800" y="304800"/>
            <a:ext cx="3886200" cy="5206042"/>
          </a:xfrm>
          <a:prstGeom prst="rect">
            <a:avLst/>
          </a:prstGeom>
          <a:noFill/>
          <a:ln w="9525">
            <a:noFill/>
            <a:miter lim="800000"/>
            <a:headEnd/>
            <a:tailEnd/>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81001" y="1905000"/>
            <a:ext cx="6781800" cy="3810000"/>
          </a:xfrm>
          <a:ln>
            <a:noFill/>
          </a:ln>
          <a:effectLst>
            <a:outerShdw blurRad="190500" dist="228600" dir="2700000" algn="ctr">
              <a:srgbClr xmlns:mc="http://schemas.openxmlformats.org/markup-compatibility/2006" xmlns:a14="http://schemas.microsoft.com/office/drawing/2010/main" val="000000" mc:Ignorable="">
                <a:alpha val="30000"/>
              </a:srgbClr>
            </a:outerShdw>
          </a:effectLst>
          <a:scene3d>
            <a:camera prst="orthographicFront">
              <a:rot lat="0" lon="0" rev="0"/>
            </a:camera>
            <a:lightRig rig="glow" dir="tl">
              <a:rot lat="0" lon="0" rev="4800000"/>
            </a:lightRig>
          </a:scene3d>
          <a:sp3d prstMaterial="matte">
            <a:bevelT w="127000" h="63500"/>
          </a:sp3d>
        </p:spPr>
        <p:style>
          <a:lnRef idx="1">
            <a:schemeClr val="dk1"/>
          </a:lnRef>
          <a:fillRef idx="1003">
            <a:schemeClr val="lt2"/>
          </a:fillRef>
          <a:effectRef idx="2">
            <a:schemeClr val="dk1"/>
          </a:effectRef>
          <a:fontRef idx="minor">
            <a:schemeClr val="lt1"/>
          </a:fontRef>
        </p:style>
        <p:txBody>
          <a:bodyPr>
            <a:normAutofit fontScale="85000" lnSpcReduction="20000"/>
          </a:bodyPr>
          <a:lstStyle/>
          <a:p>
            <a:r>
              <a:rPr lang="en-US" dirty="0" smtClean="0">
                <a:solidFill>
                  <a:srgbClr xmlns:mc="http://schemas.openxmlformats.org/markup-compatibility/2006" xmlns:a14="http://schemas.microsoft.com/office/drawing/2010/main" val="0070C0" mc:Ignorable=""/>
                </a:solidFill>
              </a:rPr>
              <a:t>“As </a:t>
            </a:r>
            <a:r>
              <a:rPr lang="en-US" dirty="0" smtClean="0">
                <a:solidFill>
                  <a:srgbClr xmlns:mc="http://schemas.openxmlformats.org/markup-compatibility/2006" xmlns:a14="http://schemas.microsoft.com/office/drawing/2010/main" val="0070C0" mc:Ignorable=""/>
                </a:solidFill>
              </a:rPr>
              <a:t>a student of history, I also know civilization's debt to Islam.  It was Islam -- at places like Al-</a:t>
            </a:r>
            <a:r>
              <a:rPr lang="en-US" dirty="0" err="1" smtClean="0">
                <a:solidFill>
                  <a:srgbClr xmlns:mc="http://schemas.openxmlformats.org/markup-compatibility/2006" xmlns:a14="http://schemas.microsoft.com/office/drawing/2010/main" val="0070C0" mc:Ignorable=""/>
                </a:solidFill>
              </a:rPr>
              <a:t>Azhar</a:t>
            </a:r>
            <a:r>
              <a:rPr lang="en-US" dirty="0" smtClean="0">
                <a:solidFill>
                  <a:srgbClr xmlns:mc="http://schemas.openxmlformats.org/markup-compatibility/2006" xmlns:a14="http://schemas.microsoft.com/office/drawing/2010/main" val="0070C0" mc:Ignorable=""/>
                </a:solidFill>
              </a:rPr>
              <a:t> -- that carried the light of learning through so many centuries, paving the way for Europe's Renaissance and Enlightenment.  It was innovation in Muslim communities -- (applause) -- it was innovation in Muslim communities that developed the order of algebra; our magnetic compass and tools of navigation; our mastery of pens and printing; our understanding of how disease spreads and how it can be healed.  Islamic culture has given us majestic arches and soaring spires; timeless poetry and cherished music; elegant calligraphy and places of peaceful contemplation.  And throughout history, Islam has demonstrated through words and deeds the possibilities of religious tolerance and racial equality. </a:t>
            </a:r>
            <a:r>
              <a:rPr lang="en-US" dirty="0" smtClean="0"/>
              <a:t>”</a:t>
            </a:r>
            <a:endParaRPr lang="en-US" dirty="0"/>
          </a:p>
        </p:txBody>
      </p:sp>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algn="l"/>
            <a:r>
              <a:rPr lang="en-US" dirty="0" smtClean="0"/>
              <a:t>President Obama </a:t>
            </a:r>
            <a:r>
              <a:rPr lang="en-US" dirty="0" smtClean="0"/>
              <a:t/>
            </a:r>
            <a:br>
              <a:rPr lang="en-US" dirty="0" smtClean="0"/>
            </a:br>
            <a:r>
              <a:rPr lang="en-US" sz="3600" dirty="0" smtClean="0">
                <a:solidFill>
                  <a:srgbClr xmlns:mc="http://schemas.openxmlformats.org/markup-compatibility/2006" xmlns:a14="http://schemas.microsoft.com/office/drawing/2010/main" val="FFFF00" mc:Ignorable=""/>
                </a:solidFill>
                <a:latin typeface="Eras Medium ITC" pitchFamily="34" charset="0"/>
              </a:rPr>
              <a:t>on Islam – Cairo 2009</a:t>
            </a:r>
            <a:endParaRPr lang="en-US" sz="3600" dirty="0">
              <a:solidFill>
                <a:srgbClr xmlns:mc="http://schemas.openxmlformats.org/markup-compatibility/2006" xmlns:a14="http://schemas.microsoft.com/office/drawing/2010/main" val="FFFF00" mc:Ignorable=""/>
              </a:solidFill>
              <a:latin typeface="Eras Medium ITC" pitchFamily="34" charset="0"/>
            </a:endParaRPr>
          </a:p>
        </p:txBody>
      </p:sp>
      <p:pic>
        <p:nvPicPr>
          <p:cNvPr id="4" name="Picture 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039" b="89503" l="26496" r="85256">
                        <a14:foregroundMark x1="45513" y1="14641" x2="45513" y2="14641"/>
                        <a14:foregroundMark x1="30769" y1="14365" x2="34402" y2="22928"/>
                        <a14:foregroundMark x1="32265" y1="29282" x2="34615" y2="28177"/>
                        <a14:foregroundMark x1="67308" y1="39227" x2="67949" y2="46133"/>
                        <a14:foregroundMark x1="62821" y1="39503" x2="62179" y2="40884"/>
                        <a14:foregroundMark x1="62393" y1="64088" x2="62821" y2="72099"/>
                      </a14:backgroundRemoval>
                    </a14:imgEffect>
                  </a14:imgLayer>
                </a14:imgProps>
              </a:ext>
            </a:extLst>
          </a:blip>
          <a:srcRect l="25366" t="-4991" r="14012"/>
          <a:stretch>
            <a:fillRect/>
          </a:stretch>
        </p:blipFill>
        <p:spPr bwMode="auto">
          <a:xfrm>
            <a:off x="7086600" y="228600"/>
            <a:ext cx="1676400" cy="2245744"/>
          </a:xfrm>
          <a:prstGeom prst="rect">
            <a:avLst/>
          </a:prstGeom>
          <a:noFill/>
          <a:ln w="9525">
            <a:noFill/>
            <a:miter lim="800000"/>
            <a:headEnd/>
            <a:tailEnd/>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2133600"/>
            <a:ext cx="7408333" cy="3886200"/>
          </a:xfrm>
        </p:spPr>
        <p:style>
          <a:lnRef idx="0">
            <a:scrgbClr r="0" g="0" b="0"/>
          </a:lnRef>
          <a:fillRef idx="1003">
            <a:schemeClr val="lt2"/>
          </a:fillRef>
          <a:effectRef idx="0">
            <a:scrgbClr r="0" g="0" b="0"/>
          </a:effectRef>
          <a:fontRef idx="major"/>
        </p:style>
        <p:txBody>
          <a:bodyPr>
            <a:normAutofit lnSpcReduction="10000"/>
          </a:bodyPr>
          <a:lstStyle/>
          <a:p>
            <a:pPr>
              <a:buFont typeface="Wingdings" pitchFamily="2" charset="2"/>
              <a:buChar char="v"/>
            </a:pPr>
            <a:r>
              <a:rPr lang="en-US" dirty="0" smtClean="0"/>
              <a:t>For free Quran &amp; Literature</a:t>
            </a:r>
          </a:p>
          <a:p>
            <a:pPr lvl="1"/>
            <a:r>
              <a:rPr lang="en-US" dirty="0" smtClean="0">
                <a:solidFill>
                  <a:srgbClr xmlns:mc="http://schemas.openxmlformats.org/markup-compatibility/2006" xmlns:a14="http://schemas.microsoft.com/office/drawing/2010/main" val="FF3300" mc:Ignorable=""/>
                </a:solidFill>
              </a:rPr>
              <a:t>800-662-ISLAM</a:t>
            </a:r>
          </a:p>
          <a:p>
            <a:pPr lvl="1"/>
            <a:endParaRPr lang="en-US" dirty="0"/>
          </a:p>
          <a:p>
            <a:r>
              <a:rPr lang="en-US" dirty="0" smtClean="0"/>
              <a:t>Want to discuss Islam?</a:t>
            </a:r>
          </a:p>
          <a:p>
            <a:r>
              <a:rPr lang="en-US" dirty="0" smtClean="0"/>
              <a:t>Want to embrace Islam?</a:t>
            </a:r>
          </a:p>
          <a:p>
            <a:pPr lvl="1"/>
            <a:r>
              <a:rPr lang="en-US" dirty="0" smtClean="0">
                <a:solidFill>
                  <a:srgbClr xmlns:mc="http://schemas.openxmlformats.org/markup-compatibility/2006" xmlns:a14="http://schemas.microsoft.com/office/drawing/2010/main" val="FF3300" mc:Ignorable=""/>
                </a:solidFill>
              </a:rPr>
              <a:t>800-662-ISLAM</a:t>
            </a:r>
          </a:p>
          <a:p>
            <a:pPr lvl="1"/>
            <a:r>
              <a:rPr lang="en-US" dirty="0" smtClean="0">
                <a:solidFill>
                  <a:srgbClr xmlns:mc="http://schemas.openxmlformats.org/markup-compatibility/2006" xmlns:a14="http://schemas.microsoft.com/office/drawing/2010/main" val="FF3300" mc:Ignorable=""/>
                </a:solidFill>
                <a:hlinkClick r:id="rId2"/>
              </a:rPr>
              <a:t>info@GainPeace.com</a:t>
            </a:r>
            <a:endParaRPr lang="en-US" dirty="0" smtClean="0">
              <a:solidFill>
                <a:srgbClr xmlns:mc="http://schemas.openxmlformats.org/markup-compatibility/2006" xmlns:a14="http://schemas.microsoft.com/office/drawing/2010/main" val="FF3300" mc:Ignorable=""/>
              </a:solidFill>
            </a:endParaRPr>
          </a:p>
          <a:p>
            <a:pPr lvl="1"/>
            <a:endParaRPr lang="en-US" dirty="0">
              <a:solidFill>
                <a:srgbClr xmlns:mc="http://schemas.openxmlformats.org/markup-compatibility/2006" xmlns:a14="http://schemas.microsoft.com/office/drawing/2010/main" val="FF3300" mc:Ignorable=""/>
              </a:solidFill>
            </a:endParaRPr>
          </a:p>
          <a:p>
            <a:pPr lvl="1"/>
            <a:r>
              <a:rPr lang="en-US" dirty="0">
                <a:solidFill>
                  <a:schemeClr val="accent2">
                    <a:lumMod val="75000"/>
                  </a:schemeClr>
                </a:solidFill>
              </a:rPr>
              <a:t>More </a:t>
            </a:r>
            <a:r>
              <a:rPr lang="en-US" dirty="0" smtClean="0">
                <a:solidFill>
                  <a:schemeClr val="accent2">
                    <a:lumMod val="75000"/>
                  </a:schemeClr>
                </a:solidFill>
              </a:rPr>
              <a:t>Islam slides </a:t>
            </a:r>
            <a:r>
              <a:rPr lang="en-US" dirty="0">
                <a:solidFill>
                  <a:schemeClr val="accent2">
                    <a:lumMod val="75000"/>
                  </a:schemeClr>
                </a:solidFill>
              </a:rPr>
              <a:t>here: </a:t>
            </a:r>
            <a:r>
              <a:rPr lang="en-US" dirty="0">
                <a:solidFill>
                  <a:srgbClr xmlns:mc="http://schemas.openxmlformats.org/markup-compatibility/2006" xmlns:a14="http://schemas.microsoft.com/office/drawing/2010/main" val="FF3300" mc:Ignorable=""/>
                </a:solidFill>
              </a:rPr>
              <a:t>http://www.slideshare.net/sabeel/presentations</a:t>
            </a:r>
          </a:p>
        </p:txBody>
      </p:sp>
      <p:sp>
        <p:nvSpPr>
          <p:cNvPr id="3" name="Title 2"/>
          <p:cNvSpPr>
            <a:spLocks noGrp="1"/>
          </p:cNvSpPr>
          <p:nvPr>
            <p:ph type="title"/>
          </p:nvPr>
        </p:nvSpPr>
        <p:spPr>
          <a:prstGeom prst="round2SameRect">
            <a:avLst/>
          </a:prstGeom>
          <a:solidFill>
            <a:srgbClr xmlns:mc="http://schemas.openxmlformats.org/markup-compatibility/2006" xmlns:a14="http://schemas.microsoft.com/office/drawing/2010/main" val="FF6600" mc:Ignorable=""/>
          </a:solidFill>
        </p:spPr>
        <p:txBody>
          <a:bodyPr>
            <a:normAutofit/>
          </a:bodyPr>
          <a:lstStyle/>
          <a:p>
            <a:r>
              <a:rPr lang="en-US" dirty="0" smtClean="0"/>
              <a:t>More info on Islam</a:t>
            </a:r>
            <a:br>
              <a:rPr lang="en-US" dirty="0" smtClean="0"/>
            </a:br>
            <a:r>
              <a:rPr lang="en-US" sz="2700" dirty="0" smtClean="0"/>
              <a:t>GainPeace.com</a:t>
            </a:r>
            <a:endParaRPr lang="en-US" sz="2700" dirty="0"/>
          </a:p>
        </p:txBody>
      </p:sp>
      <p:pic>
        <p:nvPicPr>
          <p:cNvPr id="4" name="Picture 3" descr="C:\Users\Owner\Documents\Backup\my documents\My Pictures\gainpeace transparent logo.png"/>
          <p:cNvPicPr>
            <a:picLocks noChangeAspect="1" noChangeArrowheads="1"/>
          </p:cNvPicPr>
          <p:nvPr/>
        </p:nvPicPr>
        <p:blipFill rotWithShape="1">
          <a:blip r:embed="rId3">
            <a:extLst>
              <a:ext uri="{28A0092B-C50C-407E-A947-70E740481C1C}">
                <a14:useLocalDpi xmlns:a14="http://schemas.microsoft.com/office/drawing/2010/main" val="0"/>
              </a:ext>
            </a:extLst>
          </a:blip>
          <a:srcRect r="57692"/>
          <a:stretch/>
        </p:blipFill>
        <p:spPr bwMode="auto">
          <a:xfrm>
            <a:off x="7239000" y="3200400"/>
            <a:ext cx="1676400" cy="1572986"/>
          </a:xfrm>
          <a:prstGeom prst="rect">
            <a:avLst/>
          </a:prstGeom>
          <a:noFill/>
          <a:extLst>
            <a:ext uri="{909E8E84-426E-40DD-AFC4-6F175D3DCCD1}">
              <a14:hiddenFill xmlns:a14="http://schemas.microsoft.com/office/drawing/2010/main">
                <a:solidFill>
                  <a:srgbClr xmlns:mc="http://schemas.openxmlformats.org/markup-compatibility/2006" val="FFFFFF" mc:Ignorable=""/>
                </a:solidFill>
              </a14:hiddenFill>
            </a:ext>
          </a:extLst>
        </p:spPr>
      </p:pic>
      <p:sp>
        <p:nvSpPr>
          <p:cNvPr id="5" name="TextBox 4"/>
          <p:cNvSpPr txBox="1"/>
          <p:nvPr/>
        </p:nvSpPr>
        <p:spPr>
          <a:xfrm>
            <a:off x="1066800" y="6096000"/>
            <a:ext cx="7010400" cy="646331"/>
          </a:xfrm>
          <a:prstGeom prst="rect">
            <a:avLst/>
          </a:prstGeom>
        </p:spPr>
        <p:style>
          <a:lnRef idx="0">
            <a:scrgbClr r="0" g="0" b="0"/>
          </a:lnRef>
          <a:fillRef idx="1003">
            <a:schemeClr val="lt1"/>
          </a:fillRef>
          <a:effectRef idx="0">
            <a:scrgbClr r="0" g="0" b="0"/>
          </a:effectRef>
          <a:fontRef idx="major"/>
        </p:style>
        <p:txBody>
          <a:bodyPr wrap="square" rtlCol="0">
            <a:spAutoFit/>
          </a:bodyPr>
          <a:lstStyle/>
          <a:p>
            <a:pPr algn="ctr"/>
            <a:r>
              <a:rPr lang="en-US" dirty="0" smtClean="0"/>
              <a:t>GainPeace is an outreach project of </a:t>
            </a:r>
          </a:p>
          <a:p>
            <a:pPr algn="ctr"/>
            <a:r>
              <a:rPr lang="en-US" dirty="0" smtClean="0"/>
              <a:t>Islamic Circle of North America, ICNA</a:t>
            </a:r>
            <a:endParaRPr lang="en-US" dirty="0"/>
          </a:p>
        </p:txBody>
      </p:sp>
    </p:spTree>
    <p:extLst>
      <p:ext uri="{BB962C8B-B14F-4D97-AF65-F5344CB8AC3E}">
        <p14:creationId xmlns:p14="http://schemas.microsoft.com/office/powerpoint/2010/main" val="398098846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Owner\Documents\Backup\my documents\My Pictures\gainpeace transparent logo.png"/>
          <p:cNvPicPr>
            <a:picLocks noChangeAspect="1" noChangeArrowheads="1"/>
          </p:cNvPicPr>
          <p:nvPr/>
        </p:nvPicPr>
        <p:blipFill rotWithShape="1">
          <a:blip r:embed="rId2">
            <a:extLst>
              <a:ext uri="{28A0092B-C50C-407E-A947-70E740481C1C}">
                <a14:useLocalDpi xmlns:a14="http://schemas.microsoft.com/office/drawing/2010/main" val="0"/>
              </a:ext>
            </a:extLst>
          </a:blip>
          <a:srcRect r="57692"/>
          <a:stretch/>
        </p:blipFill>
        <p:spPr bwMode="auto">
          <a:xfrm>
            <a:off x="2667000" y="2819400"/>
            <a:ext cx="1676400" cy="1572986"/>
          </a:xfrm>
          <a:prstGeom prst="rect">
            <a:avLst/>
          </a:prstGeom>
          <a:noFill/>
          <a:extLst>
            <a:ext uri="{909E8E84-426E-40DD-AFC4-6F175D3DCCD1}">
              <a14:hiddenFill xmlns:a14="http://schemas.microsoft.com/office/drawing/2010/main">
                <a:solidFill>
                  <a:srgbClr xmlns:mc="http://schemas.openxmlformats.org/markup-compatibility/2006" val="FFFFFF" mc:Ignorable=""/>
                </a:solidFill>
              </a14:hiddenFill>
            </a:ext>
          </a:extLst>
        </p:spPr>
      </p:pic>
      <p:sp>
        <p:nvSpPr>
          <p:cNvPr id="5" name="TextBox 4"/>
          <p:cNvSpPr txBox="1"/>
          <p:nvPr/>
        </p:nvSpPr>
        <p:spPr>
          <a:xfrm>
            <a:off x="4267200" y="2971800"/>
            <a:ext cx="3276600" cy="1077218"/>
          </a:xfrm>
          <a:prstGeom prst="rect">
            <a:avLst/>
          </a:prstGeom>
          <a:noFill/>
        </p:spPr>
        <p:txBody>
          <a:bodyPr wrap="square" rtlCol="0">
            <a:spAutoFit/>
          </a:bodyPr>
          <a:lstStyle/>
          <a:p>
            <a:r>
              <a:rPr lang="en-US" sz="4000" b="1" dirty="0" smtClean="0">
                <a:solidFill>
                  <a:schemeClr val="bg2">
                    <a:lumMod val="50000"/>
                  </a:schemeClr>
                </a:solidFill>
                <a:latin typeface="Eras Medium ITC" pitchFamily="34" charset="0"/>
              </a:rPr>
              <a:t>Gain</a:t>
            </a:r>
            <a:r>
              <a:rPr lang="en-US" sz="4000" b="1" dirty="0" smtClean="0">
                <a:solidFill>
                  <a:srgbClr xmlns:mc="http://schemas.openxmlformats.org/markup-compatibility/2006" xmlns:a14="http://schemas.microsoft.com/office/drawing/2010/main" val="FF6600" mc:Ignorable=""/>
                </a:solidFill>
                <a:latin typeface="Eras Medium ITC" pitchFamily="34" charset="0"/>
              </a:rPr>
              <a:t>Peace</a:t>
            </a:r>
          </a:p>
          <a:p>
            <a:r>
              <a:rPr lang="en-US" sz="2400" dirty="0" smtClean="0">
                <a:latin typeface="Bodoni MT" pitchFamily="18" charset="0"/>
              </a:rPr>
              <a:t>Through Islam</a:t>
            </a:r>
            <a:endParaRPr lang="en-US" sz="2400" dirty="0">
              <a:latin typeface="Bodoni MT" pitchFamily="18" charset="0"/>
            </a:endParaRPr>
          </a:p>
        </p:txBody>
      </p:sp>
    </p:spTree>
    <p:extLst>
      <p:ext uri="{BB962C8B-B14F-4D97-AF65-F5344CB8AC3E}">
        <p14:creationId xmlns:p14="http://schemas.microsoft.com/office/powerpoint/2010/main" val="2436194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dirty="0" smtClean="0">
                <a:latin typeface="Arial Rounded MT Bold" pitchFamily="34" charset="0"/>
              </a:rPr>
              <a:t>Why Muslim Achievements are being Ignored?</a:t>
            </a:r>
            <a:endParaRPr lang="en-US" dirty="0">
              <a:latin typeface="Arial Rounded MT Bold" pitchFamily="34" charset="0"/>
            </a:endParaRPr>
          </a:p>
        </p:txBody>
      </p:sp>
      <p:sp>
        <p:nvSpPr>
          <p:cNvPr id="5" name="Subtitle 4"/>
          <p:cNvSpPr>
            <a:spLocks noGrp="1"/>
          </p:cNvSpPr>
          <p:nvPr>
            <p:ph type="subTitle" idx="1"/>
          </p:nvPr>
        </p:nvSpPr>
        <p:spPr/>
        <p:txBody>
          <a:bodyPr/>
          <a:lstStyle/>
          <a:p>
            <a:endParaRPr lang="en-US"/>
          </a:p>
        </p:txBody>
      </p:sp>
      <p:pic>
        <p:nvPicPr>
          <p:cNvPr id="6" name="Picture 3" descr="C:\Users\Owner\Documents\Backup\my documents\My Pictures\gainpeace transparent logo.png"/>
          <p:cNvPicPr>
            <a:picLocks noChangeAspect="1" noChangeArrowheads="1"/>
          </p:cNvPicPr>
          <p:nvPr/>
        </p:nvPicPr>
        <p:blipFill rotWithShape="1">
          <a:blip r:embed="rId2">
            <a:extLst>
              <a:ext uri="{28A0092B-C50C-407E-A947-70E740481C1C}">
                <a14:useLocalDpi xmlns:a14="http://schemas.microsoft.com/office/drawing/2010/main" val="0"/>
              </a:ext>
            </a:extLst>
          </a:blip>
          <a:srcRect r="57692"/>
          <a:stretch/>
        </p:blipFill>
        <p:spPr bwMode="auto">
          <a:xfrm>
            <a:off x="381000" y="457200"/>
            <a:ext cx="927100" cy="869909"/>
          </a:xfrm>
          <a:prstGeom prst="rect">
            <a:avLst/>
          </a:prstGeom>
          <a:noFill/>
          <a:extLst>
            <a:ext uri="{909E8E84-426E-40DD-AFC4-6F175D3DCCD1}">
              <a14:hiddenFill xmlns:a14="http://schemas.microsoft.com/office/drawing/2010/main">
                <a:solidFill>
                  <a:srgbClr xmlns:mc="http://schemas.openxmlformats.org/markup-compatibility/2006" val="FFFFFF" mc:Ignorable=""/>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7813" l="1496" r="98718">
                        <a14:foregroundMark x1="23077" y1="50781" x2="23077" y2="50781"/>
                        <a14:foregroundMark x1="23077" y1="50781" x2="23077" y2="50781"/>
                        <a14:foregroundMark x1="21154" y1="56250" x2="21154" y2="56250"/>
                        <a14:foregroundMark x1="21154" y1="56250" x2="21154" y2="56250"/>
                        <a14:foregroundMark x1="31838" y1="45156" x2="6624" y2="71250"/>
                        <a14:foregroundMark x1="5769" y1="72813" x2="19444" y2="83906"/>
                        <a14:foregroundMark x1="32692" y1="79375" x2="72009" y2="82656"/>
                        <a14:foregroundMark x1="74145" y1="40781" x2="92735" y2="78594"/>
                        <a14:foregroundMark x1="70940" y1="86719" x2="29060" y2="90156"/>
                        <a14:backgroundMark x1="15812" y1="24063" x2="15812" y2="24063"/>
                        <a14:backgroundMark x1="15812" y1="24063" x2="15812" y2="24063"/>
                        <a14:backgroundMark x1="21154" y1="29688" x2="21154" y2="29688"/>
                        <a14:backgroundMark x1="21154" y1="29688" x2="21154" y2="29688"/>
                        <a14:backgroundMark x1="33547" y1="39219" x2="33547" y2="39219"/>
                        <a14:backgroundMark x1="33547" y1="39219" x2="33547" y2="39219"/>
                        <a14:backgroundMark x1="25214" y1="40938" x2="25214" y2="40938"/>
                        <a14:backgroundMark x1="25214" y1="40938" x2="25214" y2="40938"/>
                        <a14:backgroundMark x1="19017" y1="43281" x2="19017" y2="43281"/>
                        <a14:backgroundMark x1="19017" y1="43594" x2="19017" y2="43594"/>
                        <a14:backgroundMark x1="16026" y1="37969" x2="16026" y2="37969"/>
                        <a14:backgroundMark x1="16026" y1="37969" x2="16026" y2="37969"/>
                        <a14:backgroundMark x1="14316" y1="34063" x2="14316" y2="34063"/>
                        <a14:backgroundMark x1="14316" y1="34063" x2="14316" y2="34063"/>
                        <a14:backgroundMark x1="13034" y1="27813" x2="13034" y2="27813"/>
                        <a14:backgroundMark x1="13034" y1="27813" x2="13034" y2="27813"/>
                        <a14:backgroundMark x1="23077" y1="24844" x2="23077" y2="24844"/>
                        <a14:backgroundMark x1="23077" y1="24844" x2="23077" y2="24844"/>
                        <a14:backgroundMark x1="16667" y1="16250" x2="16667" y2="16250"/>
                        <a14:backgroundMark x1="16667" y1="16250" x2="16667" y2="16250"/>
                        <a14:backgroundMark x1="10470" y1="10938" x2="10470" y2="10938"/>
                        <a14:backgroundMark x1="10470" y1="10938" x2="10470" y2="10938"/>
                        <a14:backgroundMark x1="9402" y1="7344" x2="22222" y2="17969"/>
                        <a14:backgroundMark x1="10470" y1="8281" x2="24573" y2="5156"/>
                        <a14:backgroundMark x1="24573" y1="5156" x2="25641" y2="20156"/>
                        <a14:backgroundMark x1="25427" y1="21094" x2="37607" y2="34844"/>
                        <a14:backgroundMark x1="37393" y1="36875" x2="17735" y2="36094"/>
                        <a14:backgroundMark x1="7265" y1="3750" x2="31838" y2="4063"/>
                        <a14:backgroundMark x1="76068" y1="5000" x2="89744" y2="24688"/>
                        <a14:backgroundMark x1="89103" y1="25000" x2="76068" y2="34219"/>
                        <a14:backgroundMark x1="76068" y1="34219" x2="70513" y2="3750"/>
                        <a14:backgroundMark x1="64530" y1="1875" x2="64530" y2="1875"/>
                        <a14:backgroundMark x1="64530" y1="1875" x2="64530" y2="1875"/>
                        <a14:backgroundMark x1="45085" y1="781" x2="45085" y2="781"/>
                        <a14:backgroundMark x1="45085" y1="781" x2="45085" y2="781"/>
                        <a14:backgroundMark x1="42308" y1="1250" x2="42308" y2="1250"/>
                        <a14:backgroundMark x1="42308" y1="1250" x2="42308" y2="1250"/>
                        <a14:backgroundMark x1="85684" y1="7344" x2="85684" y2="7344"/>
                        <a14:backgroundMark x1="85684" y1="7344" x2="85684" y2="7344"/>
                        <a14:backgroundMark x1="91026" y1="18281" x2="91026" y2="18281"/>
                        <a14:backgroundMark x1="91026" y1="18281" x2="91026" y2="18281"/>
                        <a14:backgroundMark x1="80556" y1="4688" x2="93803" y2="4063"/>
                        <a14:backgroundMark x1="93803" y1="4063" x2="97863" y2="27187"/>
                        <a14:backgroundMark x1="92735" y1="35938" x2="92735" y2="35938"/>
                        <a14:backgroundMark x1="92735" y1="35938" x2="92735" y2="35938"/>
                        <a14:backgroundMark x1="85256" y1="35625" x2="85256" y2="35625"/>
                        <a14:backgroundMark x1="85256" y1="35625" x2="85256" y2="35625"/>
                        <a14:backgroundMark x1="79060" y1="35156" x2="79060" y2="35156"/>
                        <a14:backgroundMark x1="79060" y1="35156" x2="79060" y2="35156"/>
                        <a14:backgroundMark x1="94017" y1="35938" x2="71581" y2="35000"/>
                        <a14:backgroundMark x1="89316" y1="39063" x2="89316" y2="39063"/>
                        <a14:backgroundMark x1="89316" y1="39063" x2="89316" y2="39063"/>
                        <a14:backgroundMark x1="80556" y1="38281" x2="96368" y2="39688"/>
                        <a14:backgroundMark x1="77564" y1="38750" x2="77564" y2="38750"/>
                        <a14:backgroundMark x1="77564" y1="38750" x2="77564" y2="38750"/>
                        <a14:backgroundMark x1="75641" y1="38281" x2="75641" y2="38281"/>
                        <a14:backgroundMark x1="75641" y1="38281" x2="75641" y2="38281"/>
                        <a14:backgroundMark x1="73291" y1="38594" x2="73291" y2="38594"/>
                        <a14:backgroundMark x1="73291" y1="38594" x2="73291" y2="38594"/>
                      </a14:backgroundRemoval>
                    </a14:imgEffect>
                  </a14:imgLayer>
                </a14:imgProps>
              </a:ext>
            </a:extLst>
          </a:blip>
          <a:srcRect t="857" r="6420"/>
          <a:stretch/>
        </p:blipFill>
        <p:spPr bwMode="auto">
          <a:xfrm>
            <a:off x="2064544" y="152400"/>
            <a:ext cx="4628356" cy="6705600"/>
          </a:xfrm>
          <a:prstGeom prst="rect">
            <a:avLst/>
          </a:prstGeom>
          <a:ln>
            <a:noFill/>
          </a:ln>
          <a:effectLst>
            <a:outerShdw blurRad="292100" dist="139700" dir="2700000" algn="tl" rotWithShape="0">
              <a:srgbClr xmlns:mc="http://schemas.openxmlformats.org/markup-compatibility/2006" xmlns:a14="http://schemas.microsoft.com/office/drawing/2010/main" val="333333" mc:Ignorable="">
                <a:alpha val="65000"/>
              </a:srgbClr>
            </a:outerShdw>
          </a:effectLst>
        </p:spPr>
      </p:pic>
      <p:sp>
        <p:nvSpPr>
          <p:cNvPr id="4" name="TextBox 3"/>
          <p:cNvSpPr txBox="1"/>
          <p:nvPr/>
        </p:nvSpPr>
        <p:spPr>
          <a:xfrm>
            <a:off x="457200" y="685800"/>
            <a:ext cx="1415772" cy="4267200"/>
          </a:xfrm>
          <a:prstGeom prst="rect">
            <a:avLst/>
          </a:prstGeom>
          <a:noFill/>
        </p:spPr>
        <p:txBody>
          <a:bodyPr vert="vert270" wrap="square" rtlCol="0">
            <a:spAutoFit/>
          </a:bodyPr>
          <a:lstStyle/>
          <a:p>
            <a:r>
              <a:rPr lang="en-US" sz="8000" dirty="0" smtClean="0">
                <a:solidFill>
                  <a:srgbClr xmlns:mc="http://schemas.openxmlformats.org/markup-compatibility/2006" xmlns:a14="http://schemas.microsoft.com/office/drawing/2010/main" val="3399FF" mc:Ignorable=""/>
                </a:solidFill>
              </a:rPr>
              <a:t>Prince</a:t>
            </a:r>
            <a:endParaRPr lang="en-US" sz="8000" dirty="0">
              <a:solidFill>
                <a:srgbClr xmlns:mc="http://schemas.openxmlformats.org/markup-compatibility/2006" xmlns:a14="http://schemas.microsoft.com/office/drawing/2010/main" val="3399FF" mc:Ignorable=""/>
              </a:solidFill>
            </a:endParaRPr>
          </a:p>
        </p:txBody>
      </p:sp>
      <p:sp>
        <p:nvSpPr>
          <p:cNvPr id="6" name="TextBox 5"/>
          <p:cNvSpPr txBox="1"/>
          <p:nvPr/>
        </p:nvSpPr>
        <p:spPr>
          <a:xfrm>
            <a:off x="7391400" y="850900"/>
            <a:ext cx="1415772" cy="4267200"/>
          </a:xfrm>
          <a:prstGeom prst="rect">
            <a:avLst/>
          </a:prstGeom>
          <a:noFill/>
        </p:spPr>
        <p:txBody>
          <a:bodyPr vert="vert270" wrap="square" rtlCol="0">
            <a:spAutoFit/>
          </a:bodyPr>
          <a:lstStyle/>
          <a:p>
            <a:r>
              <a:rPr lang="en-US" sz="8000" dirty="0" smtClean="0">
                <a:solidFill>
                  <a:srgbClr xmlns:mc="http://schemas.openxmlformats.org/markup-compatibility/2006" xmlns:a14="http://schemas.microsoft.com/office/drawing/2010/main" val="FF6600" mc:Ignorable=""/>
                </a:solidFill>
              </a:rPr>
              <a:t>Charles</a:t>
            </a:r>
            <a:endParaRPr lang="en-US" sz="8000" dirty="0">
              <a:solidFill>
                <a:srgbClr xmlns:mc="http://schemas.openxmlformats.org/markup-compatibility/2006" xmlns:a14="http://schemas.microsoft.com/office/drawing/2010/main" val="FF6600" mc:Ignorable=""/>
              </a:solidFill>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057400"/>
            <a:ext cx="7408333" cy="3450696"/>
          </a:xfrm>
        </p:spPr>
        <p:style>
          <a:lnRef idx="0">
            <a:scrgbClr r="0" g="0" b="0"/>
          </a:lnRef>
          <a:fillRef idx="1003">
            <a:schemeClr val="lt2"/>
          </a:fillRef>
          <a:effectRef idx="0">
            <a:scrgbClr r="0" g="0" b="0"/>
          </a:effectRef>
          <a:fontRef idx="major"/>
        </p:style>
        <p:txBody>
          <a:bodyPr>
            <a:normAutofit/>
          </a:bodyPr>
          <a:lstStyle/>
          <a:p>
            <a:endParaRPr lang="en-US" sz="2800" i="1" dirty="0" smtClean="0">
              <a:latin typeface="Arial" charset="0"/>
            </a:endParaRPr>
          </a:p>
          <a:p>
            <a:r>
              <a:rPr lang="en-US" sz="2800" i="1" dirty="0" smtClean="0">
                <a:latin typeface="Arial" charset="0"/>
              </a:rPr>
              <a:t>“...</a:t>
            </a:r>
            <a:r>
              <a:rPr lang="en-US" sz="2800" b="1" i="1" dirty="0" smtClean="0">
                <a:latin typeface="Arial" charset="0"/>
              </a:rPr>
              <a:t>because we have tended to see Islam as the enemy of the West, as an alien culture, society, and system of belief, we have tended to ignore or erase its great relevance to our own history.”</a:t>
            </a:r>
            <a:br>
              <a:rPr lang="en-US" sz="2800" b="1" i="1" dirty="0" smtClean="0">
                <a:latin typeface="Arial" charset="0"/>
              </a:rPr>
            </a:br>
            <a:endParaRPr lang="en-US" dirty="0"/>
          </a:p>
        </p:txBody>
      </p:sp>
      <p:sp>
        <p:nvSpPr>
          <p:cNvPr id="2" name="Title 1"/>
          <p:cNvSpPr>
            <a:spLocks noGrp="1"/>
          </p:cNvSpPr>
          <p:nvPr>
            <p:ph type="title"/>
          </p:nvPr>
        </p:nvSpPr>
        <p:spPr>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algn="l"/>
            <a:r>
              <a:rPr lang="en-US" dirty="0" smtClean="0"/>
              <a:t>Prince Charles </a:t>
            </a:r>
            <a:r>
              <a:rPr lang="en-US" dirty="0" smtClean="0"/>
              <a:t> </a:t>
            </a:r>
            <a:br>
              <a:rPr lang="en-US" dirty="0" smtClean="0"/>
            </a:br>
            <a:r>
              <a:rPr lang="en-US" sz="3600" dirty="0" smtClean="0">
                <a:solidFill>
                  <a:srgbClr xmlns:mc="http://schemas.openxmlformats.org/markup-compatibility/2006" xmlns:a14="http://schemas.microsoft.com/office/drawing/2010/main" val="FFFF00" mc:Ignorable=""/>
                </a:solidFill>
                <a:latin typeface="Eras Medium ITC" pitchFamily="34" charset="0"/>
              </a:rPr>
              <a:t>Oxford </a:t>
            </a:r>
            <a:r>
              <a:rPr lang="en-US" sz="3600" dirty="0" smtClean="0">
                <a:solidFill>
                  <a:srgbClr xmlns:mc="http://schemas.openxmlformats.org/markup-compatibility/2006" xmlns:a14="http://schemas.microsoft.com/office/drawing/2010/main" val="FFFF00" mc:Ignorable=""/>
                </a:solidFill>
                <a:latin typeface="Eras Medium ITC" pitchFamily="34" charset="0"/>
              </a:rPr>
              <a:t>University</a:t>
            </a:r>
            <a:endParaRPr lang="en-US" sz="3600" dirty="0">
              <a:solidFill>
                <a:srgbClr xmlns:mc="http://schemas.openxmlformats.org/markup-compatibility/2006" xmlns:a14="http://schemas.microsoft.com/office/drawing/2010/main" val="FFFF00" mc:Ignorable=""/>
              </a:solidFill>
              <a:latin typeface="Eras Medium ITC" pitchFamily="34" charset="0"/>
            </a:endParaRPr>
          </a:p>
        </p:txBody>
      </p:sp>
      <p:pic>
        <p:nvPicPr>
          <p:cNvPr id="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7813" l="1496" r="98718">
                        <a14:foregroundMark x1="23077" y1="50781" x2="23077" y2="50781"/>
                        <a14:foregroundMark x1="23077" y1="50781" x2="23077" y2="50781"/>
                        <a14:foregroundMark x1="21154" y1="56250" x2="21154" y2="56250"/>
                        <a14:foregroundMark x1="21154" y1="56250" x2="21154" y2="56250"/>
                        <a14:foregroundMark x1="31838" y1="45156" x2="6624" y2="71250"/>
                        <a14:foregroundMark x1="5769" y1="72813" x2="19444" y2="83906"/>
                        <a14:foregroundMark x1="32692" y1="79375" x2="72009" y2="82656"/>
                        <a14:foregroundMark x1="74145" y1="40781" x2="92735" y2="78594"/>
                        <a14:foregroundMark x1="70940" y1="86719" x2="29060" y2="90156"/>
                        <a14:backgroundMark x1="15812" y1="24063" x2="15812" y2="24063"/>
                        <a14:backgroundMark x1="15812" y1="24063" x2="15812" y2="24063"/>
                        <a14:backgroundMark x1="21154" y1="29688" x2="21154" y2="29688"/>
                        <a14:backgroundMark x1="21154" y1="29688" x2="21154" y2="29688"/>
                        <a14:backgroundMark x1="33547" y1="39219" x2="33547" y2="39219"/>
                        <a14:backgroundMark x1="33547" y1="39219" x2="33547" y2="39219"/>
                        <a14:backgroundMark x1="25214" y1="40938" x2="25214" y2="40938"/>
                        <a14:backgroundMark x1="25214" y1="40938" x2="25214" y2="40938"/>
                        <a14:backgroundMark x1="19017" y1="43281" x2="19017" y2="43281"/>
                        <a14:backgroundMark x1="19017" y1="43594" x2="19017" y2="43594"/>
                        <a14:backgroundMark x1="16026" y1="37969" x2="16026" y2="37969"/>
                        <a14:backgroundMark x1="16026" y1="37969" x2="16026" y2="37969"/>
                        <a14:backgroundMark x1="14316" y1="34063" x2="14316" y2="34063"/>
                        <a14:backgroundMark x1="14316" y1="34063" x2="14316" y2="34063"/>
                        <a14:backgroundMark x1="13034" y1="27813" x2="13034" y2="27813"/>
                        <a14:backgroundMark x1="13034" y1="27813" x2="13034" y2="27813"/>
                        <a14:backgroundMark x1="23077" y1="24844" x2="23077" y2="24844"/>
                        <a14:backgroundMark x1="23077" y1="24844" x2="23077" y2="24844"/>
                        <a14:backgroundMark x1="16667" y1="16250" x2="16667" y2="16250"/>
                        <a14:backgroundMark x1="16667" y1="16250" x2="16667" y2="16250"/>
                        <a14:backgroundMark x1="10470" y1="10938" x2="10470" y2="10938"/>
                        <a14:backgroundMark x1="10470" y1="10938" x2="10470" y2="10938"/>
                        <a14:backgroundMark x1="9402" y1="7344" x2="22222" y2="17969"/>
                        <a14:backgroundMark x1="10470" y1="8281" x2="24573" y2="5156"/>
                        <a14:backgroundMark x1="24573" y1="5156" x2="25641" y2="20156"/>
                        <a14:backgroundMark x1="25427" y1="21094" x2="37607" y2="34844"/>
                        <a14:backgroundMark x1="37393" y1="36875" x2="17735" y2="36094"/>
                        <a14:backgroundMark x1="7265" y1="3750" x2="31838" y2="4063"/>
                        <a14:backgroundMark x1="76068" y1="5000" x2="89744" y2="24688"/>
                        <a14:backgroundMark x1="89103" y1="25000" x2="76068" y2="34219"/>
                        <a14:backgroundMark x1="76068" y1="34219" x2="70513" y2="3750"/>
                        <a14:backgroundMark x1="64530" y1="1875" x2="64530" y2="1875"/>
                        <a14:backgroundMark x1="64530" y1="1875" x2="64530" y2="1875"/>
                        <a14:backgroundMark x1="45085" y1="781" x2="45085" y2="781"/>
                        <a14:backgroundMark x1="45085" y1="781" x2="45085" y2="781"/>
                        <a14:backgroundMark x1="42308" y1="1250" x2="42308" y2="1250"/>
                        <a14:backgroundMark x1="42308" y1="1250" x2="42308" y2="1250"/>
                        <a14:backgroundMark x1="85684" y1="7344" x2="85684" y2="7344"/>
                        <a14:backgroundMark x1="85684" y1="7344" x2="85684" y2="7344"/>
                        <a14:backgroundMark x1="91026" y1="18281" x2="91026" y2="18281"/>
                        <a14:backgroundMark x1="91026" y1="18281" x2="91026" y2="18281"/>
                        <a14:backgroundMark x1="80556" y1="4688" x2="93803" y2="4063"/>
                        <a14:backgroundMark x1="93803" y1="4063" x2="97863" y2="27187"/>
                        <a14:backgroundMark x1="92735" y1="35938" x2="92735" y2="35938"/>
                        <a14:backgroundMark x1="92735" y1="35938" x2="92735" y2="35938"/>
                        <a14:backgroundMark x1="85256" y1="35625" x2="85256" y2="35625"/>
                        <a14:backgroundMark x1="85256" y1="35625" x2="85256" y2="35625"/>
                        <a14:backgroundMark x1="79060" y1="35156" x2="79060" y2="35156"/>
                        <a14:backgroundMark x1="79060" y1="35156" x2="79060" y2="35156"/>
                        <a14:backgroundMark x1="94017" y1="35938" x2="71581" y2="35000"/>
                        <a14:backgroundMark x1="89316" y1="39063" x2="89316" y2="39063"/>
                        <a14:backgroundMark x1="89316" y1="39063" x2="89316" y2="39063"/>
                        <a14:backgroundMark x1="80556" y1="38281" x2="96368" y2="39688"/>
                        <a14:backgroundMark x1="77564" y1="38750" x2="77564" y2="38750"/>
                        <a14:backgroundMark x1="77564" y1="38750" x2="77564" y2="38750"/>
                        <a14:backgroundMark x1="75641" y1="38281" x2="75641" y2="38281"/>
                        <a14:backgroundMark x1="75641" y1="38281" x2="75641" y2="38281"/>
                        <a14:backgroundMark x1="73291" y1="38594" x2="73291" y2="38594"/>
                        <a14:backgroundMark x1="73291" y1="38594" x2="73291" y2="38594"/>
                      </a14:backgroundRemoval>
                    </a14:imgEffect>
                  </a14:imgLayer>
                </a14:imgProps>
              </a:ext>
            </a:extLst>
          </a:blip>
          <a:srcRect t="857" r="6420"/>
          <a:stretch/>
        </p:blipFill>
        <p:spPr bwMode="auto">
          <a:xfrm>
            <a:off x="6705600" y="228600"/>
            <a:ext cx="1288256" cy="1866436"/>
          </a:xfrm>
          <a:prstGeom prst="rect">
            <a:avLst/>
          </a:prstGeom>
          <a:ln>
            <a:noFill/>
          </a:ln>
          <a:effectLst>
            <a:outerShdw blurRad="292100" dist="139700" dir="2700000" algn="tl" rotWithShape="0">
              <a:srgbClr xmlns:mc="http://schemas.openxmlformats.org/markup-compatibility/2006" xmlns:a14="http://schemas.microsoft.com/office/drawing/2010/main" val="333333" mc:Ignorable="">
                <a:alpha val="65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dirty="0" smtClean="0">
                <a:latin typeface="Arial Rounded MT Bold" pitchFamily="34" charset="0"/>
              </a:rPr>
              <a:t>What factors </a:t>
            </a:r>
            <a:r>
              <a:rPr dirty="0" smtClean="0">
                <a:latin typeface="Arial Rounded MT Bold" pitchFamily="34" charset="0"/>
              </a:rPr>
              <a:t>mo</a:t>
            </a:r>
            <a:r>
              <a:rPr lang="en-US" dirty="0" smtClean="0">
                <a:latin typeface="Arial Rounded MT Bold" pitchFamily="34" charset="0"/>
              </a:rPr>
              <a:t>tiv</a:t>
            </a:r>
            <a:r>
              <a:rPr dirty="0" smtClean="0">
                <a:latin typeface="Arial Rounded MT Bold" pitchFamily="34" charset="0"/>
              </a:rPr>
              <a:t>ated </a:t>
            </a:r>
            <a:r>
              <a:rPr dirty="0" smtClean="0">
                <a:latin typeface="Arial Rounded MT Bold" pitchFamily="34" charset="0"/>
              </a:rPr>
              <a:t>the Muslim Civilization?</a:t>
            </a:r>
            <a:endParaRPr lang="en-US" dirty="0">
              <a:latin typeface="Arial Rounded MT Bold" pitchFamily="34" charset="0"/>
            </a:endParaRPr>
          </a:p>
        </p:txBody>
      </p:sp>
      <p:sp>
        <p:nvSpPr>
          <p:cNvPr id="5" name="Subtitle 4"/>
          <p:cNvSpPr>
            <a:spLocks noGrp="1"/>
          </p:cNvSpPr>
          <p:nvPr>
            <p:ph type="subTitle" idx="1"/>
          </p:nvPr>
        </p:nvSpPr>
        <p:spPr/>
        <p:txBody>
          <a:bodyPr/>
          <a:lstStyle/>
          <a:p>
            <a:endParaRPr lang="en-US"/>
          </a:p>
        </p:txBody>
      </p:sp>
      <p:pic>
        <p:nvPicPr>
          <p:cNvPr id="6" name="Picture 3" descr="C:\Users\Owner\Documents\Backup\my documents\My Pictures\gainpeace transparent logo.png"/>
          <p:cNvPicPr>
            <a:picLocks noChangeAspect="1" noChangeArrowheads="1"/>
          </p:cNvPicPr>
          <p:nvPr/>
        </p:nvPicPr>
        <p:blipFill rotWithShape="1">
          <a:blip r:embed="rId2">
            <a:extLst>
              <a:ext uri="{28A0092B-C50C-407E-A947-70E740481C1C}">
                <a14:useLocalDpi xmlns:a14="http://schemas.microsoft.com/office/drawing/2010/main" val="0"/>
              </a:ext>
            </a:extLst>
          </a:blip>
          <a:srcRect r="57692"/>
          <a:stretch/>
        </p:blipFill>
        <p:spPr bwMode="auto">
          <a:xfrm>
            <a:off x="381000" y="457200"/>
            <a:ext cx="927100" cy="869909"/>
          </a:xfrm>
          <a:prstGeom prst="rect">
            <a:avLst/>
          </a:prstGeom>
          <a:noFill/>
          <a:extLst>
            <a:ext uri="{909E8E84-426E-40DD-AFC4-6F175D3DCCD1}">
              <a14:hiddenFill xmlns:a14="http://schemas.microsoft.com/office/drawing/2010/main">
                <a:solidFill>
                  <a:srgbClr xmlns:mc="http://schemas.openxmlformats.org/markup-compatibility/2006" val="FFFFFF" mc:Ignorable=""/>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381000"/>
            <a:ext cx="8229600" cy="1252728"/>
          </a:xfrm>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algn="l"/>
            <a:r>
              <a:rPr lang="en-US" dirty="0" smtClean="0"/>
              <a:t>Factors Motivating </a:t>
            </a:r>
            <a:r>
              <a:rPr lang="en-US" dirty="0" smtClean="0"/>
              <a:t>Muslims</a:t>
            </a:r>
            <a:br>
              <a:rPr lang="en-US" dirty="0" smtClean="0"/>
            </a:br>
            <a:r>
              <a:rPr lang="en-US" sz="3600" dirty="0" smtClean="0">
                <a:solidFill>
                  <a:srgbClr xmlns:mc="http://schemas.openxmlformats.org/markup-compatibility/2006" xmlns:a14="http://schemas.microsoft.com/office/drawing/2010/main" val="FFFF00" mc:Ignorable=""/>
                </a:solidFill>
                <a:latin typeface="Eras Medium ITC" pitchFamily="34" charset="0"/>
              </a:rPr>
              <a:t>To Research, Invent &amp; </a:t>
            </a:r>
            <a:r>
              <a:rPr lang="en-US" sz="3600" smtClean="0">
                <a:solidFill>
                  <a:srgbClr xmlns:mc="http://schemas.openxmlformats.org/markup-compatibility/2006" xmlns:a14="http://schemas.microsoft.com/office/drawing/2010/main" val="FFFF00" mc:Ignorable=""/>
                </a:solidFill>
                <a:latin typeface="Eras Medium ITC" pitchFamily="34" charset="0"/>
              </a:rPr>
              <a:t>Enlight</a:t>
            </a:r>
            <a:r>
              <a:rPr lang="en-US" sz="3600" dirty="0" smtClean="0">
                <a:solidFill>
                  <a:srgbClr xmlns:mc="http://schemas.openxmlformats.org/markup-compatibility/2006" xmlns:a14="http://schemas.microsoft.com/office/drawing/2010/main" val="FFFF00" mc:Ignorable=""/>
                </a:solidFill>
                <a:latin typeface="Eras Medium ITC" pitchFamily="34" charset="0"/>
              </a:rPr>
              <a:t> the world</a:t>
            </a:r>
            <a:endParaRPr lang="en-US" sz="3600" dirty="0">
              <a:solidFill>
                <a:srgbClr xmlns:mc="http://schemas.openxmlformats.org/markup-compatibility/2006" xmlns:a14="http://schemas.microsoft.com/office/drawing/2010/main" val="FFFF00" mc:Ignorable=""/>
              </a:solidFill>
              <a:latin typeface="Eras Medium ITC" pitchFamily="34" charset="0"/>
            </a:endParaRPr>
          </a:p>
        </p:txBody>
      </p:sp>
      <p:sp>
        <p:nvSpPr>
          <p:cNvPr id="5" name="Content Placeholder 4"/>
          <p:cNvSpPr>
            <a:spLocks noGrp="1"/>
          </p:cNvSpPr>
          <p:nvPr>
            <p:ph sz="quarter" idx="13"/>
          </p:nvPr>
        </p:nvSpPr>
        <p:spPr>
          <a:xfrm>
            <a:off x="609600" y="2362200"/>
            <a:ext cx="3822192" cy="3447288"/>
          </a:xfrm>
        </p:spPr>
        <p:style>
          <a:lnRef idx="0">
            <a:scrgbClr r="0" g="0" b="0"/>
          </a:lnRef>
          <a:fillRef idx="1003">
            <a:schemeClr val="lt2"/>
          </a:fillRef>
          <a:effectRef idx="0">
            <a:scrgbClr r="0" g="0" b="0"/>
          </a:effectRef>
          <a:fontRef idx="major"/>
        </p:style>
        <p:txBody>
          <a:bodyPr>
            <a:normAutofit/>
          </a:bodyPr>
          <a:lstStyle/>
          <a:p>
            <a:pPr>
              <a:buNone/>
            </a:pPr>
            <a:r>
              <a:rPr lang="en-US" sz="5400" dirty="0" smtClean="0"/>
              <a:t>The Quran</a:t>
            </a:r>
            <a:endParaRPr lang="en-US" sz="5400" dirty="0"/>
          </a:p>
        </p:txBody>
      </p:sp>
      <p:sp>
        <p:nvSpPr>
          <p:cNvPr id="6" name="Content Placeholder 5"/>
          <p:cNvSpPr>
            <a:spLocks noGrp="1"/>
          </p:cNvSpPr>
          <p:nvPr>
            <p:ph sz="quarter" idx="14"/>
          </p:nvPr>
        </p:nvSpPr>
        <p:spPr>
          <a:xfrm>
            <a:off x="4648200" y="2286000"/>
            <a:ext cx="3822192" cy="3447288"/>
          </a:xfrm>
        </p:spPr>
        <p:style>
          <a:lnRef idx="0">
            <a:scrgbClr r="0" g="0" b="0"/>
          </a:lnRef>
          <a:fillRef idx="1003">
            <a:schemeClr val="lt2"/>
          </a:fillRef>
          <a:effectRef idx="0">
            <a:scrgbClr r="0" g="0" b="0"/>
          </a:effectRef>
          <a:fontRef idx="major"/>
        </p:style>
        <p:txBody>
          <a:bodyPr>
            <a:normAutofit/>
          </a:bodyPr>
          <a:lstStyle/>
          <a:p>
            <a:pPr algn="ctr">
              <a:buNone/>
            </a:pPr>
            <a:r>
              <a:rPr lang="en-US" sz="4800" b="1" dirty="0" smtClean="0"/>
              <a:t>Life </a:t>
            </a:r>
            <a:r>
              <a:rPr lang="en-US" sz="4800" b="1" dirty="0" smtClean="0"/>
              <a:t>of </a:t>
            </a:r>
          </a:p>
          <a:p>
            <a:pPr algn="ctr">
              <a:buNone/>
            </a:pPr>
            <a:r>
              <a:rPr lang="en-US" sz="3600" dirty="0" smtClean="0"/>
              <a:t>   Prophet </a:t>
            </a:r>
            <a:r>
              <a:rPr lang="en-US" sz="3600" dirty="0" smtClean="0"/>
              <a:t>Muhammad </a:t>
            </a:r>
          </a:p>
          <a:p>
            <a:pPr algn="ctr">
              <a:buNone/>
            </a:pPr>
            <a:r>
              <a:rPr lang="en-US" sz="2000" dirty="0" smtClean="0"/>
              <a:t>        (</a:t>
            </a:r>
            <a:r>
              <a:rPr lang="en-US" sz="2000" dirty="0" smtClean="0"/>
              <a:t>peace be upon him)</a:t>
            </a:r>
            <a:endParaRPr lang="en-US" sz="2000" dirty="0"/>
          </a:p>
        </p:txBody>
      </p:sp>
      <p:pic>
        <p:nvPicPr>
          <p:cNvPr id="26626"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130" l="1200" r="100000"/>
                    </a14:imgEffect>
                  </a14:imgLayer>
                </a14:imgProps>
              </a:ext>
            </a:extLst>
          </a:blip>
          <a:srcRect/>
          <a:stretch>
            <a:fillRect/>
          </a:stretch>
        </p:blipFill>
        <p:spPr bwMode="auto">
          <a:xfrm>
            <a:off x="533400" y="3352800"/>
            <a:ext cx="3581400" cy="2471166"/>
          </a:xfrm>
          <a:prstGeom prst="rect">
            <a:avLst/>
          </a:prstGeom>
          <a:ln>
            <a:noFill/>
          </a:ln>
          <a:effectLst>
            <a:outerShdw blurRad="292100" dist="139700" dir="2700000" algn="tl" rotWithShape="0">
              <a:srgbClr xmlns:mc="http://schemas.openxmlformats.org/markup-compatibility/2006" xmlns:a14="http://schemas.microsoft.com/office/drawing/2010/main" val="333333" mc:Ignorable="">
                <a:alpha val="65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362200"/>
            <a:ext cx="7408333" cy="3450696"/>
          </a:xfrm>
          <a:ln>
            <a:noFill/>
          </a:ln>
          <a:effectLst>
            <a:outerShdw blurRad="190500" dist="228600" dir="2700000" algn="ctr">
              <a:srgbClr xmlns:mc="http://schemas.openxmlformats.org/markup-compatibility/2006" xmlns:a14="http://schemas.microsoft.com/office/drawing/2010/main" val="000000" mc:Ignorable="">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003">
            <a:schemeClr val="lt2"/>
          </a:fillRef>
          <a:effectRef idx="0">
            <a:scrgbClr r="0" g="0" b="0"/>
          </a:effectRef>
          <a:fontRef idx="major"/>
        </p:style>
        <p:txBody>
          <a:bodyPr>
            <a:normAutofit fontScale="85000" lnSpcReduction="20000"/>
          </a:bodyPr>
          <a:lstStyle/>
          <a:p>
            <a:r>
              <a:rPr lang="en-US" sz="4300" dirty="0" smtClean="0"/>
              <a:t>First </a:t>
            </a:r>
            <a:r>
              <a:rPr lang="en-US" sz="4300" dirty="0" smtClean="0"/>
              <a:t>word revealed in the</a:t>
            </a:r>
            <a:r>
              <a:rPr lang="en-US" sz="4300" dirty="0" smtClean="0"/>
              <a:t> </a:t>
            </a:r>
            <a:r>
              <a:rPr lang="en-US" sz="4300" dirty="0" smtClean="0"/>
              <a:t>Quran = Read (</a:t>
            </a:r>
            <a:r>
              <a:rPr lang="en-US" sz="4300" dirty="0" err="1" smtClean="0"/>
              <a:t>Iqra</a:t>
            </a:r>
            <a:r>
              <a:rPr lang="en-US" sz="4300" dirty="0" smtClean="0"/>
              <a:t>)</a:t>
            </a:r>
          </a:p>
          <a:p>
            <a:pPr marL="0" indent="0">
              <a:buNone/>
            </a:pPr>
            <a:endParaRPr lang="en-US" sz="4300" dirty="0" smtClean="0"/>
          </a:p>
          <a:p>
            <a:pPr marL="274320" lvl="1" indent="-274320">
              <a:spcBef>
                <a:spcPts val="580"/>
              </a:spcBef>
              <a:buClr>
                <a:schemeClr val="accent1"/>
              </a:buClr>
            </a:pPr>
            <a:r>
              <a:rPr lang="en-US" sz="4400" dirty="0"/>
              <a:t>750 + verses </a:t>
            </a:r>
            <a:r>
              <a:rPr lang="en-US" sz="4400" dirty="0" smtClean="0"/>
              <a:t>in the Quran that encourages humans to: </a:t>
            </a:r>
            <a:r>
              <a:rPr lang="en-US" sz="4400" dirty="0" smtClean="0"/>
              <a:t>Ponder</a:t>
            </a:r>
            <a:r>
              <a:rPr lang="en-US" sz="4400" dirty="0" smtClean="0"/>
              <a:t>, think, contemplate, </a:t>
            </a:r>
            <a:r>
              <a:rPr lang="en-US" sz="4400" dirty="0" smtClean="0"/>
              <a:t>reflect, research…</a:t>
            </a:r>
            <a:endParaRPr lang="en-US" sz="4400" dirty="0" smtClean="0"/>
          </a:p>
        </p:txBody>
      </p:sp>
      <p:sp>
        <p:nvSpPr>
          <p:cNvPr id="2" name="Title 1"/>
          <p:cNvSpPr>
            <a:spLocks noGrp="1"/>
          </p:cNvSpPr>
          <p:nvPr>
            <p:ph type="title"/>
          </p:nvPr>
        </p:nvSpPr>
        <p:spPr>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algn="l"/>
            <a:r>
              <a:rPr lang="en-US" dirty="0" smtClean="0"/>
              <a:t>Quran’s encouragement </a:t>
            </a:r>
            <a:r>
              <a:rPr lang="en-US" dirty="0" smtClean="0"/>
              <a:t/>
            </a:r>
            <a:br>
              <a:rPr lang="en-US" dirty="0" smtClean="0"/>
            </a:br>
            <a:r>
              <a:rPr lang="en-US" dirty="0" smtClean="0">
                <a:solidFill>
                  <a:srgbClr xmlns:mc="http://schemas.openxmlformats.org/markup-compatibility/2006" xmlns:a14="http://schemas.microsoft.com/office/drawing/2010/main" val="FFFF00" mc:Ignorable=""/>
                </a:solidFill>
                <a:latin typeface="Eras Medium ITC" pitchFamily="34" charset="0"/>
              </a:rPr>
              <a:t>to </a:t>
            </a:r>
            <a:r>
              <a:rPr lang="en-US" dirty="0" smtClean="0">
                <a:solidFill>
                  <a:srgbClr xmlns:mc="http://schemas.openxmlformats.org/markup-compatibility/2006" xmlns:a14="http://schemas.microsoft.com/office/drawing/2010/main" val="FFFF00" mc:Ignorable=""/>
                </a:solidFill>
                <a:latin typeface="Eras Medium ITC" pitchFamily="34" charset="0"/>
              </a:rPr>
              <a:t>seek knowledge</a:t>
            </a:r>
            <a:endParaRPr lang="en-US" dirty="0">
              <a:solidFill>
                <a:srgbClr xmlns:mc="http://schemas.openxmlformats.org/markup-compatibility/2006" xmlns:a14="http://schemas.microsoft.com/office/drawing/2010/main" val="FFFF00" mc:Ignorable=""/>
              </a:solidFill>
              <a:latin typeface="Eras Medium ITC" pitchFamily="34" charset="0"/>
            </a:endParaRPr>
          </a:p>
        </p:txBody>
      </p:sp>
      <p:pic>
        <p:nvPicPr>
          <p:cNvPr id="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130" l="1200" r="100000"/>
                    </a14:imgEffect>
                  </a14:imgLayer>
                </a14:imgProps>
              </a:ext>
            </a:extLst>
          </a:blip>
          <a:srcRect/>
          <a:stretch>
            <a:fillRect/>
          </a:stretch>
        </p:blipFill>
        <p:spPr bwMode="auto">
          <a:xfrm>
            <a:off x="7162800" y="304800"/>
            <a:ext cx="1656522" cy="114300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ln>
            <a:noFill/>
          </a:ln>
          <a:effectLst>
            <a:outerShdw blurRad="190500" dist="228600" dir="2700000" algn="ctr">
              <a:srgbClr xmlns:mc="http://schemas.openxmlformats.org/markup-compatibility/2006" xmlns:a14="http://schemas.microsoft.com/office/drawing/2010/main" val="000000" mc:Ignorable="">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003">
            <a:schemeClr val="lt2"/>
          </a:fillRef>
          <a:effectRef idx="0">
            <a:scrgbClr r="0" g="0" b="0"/>
          </a:effectRef>
          <a:fontRef idx="major"/>
        </p:style>
        <p:txBody>
          <a:bodyPr>
            <a:normAutofit fontScale="92500" lnSpcReduction="20000"/>
          </a:bodyPr>
          <a:lstStyle/>
          <a:p>
            <a:pPr marL="274320" lvl="1" indent="-274320">
              <a:spcBef>
                <a:spcPts val="580"/>
              </a:spcBef>
              <a:buClr>
                <a:schemeClr val="accent1"/>
              </a:buClr>
            </a:pPr>
            <a:r>
              <a:rPr lang="en-US" sz="3200" dirty="0" smtClean="0"/>
              <a:t>They ask you about intoxicants and gambling: say, "In them there is a gross sin, and some benefits for the people. But their sinfulness far outweighs their benefit." They also ask you what to give to charity: say, "The excess." God thus clarifies the revelations for you, that you may </a:t>
            </a:r>
            <a:r>
              <a:rPr lang="en-US" sz="3200" b="1" dirty="0" smtClean="0"/>
              <a:t>reflect</a:t>
            </a:r>
            <a:r>
              <a:rPr lang="en-US" sz="3200" dirty="0" smtClean="0"/>
              <a:t> </a:t>
            </a:r>
            <a:endParaRPr lang="en-US" sz="3200" dirty="0" smtClean="0"/>
          </a:p>
          <a:p>
            <a:pPr marL="274320" lvl="1" indent="-274320">
              <a:spcBef>
                <a:spcPts val="580"/>
              </a:spcBef>
              <a:buClr>
                <a:schemeClr val="accent1"/>
              </a:buClr>
            </a:pPr>
            <a:r>
              <a:rPr lang="en-US" sz="3200" dirty="0" smtClean="0"/>
              <a:t>Quran </a:t>
            </a:r>
            <a:r>
              <a:rPr lang="en-US" sz="3200" dirty="0" smtClean="0"/>
              <a:t>(2.219</a:t>
            </a:r>
            <a:r>
              <a:rPr lang="en-US" sz="3200" dirty="0" smtClean="0"/>
              <a:t>)</a:t>
            </a:r>
          </a:p>
          <a:p>
            <a:endParaRPr lang="en-US" dirty="0"/>
          </a:p>
        </p:txBody>
      </p:sp>
      <p:sp>
        <p:nvSpPr>
          <p:cNvPr id="2" name="Title 1"/>
          <p:cNvSpPr>
            <a:spLocks noGrp="1"/>
          </p:cNvSpPr>
          <p:nvPr>
            <p:ph type="title"/>
          </p:nvPr>
        </p:nvSpPr>
        <p:spPr>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lstStyle/>
          <a:p>
            <a:r>
              <a:rPr lang="en-US" dirty="0" smtClean="0"/>
              <a:t>Quran </a:t>
            </a:r>
            <a:r>
              <a:rPr lang="en-US" dirty="0" smtClean="0"/>
              <a:t>– </a:t>
            </a:r>
            <a:r>
              <a:rPr lang="en-US" dirty="0" smtClean="0">
                <a:solidFill>
                  <a:srgbClr xmlns:mc="http://schemas.openxmlformats.org/markup-compatibility/2006" xmlns:a14="http://schemas.microsoft.com/office/drawing/2010/main" val="FFFF00" mc:Ignorable=""/>
                </a:solidFill>
              </a:rPr>
              <a:t>Reflect…</a:t>
            </a:r>
            <a:endParaRPr lang="en-US" dirty="0">
              <a:solidFill>
                <a:srgbClr xmlns:mc="http://schemas.openxmlformats.org/markup-compatibility/2006" xmlns:a14="http://schemas.microsoft.com/office/drawing/2010/main" val="FFFF00" mc:Ignorable=""/>
              </a:solidFill>
            </a:endParaRPr>
          </a:p>
        </p:txBody>
      </p:sp>
      <p:pic>
        <p:nvPicPr>
          <p:cNvPr id="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130" l="1200" r="100000"/>
                    </a14:imgEffect>
                  </a14:imgLayer>
                </a14:imgProps>
              </a:ext>
            </a:extLst>
          </a:blip>
          <a:srcRect/>
          <a:stretch>
            <a:fillRect/>
          </a:stretch>
        </p:blipFill>
        <p:spPr bwMode="auto">
          <a:xfrm>
            <a:off x="6781800" y="228600"/>
            <a:ext cx="1877391" cy="129540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2057400"/>
            <a:ext cx="5562600" cy="3048000"/>
          </a:xfrm>
          <a:ln>
            <a:noFill/>
          </a:ln>
          <a:effectLst>
            <a:outerShdw blurRad="190500" dist="228600" dir="2700000" algn="ctr">
              <a:srgbClr xmlns:mc="http://schemas.openxmlformats.org/markup-compatibility/2006" xmlns:a14="http://schemas.microsoft.com/office/drawing/2010/main" val="000000" mc:Ignorable="">
                <a:alpha val="30000"/>
              </a:srgbClr>
            </a:outerShdw>
            <a:reflection blurRad="6350" stA="52000" endA="300" endPos="35000" dir="5400000" sy="-100000" algn="bl" rotWithShape="0"/>
          </a:effectLst>
          <a:scene3d>
            <a:camera prst="orthographicFront">
              <a:rot lat="0" lon="0" rev="0"/>
            </a:camera>
            <a:lightRig rig="glow" dir="t">
              <a:rot lat="0" lon="0" rev="4800000"/>
            </a:lightRig>
          </a:scene3d>
          <a:sp3d prstMaterial="matte">
            <a:bevelT w="127000" h="63500"/>
          </a:sp3d>
        </p:spPr>
        <p:style>
          <a:lnRef idx="0">
            <a:scrgbClr r="0" g="0" b="0"/>
          </a:lnRef>
          <a:fillRef idx="1003">
            <a:schemeClr val="lt2"/>
          </a:fillRef>
          <a:effectRef idx="0">
            <a:scrgbClr r="0" g="0" b="0"/>
          </a:effectRef>
          <a:fontRef idx="major"/>
        </p:style>
        <p:txBody>
          <a:bodyPr>
            <a:normAutofit/>
          </a:bodyPr>
          <a:lstStyle/>
          <a:p>
            <a:r>
              <a:rPr lang="en-US" sz="4000" dirty="0" smtClean="0">
                <a:solidFill>
                  <a:schemeClr val="bg2">
                    <a:lumMod val="25000"/>
                  </a:schemeClr>
                </a:solidFill>
              </a:rPr>
              <a:t>Say, `</a:t>
            </a:r>
            <a:r>
              <a:rPr lang="en-US" sz="4000" b="1" dirty="0" smtClean="0">
                <a:solidFill>
                  <a:schemeClr val="bg2">
                    <a:lumMod val="25000"/>
                  </a:schemeClr>
                </a:solidFill>
              </a:rPr>
              <a:t>Ponder</a:t>
            </a:r>
            <a:r>
              <a:rPr lang="en-US" sz="4000" dirty="0" smtClean="0">
                <a:solidFill>
                  <a:schemeClr val="bg2">
                    <a:lumMod val="25000"/>
                  </a:schemeClr>
                </a:solidFill>
              </a:rPr>
              <a:t> over what is happening in the heavens and the earth.'  </a:t>
            </a:r>
            <a:endParaRPr lang="en-US" sz="4000" dirty="0" smtClean="0">
              <a:solidFill>
                <a:schemeClr val="bg2">
                  <a:lumMod val="25000"/>
                </a:schemeClr>
              </a:solidFill>
            </a:endParaRPr>
          </a:p>
          <a:p>
            <a:r>
              <a:rPr lang="en-US" sz="4000" dirty="0" smtClean="0"/>
              <a:t>(</a:t>
            </a:r>
            <a:r>
              <a:rPr lang="en-US" sz="4000" dirty="0" smtClean="0"/>
              <a:t>Quran 10:101)</a:t>
            </a:r>
            <a:endParaRPr lang="en-US" sz="4000" dirty="0"/>
          </a:p>
        </p:txBody>
      </p:sp>
      <p:sp>
        <p:nvSpPr>
          <p:cNvPr id="2" name="Title 1"/>
          <p:cNvSpPr>
            <a:spLocks noGrp="1"/>
          </p:cNvSpPr>
          <p:nvPr>
            <p:ph type="title"/>
          </p:nvPr>
        </p:nvSpPr>
        <p:spPr>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lstStyle/>
          <a:p>
            <a:r>
              <a:rPr lang="en-US" dirty="0" smtClean="0"/>
              <a:t>Quran - </a:t>
            </a:r>
            <a:r>
              <a:rPr lang="en-US" dirty="0" smtClean="0">
                <a:solidFill>
                  <a:srgbClr xmlns:mc="http://schemas.openxmlformats.org/markup-compatibility/2006" xmlns:a14="http://schemas.microsoft.com/office/drawing/2010/main" val="FFFF00" mc:Ignorable=""/>
                </a:solidFill>
              </a:rPr>
              <a:t>Ponder</a:t>
            </a:r>
            <a:endParaRPr lang="en-US" dirty="0">
              <a:solidFill>
                <a:srgbClr xmlns:mc="http://schemas.openxmlformats.org/markup-compatibility/2006" xmlns:a14="http://schemas.microsoft.com/office/drawing/2010/main" val="FFFF00" mc:Ignorable=""/>
              </a:solidFill>
            </a:endParaRPr>
          </a:p>
        </p:txBody>
      </p:sp>
      <p:pic>
        <p:nvPicPr>
          <p:cNvPr id="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130" l="1200" r="100000"/>
                    </a14:imgEffect>
                  </a14:imgLayer>
                </a14:imgProps>
              </a:ext>
            </a:extLst>
          </a:blip>
          <a:srcRect/>
          <a:stretch>
            <a:fillRect/>
          </a:stretch>
        </p:blipFill>
        <p:spPr bwMode="auto">
          <a:xfrm>
            <a:off x="6781800" y="228600"/>
            <a:ext cx="1656522" cy="114300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1828800"/>
            <a:ext cx="6324600" cy="4343400"/>
          </a:xfrm>
          <a:ln>
            <a:noFill/>
          </a:ln>
          <a:effectLst>
            <a:outerShdw blurRad="190500" dist="228600" dir="2700000" algn="ctr">
              <a:srgbClr xmlns:mc="http://schemas.openxmlformats.org/markup-compatibility/2006" xmlns:a14="http://schemas.microsoft.com/office/drawing/2010/main" val="000000" mc:Ignorable="">
                <a:alpha val="30000"/>
              </a:srgbClr>
            </a:outerShdw>
            <a:reflection blurRad="6350" stA="50000" endA="300" endPos="90000" dir="5400000" sy="-100000" algn="bl" rotWithShape="0"/>
            <a:softEdge rad="127000"/>
          </a:effectLst>
          <a:scene3d>
            <a:camera prst="orthographicFront">
              <a:rot lat="0" lon="0" rev="0"/>
            </a:camera>
            <a:lightRig rig="glow" dir="t">
              <a:rot lat="0" lon="0" rev="4800000"/>
            </a:lightRig>
          </a:scene3d>
          <a:sp3d prstMaterial="matte">
            <a:bevelT w="127000" h="63500"/>
          </a:sp3d>
        </p:spPr>
        <p:style>
          <a:lnRef idx="0">
            <a:scrgbClr r="0" g="0" b="0"/>
          </a:lnRef>
          <a:fillRef idx="1003">
            <a:schemeClr val="lt2"/>
          </a:fillRef>
          <a:effectRef idx="0">
            <a:scrgbClr r="0" g="0" b="0"/>
          </a:effectRef>
          <a:fontRef idx="major"/>
        </p:style>
        <p:txBody>
          <a:bodyPr>
            <a:normAutofit/>
          </a:bodyPr>
          <a:lstStyle/>
          <a:p>
            <a:r>
              <a:rPr lang="en-US" sz="3600" dirty="0" smtClean="0">
                <a:solidFill>
                  <a:schemeClr val="bg2">
                    <a:lumMod val="25000"/>
                  </a:schemeClr>
                </a:solidFill>
              </a:rPr>
              <a:t>Those who remember Allah (always, and in prayers) standing, sitting, and lying down on their sides, and </a:t>
            </a:r>
            <a:r>
              <a:rPr lang="en-US" sz="3600" b="1" dirty="0" smtClean="0">
                <a:solidFill>
                  <a:schemeClr val="bg2">
                    <a:lumMod val="25000"/>
                  </a:schemeClr>
                </a:solidFill>
              </a:rPr>
              <a:t>think</a:t>
            </a:r>
            <a:r>
              <a:rPr lang="en-US" sz="3600" dirty="0" smtClean="0">
                <a:solidFill>
                  <a:schemeClr val="bg2">
                    <a:lumMod val="25000"/>
                  </a:schemeClr>
                </a:solidFill>
              </a:rPr>
              <a:t> deeply about the creation of the heavens and the </a:t>
            </a:r>
            <a:r>
              <a:rPr lang="en-US" sz="3600" dirty="0" smtClean="0">
                <a:solidFill>
                  <a:schemeClr val="bg2">
                    <a:lumMod val="25000"/>
                  </a:schemeClr>
                </a:solidFill>
              </a:rPr>
              <a:t>earth</a:t>
            </a:r>
            <a:r>
              <a:rPr lang="en-US" sz="3600" dirty="0" smtClean="0">
                <a:solidFill>
                  <a:schemeClr val="bg2">
                    <a:lumMod val="25000"/>
                  </a:schemeClr>
                </a:solidFill>
              </a:rPr>
              <a:t>…’</a:t>
            </a:r>
            <a:endParaRPr lang="en-US" sz="3600" dirty="0" smtClean="0">
              <a:solidFill>
                <a:schemeClr val="bg2">
                  <a:lumMod val="25000"/>
                </a:schemeClr>
              </a:solidFill>
            </a:endParaRPr>
          </a:p>
          <a:p>
            <a:r>
              <a:rPr lang="en-US" sz="3600" dirty="0" smtClean="0">
                <a:solidFill>
                  <a:schemeClr val="bg2">
                    <a:lumMod val="25000"/>
                  </a:schemeClr>
                </a:solidFill>
              </a:rPr>
              <a:t>(</a:t>
            </a:r>
            <a:r>
              <a:rPr lang="en-US" sz="3600" dirty="0" smtClean="0">
                <a:solidFill>
                  <a:schemeClr val="bg2">
                    <a:lumMod val="25000"/>
                  </a:schemeClr>
                </a:solidFill>
              </a:rPr>
              <a:t>Quran 3.191)</a:t>
            </a:r>
            <a:endParaRPr lang="en-US" sz="3600" dirty="0">
              <a:solidFill>
                <a:schemeClr val="bg2">
                  <a:lumMod val="25000"/>
                </a:schemeClr>
              </a:solidFill>
            </a:endParaRPr>
          </a:p>
        </p:txBody>
      </p:sp>
      <p:sp>
        <p:nvSpPr>
          <p:cNvPr id="2" name="Title 1"/>
          <p:cNvSpPr>
            <a:spLocks noGrp="1"/>
          </p:cNvSpPr>
          <p:nvPr>
            <p:ph type="title"/>
          </p:nvPr>
        </p:nvSpPr>
        <p:spPr>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lstStyle/>
          <a:p>
            <a:r>
              <a:rPr lang="en-US" dirty="0" smtClean="0"/>
              <a:t>Quran - </a:t>
            </a:r>
            <a:r>
              <a:rPr lang="en-US" dirty="0" smtClean="0">
                <a:solidFill>
                  <a:srgbClr xmlns:mc="http://schemas.openxmlformats.org/markup-compatibility/2006" xmlns:a14="http://schemas.microsoft.com/office/drawing/2010/main" val="FFFF00" mc:Ignorable=""/>
                </a:solidFill>
              </a:rPr>
              <a:t>Think</a:t>
            </a:r>
            <a:endParaRPr lang="en-US" dirty="0">
              <a:solidFill>
                <a:srgbClr xmlns:mc="http://schemas.openxmlformats.org/markup-compatibility/2006" xmlns:a14="http://schemas.microsoft.com/office/drawing/2010/main" val="FFFF00" mc:Ignorable=""/>
              </a:solidFill>
            </a:endParaRPr>
          </a:p>
        </p:txBody>
      </p:sp>
      <p:pic>
        <p:nvPicPr>
          <p:cNvPr id="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130" l="1200" r="100000"/>
                    </a14:imgEffect>
                  </a14:imgLayer>
                </a14:imgProps>
              </a:ext>
            </a:extLst>
          </a:blip>
          <a:srcRect/>
          <a:stretch>
            <a:fillRect/>
          </a:stretch>
        </p:blipFill>
        <p:spPr bwMode="auto">
          <a:xfrm>
            <a:off x="6629400" y="228600"/>
            <a:ext cx="1877391" cy="129540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33800" y="2057400"/>
            <a:ext cx="4724400" cy="3450696"/>
          </a:xfrm>
          <a:ln>
            <a:noFill/>
          </a:ln>
          <a:effectLst>
            <a:outerShdw blurRad="190500" dist="228600" dir="2700000" algn="ctr">
              <a:srgbClr xmlns:mc="http://schemas.openxmlformats.org/markup-compatibility/2006" xmlns:a14="http://schemas.microsoft.com/office/drawing/2010/main" val="000000" mc:Ignorable="">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003">
            <a:schemeClr val="lt2"/>
          </a:fillRef>
          <a:effectRef idx="0">
            <a:scrgbClr r="0" g="0" b="0"/>
          </a:effectRef>
          <a:fontRef idx="major"/>
        </p:style>
        <p:txBody>
          <a:bodyPr>
            <a:normAutofit fontScale="85000" lnSpcReduction="20000"/>
          </a:bodyPr>
          <a:lstStyle/>
          <a:p>
            <a:r>
              <a:rPr lang="en-US" sz="4000" dirty="0" smtClean="0"/>
              <a:t>‘An advanced state of intellectual, cultural, and material development in human society, marked by progress in the arts and sciences…’</a:t>
            </a:r>
          </a:p>
          <a:p>
            <a:pPr lvl="1"/>
            <a:r>
              <a:rPr lang="en-US" dirty="0" smtClean="0"/>
              <a:t>American Heritage Dictionary</a:t>
            </a:r>
            <a:endParaRPr lang="en-US" dirty="0"/>
          </a:p>
        </p:txBody>
      </p:sp>
      <p:sp>
        <p:nvSpPr>
          <p:cNvPr id="2" name="Title 1"/>
          <p:cNvSpPr>
            <a:spLocks noGrp="1"/>
          </p:cNvSpPr>
          <p:nvPr>
            <p:ph type="title"/>
          </p:nvPr>
        </p:nvSpPr>
        <p:spPr>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lstStyle/>
          <a:p>
            <a:r>
              <a:rPr lang="en-US" dirty="0" smtClean="0"/>
              <a:t>Civilization - Definition</a:t>
            </a:r>
            <a:endParaRPr lang="en-US" dirty="0"/>
          </a:p>
        </p:txBody>
      </p:sp>
      <p:pic>
        <p:nvPicPr>
          <p:cNvPr id="2048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 b="100000" l="272" r="60870">
                        <a14:foregroundMark x1="4620" y1="30333" x2="4620" y2="30333"/>
                        <a14:foregroundMark x1="4620" y1="30333" x2="4620" y2="30333"/>
                        <a14:foregroundMark x1="4620" y1="15333" x2="4620" y2="15333"/>
                        <a14:foregroundMark x1="4620" y1="15333" x2="4620" y2="15333"/>
                        <a14:foregroundMark x1="3261" y1="13333" x2="3261" y2="13333"/>
                        <a14:foregroundMark x1="3261" y1="13333" x2="3261" y2="13333"/>
                        <a14:foregroundMark x1="3533" y1="27000" x2="3533" y2="27000"/>
                        <a14:foregroundMark x1="3533" y1="27000" x2="3533" y2="27000"/>
                        <a14:foregroundMark x1="3533" y1="24000" x2="3533" y2="24000"/>
                        <a14:foregroundMark x1="3533" y1="24000" x2="3533" y2="24000"/>
                        <a14:foregroundMark x1="3804" y1="38000" x2="3804" y2="38000"/>
                        <a14:foregroundMark x1="3804" y1="38000" x2="3804" y2="38000"/>
                        <a14:foregroundMark x1="4891" y1="43333" x2="4891" y2="43333"/>
                        <a14:foregroundMark x1="4891" y1="43333" x2="4891" y2="43333"/>
                        <a14:foregroundMark x1="4891" y1="48000" x2="4891" y2="48000"/>
                        <a14:foregroundMark x1="4891" y1="48000" x2="4891" y2="48000"/>
                        <a14:foregroundMark x1="4348" y1="41333" x2="4348" y2="41333"/>
                        <a14:foregroundMark x1="4348" y1="41333" x2="4348" y2="41333"/>
                        <a14:foregroundMark x1="4076" y1="45667" x2="4076" y2="45667"/>
                        <a14:foregroundMark x1="4076" y1="45667" x2="4076" y2="45667"/>
                        <a14:foregroundMark x1="4076" y1="53000" x2="4076" y2="53000"/>
                        <a14:foregroundMark x1="4076" y1="53000" x2="4076" y2="53000"/>
                        <a14:foregroundMark x1="4076" y1="59333" x2="4076" y2="59333"/>
                        <a14:foregroundMark x1="4076" y1="59333" x2="4076" y2="59333"/>
                        <a14:foregroundMark x1="4620" y1="81667" x2="4620" y2="81667"/>
                        <a14:foregroundMark x1="4620" y1="81667" x2="4620" y2="81667"/>
                        <a14:foregroundMark x1="4620" y1="86000" x2="4620" y2="86000"/>
                        <a14:foregroundMark x1="4620" y1="86000" x2="4620" y2="86000"/>
                        <a14:foregroundMark x1="4348" y1="90000" x2="4348" y2="90000"/>
                        <a14:foregroundMark x1="4348" y1="90000" x2="4348" y2="90000"/>
                        <a14:foregroundMark x1="3804" y1="79000" x2="3804" y2="79000"/>
                        <a14:foregroundMark x1="3804" y1="79000" x2="3804" y2="79000"/>
                        <a14:foregroundMark x1="4076" y1="35000" x2="4076" y2="35000"/>
                        <a14:foregroundMark x1="4620" y1="50667" x2="4620" y2="50667"/>
                        <a14:foregroundMark x1="4348" y1="57333" x2="4348" y2="57333"/>
                        <a14:foregroundMark x1="3533" y1="56000" x2="3533" y2="56000"/>
                        <a14:foregroundMark x1="3804" y1="64333" x2="3804" y2="64333"/>
                        <a14:foregroundMark x1="4076" y1="62667" x2="4076" y2="62667"/>
                        <a14:foregroundMark x1="3533" y1="61333" x2="3533" y2="61333"/>
                        <a14:backgroundMark x1="1087" y1="15667" x2="1902" y2="43000"/>
                        <a14:backgroundMark x1="1902" y1="84000" x2="1902" y2="92667"/>
                        <a14:backgroundMark x1="1630" y1="48667" x2="1630" y2="48667"/>
                        <a14:backgroundMark x1="1902" y1="52667" x2="1902" y2="52667"/>
                      </a14:backgroundRemoval>
                    </a14:imgEffect>
                  </a14:imgLayer>
                </a14:imgProps>
              </a:ext>
              <a:ext uri="{28A0092B-C50C-407E-A947-70E740481C1C}">
                <a14:useLocalDpi xmlns:a14="http://schemas.microsoft.com/office/drawing/2010/main" val="0"/>
              </a:ext>
            </a:extLst>
          </a:blip>
          <a:srcRect l="5507" r="39906"/>
          <a:stretch/>
        </p:blipFill>
        <p:spPr bwMode="auto">
          <a:xfrm>
            <a:off x="457200" y="1219200"/>
            <a:ext cx="2895600" cy="4324350"/>
          </a:xfrm>
          <a:prstGeom prst="rect">
            <a:avLst/>
          </a:prstGeom>
          <a:ln>
            <a:noFill/>
          </a:ln>
          <a:effectLst>
            <a:outerShdw blurRad="292100" dist="139700" dir="2700000" algn="tl" rotWithShape="0">
              <a:srgbClr xmlns:mc="http://schemas.openxmlformats.org/markup-compatibility/2006" xmlns:a14="http://schemas.microsoft.com/office/drawing/2010/main" val="333333" mc:Ignorable="">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2209800"/>
            <a:ext cx="6400800" cy="3200400"/>
          </a:xfrm>
          <a:prstGeom prst="round2DiagRect">
            <a:avLst/>
          </a:prstGeom>
          <a:ln>
            <a:noFill/>
          </a:ln>
          <a:effectLst>
            <a:outerShdw blurRad="190500" dist="228600" dir="2700000" algn="ctr">
              <a:srgbClr xmlns:mc="http://schemas.openxmlformats.org/markup-compatibility/2006" xmlns:a14="http://schemas.microsoft.com/office/drawing/2010/main" val="000000" mc:Ignorable="">
                <a:alpha val="30000"/>
              </a:srgbClr>
            </a:outerShdw>
            <a:reflection blurRad="6350" stA="50000" endA="300" endPos="90000" dir="5400000" sy="-100000" algn="bl" rotWithShape="0"/>
            <a:softEdge rad="127000"/>
          </a:effectLst>
          <a:scene3d>
            <a:camera prst="orthographicFront">
              <a:rot lat="0" lon="0" rev="0"/>
            </a:camera>
            <a:lightRig rig="glow" dir="t">
              <a:rot lat="0" lon="0" rev="4800000"/>
            </a:lightRig>
          </a:scene3d>
          <a:sp3d prstMaterial="matte">
            <a:bevelT w="127000" h="63500"/>
          </a:sp3d>
        </p:spPr>
        <p:style>
          <a:lnRef idx="0">
            <a:scrgbClr r="0" g="0" b="0"/>
          </a:lnRef>
          <a:fillRef idx="1003">
            <a:schemeClr val="lt2"/>
          </a:fillRef>
          <a:effectRef idx="0">
            <a:scrgbClr r="0" g="0" b="0"/>
          </a:effectRef>
          <a:fontRef idx="major"/>
        </p:style>
        <p:txBody>
          <a:bodyPr>
            <a:normAutofit fontScale="92500"/>
          </a:bodyPr>
          <a:lstStyle/>
          <a:p>
            <a:r>
              <a:rPr lang="en-US" sz="4400" dirty="0" smtClean="0">
                <a:solidFill>
                  <a:schemeClr val="bg2">
                    <a:lumMod val="25000"/>
                  </a:schemeClr>
                </a:solidFill>
              </a:rPr>
              <a:t>“The seeking of knowledge is obligatory for every Muslim…” </a:t>
            </a:r>
          </a:p>
          <a:p>
            <a:r>
              <a:rPr lang="en-US" dirty="0" smtClean="0">
                <a:solidFill>
                  <a:schemeClr val="bg2">
                    <a:lumMod val="25000"/>
                  </a:schemeClr>
                </a:solidFill>
              </a:rPr>
              <a:t>(Al-</a:t>
            </a:r>
            <a:r>
              <a:rPr lang="en-US" dirty="0" err="1" smtClean="0">
                <a:solidFill>
                  <a:schemeClr val="bg2">
                    <a:lumMod val="25000"/>
                  </a:schemeClr>
                </a:solidFill>
              </a:rPr>
              <a:t>Tirmidhi</a:t>
            </a:r>
            <a:r>
              <a:rPr lang="en-US" dirty="0" smtClean="0">
                <a:solidFill>
                  <a:schemeClr val="bg2">
                    <a:lumMod val="25000"/>
                  </a:schemeClr>
                </a:solidFill>
              </a:rPr>
              <a:t> </a:t>
            </a:r>
            <a:r>
              <a:rPr lang="en-US" dirty="0" err="1" smtClean="0">
                <a:solidFill>
                  <a:schemeClr val="bg2">
                    <a:lumMod val="25000"/>
                  </a:schemeClr>
                </a:solidFill>
              </a:rPr>
              <a:t>Hadith</a:t>
            </a:r>
            <a:r>
              <a:rPr lang="en-US" dirty="0" smtClean="0">
                <a:solidFill>
                  <a:schemeClr val="bg2">
                    <a:lumMod val="25000"/>
                  </a:schemeClr>
                </a:solidFill>
              </a:rPr>
              <a:t> 218) </a:t>
            </a:r>
            <a:endParaRPr lang="en-US" dirty="0">
              <a:solidFill>
                <a:schemeClr val="bg2">
                  <a:lumMod val="25000"/>
                </a:schemeClr>
              </a:solidFill>
            </a:endParaRPr>
          </a:p>
        </p:txBody>
      </p:sp>
      <p:sp>
        <p:nvSpPr>
          <p:cNvPr id="2" name="Title 1"/>
          <p:cNvSpPr>
            <a:spLocks noGrp="1"/>
          </p:cNvSpPr>
          <p:nvPr>
            <p:ph type="title"/>
          </p:nvPr>
        </p:nvSpPr>
        <p:spPr>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n-US" dirty="0" smtClean="0"/>
              <a:t>Prophet </a:t>
            </a:r>
            <a:r>
              <a:rPr lang="en-US" dirty="0" smtClean="0"/>
              <a:t>Muhammad Said:</a:t>
            </a:r>
            <a:r>
              <a:rPr lang="en-US" dirty="0" smtClean="0"/>
              <a:t/>
            </a:r>
            <a:br>
              <a:rPr lang="en-US" dirty="0" smtClean="0"/>
            </a:br>
            <a:r>
              <a:rPr lang="en-US" sz="2200" dirty="0" smtClean="0">
                <a:solidFill>
                  <a:srgbClr xmlns:mc="http://schemas.openxmlformats.org/markup-compatibility/2006" xmlns:a14="http://schemas.microsoft.com/office/drawing/2010/main" val="FFFF00" mc:Ignorable=""/>
                </a:solidFill>
              </a:rPr>
              <a:t>(Peace be upon him)</a:t>
            </a:r>
            <a:endParaRPr lang="en-US" dirty="0">
              <a:solidFill>
                <a:srgbClr xmlns:mc="http://schemas.openxmlformats.org/markup-compatibility/2006" xmlns:a14="http://schemas.microsoft.com/office/drawing/2010/main" val="FFFF00" mc:Ignorable=""/>
              </a:solidFill>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9800" y="1600200"/>
            <a:ext cx="7408333" cy="3450696"/>
          </a:xfrm>
        </p:spPr>
        <p:txBody>
          <a:bodyPr/>
          <a:lstStyle/>
          <a:p>
            <a:pPr algn="ctr">
              <a:buNone/>
            </a:pPr>
            <a:r>
              <a:rPr lang="en-US" sz="3200" dirty="0" smtClean="0"/>
              <a:t>Direction of </a:t>
            </a:r>
            <a:r>
              <a:rPr lang="en-US" sz="3200" dirty="0" err="1" smtClean="0"/>
              <a:t>Makkah</a:t>
            </a:r>
            <a:r>
              <a:rPr lang="en-US" sz="3200" dirty="0" smtClean="0"/>
              <a:t> during Prayer</a:t>
            </a:r>
            <a:endParaRPr lang="en-US" sz="3200" dirty="0" smtClean="0"/>
          </a:p>
          <a:p>
            <a:endParaRPr lang="en-US" dirty="0" smtClean="0"/>
          </a:p>
          <a:p>
            <a:endParaRPr lang="en-US" dirty="0"/>
          </a:p>
        </p:txBody>
      </p:sp>
      <p:sp>
        <p:nvSpPr>
          <p:cNvPr id="2" name="Title 1"/>
          <p:cNvSpPr>
            <a:spLocks noGrp="1"/>
          </p:cNvSpPr>
          <p:nvPr>
            <p:ph type="title"/>
          </p:nvPr>
        </p:nvSpPr>
        <p:spPr>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algn="l"/>
            <a:r>
              <a:rPr lang="en-US" dirty="0" smtClean="0"/>
              <a:t>Necessity for Muslims </a:t>
            </a:r>
            <a:r>
              <a:rPr lang="en-US" dirty="0" smtClean="0"/>
              <a:t/>
            </a:r>
            <a:br>
              <a:rPr lang="en-US" dirty="0" smtClean="0"/>
            </a:br>
            <a:r>
              <a:rPr lang="en-US" sz="3600" dirty="0" smtClean="0">
                <a:solidFill>
                  <a:srgbClr xmlns:mc="http://schemas.openxmlformats.org/markup-compatibility/2006" xmlns:a14="http://schemas.microsoft.com/office/drawing/2010/main" val="FFFF00" mc:Ignorable=""/>
                </a:solidFill>
                <a:latin typeface="Eras Medium ITC" pitchFamily="34" charset="0"/>
              </a:rPr>
              <a:t>to </a:t>
            </a:r>
            <a:r>
              <a:rPr lang="en-US" sz="3600" dirty="0" smtClean="0">
                <a:solidFill>
                  <a:srgbClr xmlns:mc="http://schemas.openxmlformats.org/markup-compatibility/2006" xmlns:a14="http://schemas.microsoft.com/office/drawing/2010/main" val="FFFF00" mc:Ignorable=""/>
                </a:solidFill>
                <a:latin typeface="Eras Medium ITC" pitchFamily="34" charset="0"/>
              </a:rPr>
              <a:t>Develop </a:t>
            </a:r>
            <a:r>
              <a:rPr lang="en-US" sz="3600" dirty="0" smtClean="0">
                <a:solidFill>
                  <a:srgbClr xmlns:mc="http://schemas.openxmlformats.org/markup-compatibility/2006" xmlns:a14="http://schemas.microsoft.com/office/drawing/2010/main" val="FFFF00" mc:Ignorable=""/>
                </a:solidFill>
                <a:latin typeface="Eras Medium ITC" pitchFamily="34" charset="0"/>
              </a:rPr>
              <a:t>new Technology</a:t>
            </a:r>
            <a:endParaRPr lang="en-US" sz="3600" dirty="0">
              <a:solidFill>
                <a:srgbClr xmlns:mc="http://schemas.openxmlformats.org/markup-compatibility/2006" xmlns:a14="http://schemas.microsoft.com/office/drawing/2010/main" val="FFFF00" mc:Ignorable=""/>
              </a:solidFill>
              <a:latin typeface="Eras Medium ITC" pitchFamily="34" charset="0"/>
            </a:endParaRPr>
          </a:p>
        </p:txBody>
      </p:sp>
      <p:sp>
        <p:nvSpPr>
          <p:cNvPr id="4" name="Text Placeholder 3"/>
          <p:cNvSpPr>
            <a:spLocks noGrp="1"/>
          </p:cNvSpPr>
          <p:nvPr>
            <p:ph type="body" sz="half" idx="4294967295"/>
          </p:nvPr>
        </p:nvSpPr>
        <p:spPr>
          <a:xfrm>
            <a:off x="457200" y="1676400"/>
            <a:ext cx="2286000" cy="5029200"/>
          </a:xfrm>
          <a:effectLst>
            <a:innerShdw blurRad="114300">
              <a:prstClr val="black"/>
            </a:innerShdw>
          </a:effectLst>
        </p:spPr>
        <p:style>
          <a:lnRef idx="1">
            <a:schemeClr val="accent1"/>
          </a:lnRef>
          <a:fillRef idx="1003">
            <a:schemeClr val="lt2"/>
          </a:fillRef>
          <a:effectRef idx="1">
            <a:schemeClr val="accent1"/>
          </a:effectRef>
          <a:fontRef idx="minor">
            <a:schemeClr val="dk1"/>
          </a:fontRef>
        </p:style>
        <p:txBody>
          <a:bodyPr>
            <a:noAutofit/>
          </a:bodyPr>
          <a:lstStyle/>
          <a:p>
            <a:r>
              <a:rPr lang="en-US" sz="2000" dirty="0" smtClean="0"/>
              <a:t>As Muslims started to migrate to different region, they need to accurately find the direction towards </a:t>
            </a:r>
            <a:r>
              <a:rPr lang="en-US" sz="2000" dirty="0" err="1" smtClean="0"/>
              <a:t>Makkah</a:t>
            </a:r>
            <a:r>
              <a:rPr lang="en-US" sz="2000" dirty="0" smtClean="0"/>
              <a:t>, Saudi Arabic.</a:t>
            </a:r>
          </a:p>
          <a:p>
            <a:r>
              <a:rPr lang="en-US" sz="2000" dirty="0" smtClean="0"/>
              <a:t>They developed scientific instruments to fulfill this need.</a:t>
            </a:r>
            <a:endParaRPr lang="en-US" sz="2000" dirty="0"/>
          </a:p>
        </p:txBody>
      </p:sp>
      <p:pic>
        <p:nvPicPr>
          <p:cNvPr id="20482" name="Picture 2"/>
          <p:cNvPicPr>
            <a:picLocks noChangeAspect="1" noChangeArrowheads="1"/>
          </p:cNvPicPr>
          <p:nvPr/>
        </p:nvPicPr>
        <p:blipFill>
          <a:blip r:embed="rId2"/>
          <a:srcRect/>
          <a:stretch>
            <a:fillRect/>
          </a:stretch>
        </p:blipFill>
        <p:spPr bwMode="auto">
          <a:xfrm>
            <a:off x="3048000" y="2133600"/>
            <a:ext cx="5854212" cy="3886200"/>
          </a:xfrm>
          <a:prstGeom prst="rect">
            <a:avLst/>
          </a:prstGeom>
          <a:ln>
            <a:noFill/>
          </a:ln>
          <a:effectLst>
            <a:outerShdw blurRad="292100" dist="139700" dir="2700000" algn="tl" rotWithShape="0">
              <a:srgbClr xmlns:mc="http://schemas.openxmlformats.org/markup-compatibility/2006" xmlns:a14="http://schemas.microsoft.com/office/drawing/2010/main" val="333333" mc:Ignorable="">
                <a:alpha val="65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2SameRect">
            <a:avLst/>
          </a:prstGeom>
          <a:solidFill>
            <a:srgbClr xmlns:mc="http://schemas.openxmlformats.org/markup-compatibility/2006" xmlns:a14="http://schemas.microsoft.com/office/drawing/2010/main" val="FF6600" mc:Ignorable=""/>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algn="l"/>
            <a:r>
              <a:rPr lang="en-US" dirty="0" smtClean="0"/>
              <a:t>Solar </a:t>
            </a:r>
            <a:r>
              <a:rPr lang="en-US" dirty="0" smtClean="0"/>
              <a:t>Calendar</a:t>
            </a:r>
            <a:br>
              <a:rPr lang="en-US" dirty="0" smtClean="0"/>
            </a:br>
            <a:r>
              <a:rPr lang="en-US" sz="3600" dirty="0" smtClean="0">
                <a:solidFill>
                  <a:srgbClr xmlns:mc="http://schemas.openxmlformats.org/markup-compatibility/2006" xmlns:a14="http://schemas.microsoft.com/office/drawing/2010/main" val="FFFF00" mc:Ignorable=""/>
                </a:solidFill>
                <a:latin typeface="Eras Medium ITC" pitchFamily="34" charset="0"/>
              </a:rPr>
              <a:t>Calculate the times of the 5 prayers</a:t>
            </a:r>
            <a:endParaRPr lang="en-US" dirty="0">
              <a:solidFill>
                <a:srgbClr xmlns:mc="http://schemas.openxmlformats.org/markup-compatibility/2006" xmlns:a14="http://schemas.microsoft.com/office/drawing/2010/main" val="FFFF00" mc:Ignorable=""/>
              </a:solidFill>
              <a:latin typeface="Eras Medium ITC" pitchFamily="34" charset="0"/>
            </a:endParaRPr>
          </a:p>
        </p:txBody>
      </p:sp>
      <p:pic>
        <p:nvPicPr>
          <p:cNvPr id="21507" name="Picture 3"/>
          <p:cNvPicPr>
            <a:picLocks noChangeAspect="1" noChangeArrowheads="1"/>
          </p:cNvPicPr>
          <p:nvPr/>
        </p:nvPicPr>
        <p:blipFill>
          <a:blip r:embed="rId2"/>
          <a:srcRect/>
          <a:stretch>
            <a:fillRect/>
          </a:stretch>
        </p:blipFill>
        <p:spPr bwMode="auto">
          <a:xfrm>
            <a:off x="3581400" y="1981200"/>
            <a:ext cx="4712368" cy="3581400"/>
          </a:xfrm>
          <a:prstGeom prst="rect">
            <a:avLst/>
          </a:prstGeom>
          <a:ln>
            <a:noFill/>
          </a:ln>
          <a:effectLst>
            <a:outerShdw blurRad="292100" dist="139700" dir="2700000" algn="tl" rotWithShape="0">
              <a:srgbClr xmlns:mc="http://schemas.openxmlformats.org/markup-compatibility/2006" xmlns:a14="http://schemas.microsoft.com/office/drawing/2010/main" val="333333" mc:Ignorable="">
                <a:alpha val="65000"/>
              </a:srgbClr>
            </a:outerShdw>
          </a:effectLst>
        </p:spPr>
      </p:pic>
      <p:sp>
        <p:nvSpPr>
          <p:cNvPr id="5" name="Text Placeholder 3"/>
          <p:cNvSpPr txBox="1">
            <a:spLocks/>
          </p:cNvSpPr>
          <p:nvPr/>
        </p:nvSpPr>
        <p:spPr>
          <a:xfrm>
            <a:off x="533400" y="1600200"/>
            <a:ext cx="2743200" cy="4953000"/>
          </a:xfrm>
          <a:prstGeom prst="rect">
            <a:avLst/>
          </a:prstGeom>
          <a:effectLst>
            <a:outerShdw blurRad="50800" dist="38100" dir="8100000" algn="tr" rotWithShape="0">
              <a:prstClr val="black">
                <a:alpha val="40000"/>
              </a:prstClr>
            </a:outerShdw>
          </a:effectLst>
        </p:spPr>
        <p:style>
          <a:lnRef idx="1">
            <a:schemeClr val="accent1"/>
          </a:lnRef>
          <a:fillRef idx="1003">
            <a:schemeClr val="lt2"/>
          </a:fillRef>
          <a:effectRef idx="1">
            <a:schemeClr val="accent1"/>
          </a:effectRef>
          <a:fontRef idx="minor">
            <a:schemeClr val="dk1"/>
          </a:fontRef>
        </p:style>
        <p:txBody>
          <a:bodyPr>
            <a:no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r>
              <a:rPr lang="en-US" sz="2400" dirty="0" smtClean="0"/>
              <a:t>As Muslims started to migrate to different region, they need to accurately calculate the TIMES of the 5 daily prayers.</a:t>
            </a:r>
          </a:p>
          <a:p>
            <a:r>
              <a:rPr lang="en-US" sz="2400" dirty="0" smtClean="0"/>
              <a:t>They developed scientific instruments to fulfill this need.</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algn="l"/>
            <a:r>
              <a:rPr lang="en-US" dirty="0" smtClean="0"/>
              <a:t>Lunar </a:t>
            </a:r>
            <a:r>
              <a:rPr lang="en-US" dirty="0" smtClean="0"/>
              <a:t>Calendar</a:t>
            </a:r>
            <a:br>
              <a:rPr lang="en-US" dirty="0" smtClean="0"/>
            </a:br>
            <a:r>
              <a:rPr lang="en-US" sz="3600" dirty="0" smtClean="0">
                <a:solidFill>
                  <a:srgbClr xmlns:mc="http://schemas.openxmlformats.org/markup-compatibility/2006" xmlns:a14="http://schemas.microsoft.com/office/drawing/2010/main" val="FFFF00" mc:Ignorable=""/>
                </a:solidFill>
                <a:latin typeface="Eras Medium ITC" pitchFamily="34" charset="0"/>
              </a:rPr>
              <a:t>To calculate the start of Islamic months</a:t>
            </a:r>
            <a:endParaRPr lang="en-US" sz="3600" dirty="0">
              <a:solidFill>
                <a:srgbClr xmlns:mc="http://schemas.openxmlformats.org/markup-compatibility/2006" xmlns:a14="http://schemas.microsoft.com/office/drawing/2010/main" val="FFFF00" mc:Ignorable=""/>
              </a:solidFill>
              <a:latin typeface="Eras Medium ITC" pitchFamily="34" charset="0"/>
            </a:endParaRPr>
          </a:p>
        </p:txBody>
      </p:sp>
      <p:pic>
        <p:nvPicPr>
          <p:cNvPr id="22530" name="Picture 2"/>
          <p:cNvPicPr>
            <a:picLocks noChangeAspect="1" noChangeArrowheads="1"/>
          </p:cNvPicPr>
          <p:nvPr/>
        </p:nvPicPr>
        <p:blipFill>
          <a:blip r:embed="rId2"/>
          <a:srcRect t="9514"/>
          <a:stretch>
            <a:fillRect/>
          </a:stretch>
        </p:blipFill>
        <p:spPr bwMode="auto">
          <a:xfrm>
            <a:off x="1600200" y="1905000"/>
            <a:ext cx="6086475" cy="4257675"/>
          </a:xfrm>
          <a:prstGeom prst="rect">
            <a:avLst/>
          </a:prstGeom>
          <a:ln>
            <a:noFill/>
          </a:ln>
          <a:effectLst>
            <a:outerShdw blurRad="292100" dist="139700" dir="2700000" algn="tl" rotWithShape="0">
              <a:srgbClr xmlns:mc="http://schemas.openxmlformats.org/markup-compatibility/2006" xmlns:a14="http://schemas.microsoft.com/office/drawing/2010/main" val="333333" mc:Ignorable="">
                <a:alpha val="65000"/>
              </a:srgbClr>
            </a:outerShdw>
            <a:reflection blurRad="6350" stA="52000" endA="300" endPos="35000" dir="5400000" sy="-100000" algn="bl" rotWithShape="0"/>
          </a:effectLst>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067" y="2133600"/>
            <a:ext cx="7408333" cy="3992563"/>
          </a:xfrm>
          <a:ln>
            <a:noFill/>
          </a:ln>
          <a:effectLst>
            <a:outerShdw blurRad="190500" dist="228600" dir="2700000" algn="ctr">
              <a:srgbClr xmlns:mc="http://schemas.openxmlformats.org/markup-compatibility/2006" xmlns:a14="http://schemas.microsoft.com/office/drawing/2010/main" val="000000" mc:Ignorable="">
                <a:alpha val="30000"/>
              </a:srgbClr>
            </a:outerShdw>
            <a:reflection blurRad="6350" stA="50000" endA="300" endPos="90000" dir="5400000" sy="-100000" algn="bl" rotWithShape="0"/>
          </a:effectLst>
          <a:scene3d>
            <a:camera prst="orthographicFront">
              <a:rot lat="0" lon="0" rev="0"/>
            </a:camera>
            <a:lightRig rig="glow" dir="t">
              <a:rot lat="0" lon="0" rev="4800000"/>
            </a:lightRig>
          </a:scene3d>
          <a:sp3d prstMaterial="matte">
            <a:bevelT w="127000" h="63500"/>
          </a:sp3d>
        </p:spPr>
        <p:style>
          <a:lnRef idx="0">
            <a:scrgbClr r="0" g="0" b="0"/>
          </a:lnRef>
          <a:fillRef idx="1003">
            <a:schemeClr val="lt2"/>
          </a:fillRef>
          <a:effectRef idx="0">
            <a:scrgbClr r="0" g="0" b="0"/>
          </a:effectRef>
          <a:fontRef idx="major"/>
        </p:style>
        <p:txBody>
          <a:bodyPr>
            <a:normAutofit/>
          </a:bodyPr>
          <a:lstStyle/>
          <a:p>
            <a:pPr lvl="1"/>
            <a:r>
              <a:rPr lang="en-US" sz="3600" dirty="0" smtClean="0"/>
              <a:t>Total </a:t>
            </a:r>
            <a:r>
              <a:rPr lang="en-US" sz="3600" dirty="0" smtClean="0"/>
              <a:t>exclusion of Muslim contributions in Western </a:t>
            </a:r>
            <a:r>
              <a:rPr lang="en-US" sz="3600" dirty="0" smtClean="0"/>
              <a:t>textbooks</a:t>
            </a:r>
          </a:p>
          <a:p>
            <a:pPr marL="301943" lvl="1" indent="0">
              <a:buNone/>
            </a:pPr>
            <a:endParaRPr lang="en-US" sz="3600" dirty="0" smtClean="0"/>
          </a:p>
          <a:p>
            <a:pPr lvl="1"/>
            <a:r>
              <a:rPr lang="en-US" sz="3600" dirty="0" smtClean="0"/>
              <a:t>All inventions were made by Muslims</a:t>
            </a:r>
            <a:endParaRPr lang="en-US" sz="3600" dirty="0"/>
          </a:p>
        </p:txBody>
      </p:sp>
      <p:sp>
        <p:nvSpPr>
          <p:cNvPr id="2" name="Title 1"/>
          <p:cNvSpPr>
            <a:spLocks noGrp="1"/>
          </p:cNvSpPr>
          <p:nvPr>
            <p:ph type="title"/>
          </p:nvPr>
        </p:nvSpPr>
        <p:spPr>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algn="l"/>
            <a:r>
              <a:rPr lang="en-US" dirty="0" smtClean="0"/>
              <a:t>Speaking on Muslim Contributions</a:t>
            </a:r>
            <a:r>
              <a:rPr lang="en-US" dirty="0" smtClean="0"/>
              <a:t>..</a:t>
            </a:r>
            <a:br>
              <a:rPr lang="en-US" dirty="0" smtClean="0"/>
            </a:br>
            <a:r>
              <a:rPr lang="en-US" sz="3600" dirty="0" smtClean="0">
                <a:solidFill>
                  <a:srgbClr xmlns:mc="http://schemas.openxmlformats.org/markup-compatibility/2006" xmlns:a14="http://schemas.microsoft.com/office/drawing/2010/main" val="FFFF00" mc:Ignorable=""/>
                </a:solidFill>
                <a:latin typeface="Eras Medium ITC" pitchFamily="34" charset="0"/>
              </a:rPr>
              <a:t>Extreme sides are taken</a:t>
            </a:r>
            <a:endParaRPr lang="en-US" dirty="0">
              <a:solidFill>
                <a:srgbClr xmlns:mc="http://schemas.openxmlformats.org/markup-compatibility/2006" xmlns:a14="http://schemas.microsoft.com/office/drawing/2010/main" val="FFFF00" mc:Ignorable=""/>
              </a:solidFill>
              <a:latin typeface="Eras Medium ITC"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lstStyle/>
          <a:p>
            <a:r>
              <a:rPr lang="en-US" dirty="0" smtClean="0"/>
              <a:t>Middle Ground</a:t>
            </a:r>
            <a:endParaRPr lang="en-US" dirty="0"/>
          </a:p>
        </p:txBody>
      </p:sp>
      <p:graphicFrame>
        <p:nvGraphicFramePr>
          <p:cNvPr id="7" name="Content Placeholder 3"/>
          <p:cNvGraphicFramePr>
            <a:graphicFrameLocks/>
          </p:cNvGraphicFramePr>
          <p:nvPr>
            <p:extLst>
              <p:ext uri="{D42A27DB-BD31-4B8C-83A1-F6EECF244321}">
                <p14:modId xmlns:p14="http://schemas.microsoft.com/office/powerpoint/2010/main" val="1565866808"/>
              </p:ext>
            </p:extLst>
          </p:nvPr>
        </p:nvGraphicFramePr>
        <p:xfrm>
          <a:off x="3657600" y="1524000"/>
          <a:ext cx="5181600" cy="4770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5" name="Picture 3"/>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98851" l="870" r="88696">
                        <a14:foregroundMark x1="13043" y1="60153" x2="13043" y2="60153"/>
                        <a14:foregroundMark x1="14783" y1="52490" x2="27391" y2="83142"/>
                        <a14:foregroundMark x1="14783" y1="52874" x2="4783" y2="48659"/>
                        <a14:foregroundMark x1="6522" y1="87739" x2="6522" y2="87739"/>
                        <a14:foregroundMark x1="43913" y1="62069" x2="43913" y2="62069"/>
                        <a14:foregroundMark x1="42609" y1="57854" x2="42609" y2="57854"/>
                        <a14:foregroundMark x1="44783" y1="59770" x2="44783" y2="59770"/>
                        <a14:foregroundMark x1="45652" y1="65517" x2="45652" y2="65517"/>
                        <a14:foregroundMark x1="66957" y1="66284" x2="86522" y2="87739"/>
                        <a14:foregroundMark x1="63913" y1="55939" x2="80870" y2="63602"/>
                        <a14:backgroundMark x1="18261" y1="33716" x2="6522" y2="10345"/>
                        <a14:backgroundMark x1="73478" y1="12644" x2="66522" y2="3065"/>
                        <a14:backgroundMark x1="60435" y1="3448" x2="51304" y2="1149"/>
                        <a14:backgroundMark x1="65217" y1="5747" x2="64348" y2="4981"/>
                        <a14:backgroundMark x1="71304" y1="37548" x2="68696" y2="42529"/>
                        <a14:backgroundMark x1="68261" y1="43295" x2="67391" y2="45594"/>
                      </a14:backgroundRemoval>
                    </a14:imgEffect>
                    <a14:imgEffect>
                      <a14:artisticTexturizer/>
                    </a14:imgEffect>
                    <a14:imgEffect>
                      <a14:sharpenSoften amount="-50000"/>
                    </a14:imgEffect>
                  </a14:imgLayer>
                </a14:imgProps>
              </a:ext>
              <a:ext uri="{28A0092B-C50C-407E-A947-70E740481C1C}">
                <a14:useLocalDpi xmlns:a14="http://schemas.microsoft.com/office/drawing/2010/main" val="0"/>
              </a:ext>
            </a:extLst>
          </a:blip>
          <a:srcRect t="1316"/>
          <a:stretch/>
        </p:blipFill>
        <p:spPr bwMode="auto">
          <a:xfrm>
            <a:off x="381000" y="1981200"/>
            <a:ext cx="3399878" cy="3807322"/>
          </a:xfrm>
          <a:prstGeom prst="rect">
            <a:avLst/>
          </a:prstGeom>
          <a:ln>
            <a:noFill/>
          </a:ln>
          <a:effectLst>
            <a:outerShdw blurRad="292100" dist="139700" dir="2700000" algn="tl" rotWithShape="0">
              <a:srgbClr xmlns:mc="http://schemas.openxmlformats.org/markup-compatibility/2006" xmlns:a14="http://schemas.microsoft.com/office/drawing/2010/main" val="333333" mc:Ignorable="">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Oval 4"/>
          <p:cNvSpPr>
            <a:spLocks noChangeArrowheads="1"/>
          </p:cNvSpPr>
          <p:nvPr/>
        </p:nvSpPr>
        <p:spPr bwMode="auto">
          <a:xfrm>
            <a:off x="2819400" y="762000"/>
            <a:ext cx="3657600" cy="2286000"/>
          </a:xfrm>
          <a:prstGeom prst="ellipse">
            <a:avLst/>
          </a:prstGeom>
          <a:solidFill>
            <a:srgbClr xmlns:mc="http://schemas.openxmlformats.org/markup-compatibility/2006" xmlns:a14="http://schemas.microsoft.com/office/drawing/2010/main" val="FFFF00" mc:Ignorable=""/>
          </a:solidFill>
          <a:ln w="9525">
            <a:solidFill>
              <a:schemeClr val="tx1"/>
            </a:solidFill>
            <a:round/>
            <a:headEnd/>
            <a:tailEnd/>
          </a:ln>
          <a:effectLst/>
        </p:spPr>
        <p:txBody>
          <a:bodyPr wrap="none" anchor="ctr"/>
          <a:lstStyle/>
          <a:p>
            <a:pPr algn="ctr"/>
            <a:r>
              <a:rPr lang="en-US" b="1"/>
              <a:t>Human Civilization</a:t>
            </a:r>
          </a:p>
        </p:txBody>
      </p:sp>
      <p:sp>
        <p:nvSpPr>
          <p:cNvPr id="7173" name="Rectangle 5"/>
          <p:cNvSpPr>
            <a:spLocks noChangeArrowheads="1"/>
          </p:cNvSpPr>
          <p:nvPr/>
        </p:nvSpPr>
        <p:spPr bwMode="auto">
          <a:xfrm>
            <a:off x="2895600" y="4038600"/>
            <a:ext cx="1600200" cy="1066800"/>
          </a:xfrm>
          <a:prstGeom prst="rect">
            <a:avLst/>
          </a:prstGeom>
          <a:solidFill>
            <a:srgbClr xmlns:mc="http://schemas.openxmlformats.org/markup-compatibility/2006" xmlns:a14="http://schemas.microsoft.com/office/drawing/2010/main" val="FF99CC" mc:Ignorable=""/>
          </a:solidFill>
          <a:ln w="9525">
            <a:solidFill>
              <a:schemeClr val="tx1"/>
            </a:solidFill>
            <a:miter lim="800000"/>
            <a:headEnd/>
            <a:tailEnd/>
          </a:ln>
          <a:effectLst/>
        </p:spPr>
        <p:txBody>
          <a:bodyPr wrap="none" anchor="ctr"/>
          <a:lstStyle/>
          <a:p>
            <a:pPr algn="ctr"/>
            <a:r>
              <a:rPr lang="en-US"/>
              <a:t>Greek</a:t>
            </a:r>
          </a:p>
        </p:txBody>
      </p:sp>
      <p:sp>
        <p:nvSpPr>
          <p:cNvPr id="7175" name="Rectangle 7"/>
          <p:cNvSpPr>
            <a:spLocks noChangeArrowheads="1"/>
          </p:cNvSpPr>
          <p:nvPr/>
        </p:nvSpPr>
        <p:spPr bwMode="auto">
          <a:xfrm>
            <a:off x="7086600" y="2286000"/>
            <a:ext cx="1600200" cy="1066800"/>
          </a:xfrm>
          <a:prstGeom prst="rect">
            <a:avLst/>
          </a:prstGeom>
          <a:solidFill>
            <a:srgbClr xmlns:mc="http://schemas.openxmlformats.org/markup-compatibility/2006" xmlns:a14="http://schemas.microsoft.com/office/drawing/2010/main" val="FFFF99" mc:Ignorable=""/>
          </a:solidFill>
          <a:ln w="9525">
            <a:solidFill>
              <a:schemeClr val="tx1"/>
            </a:solidFill>
            <a:miter lim="800000"/>
            <a:headEnd/>
            <a:tailEnd/>
          </a:ln>
          <a:effectLst/>
        </p:spPr>
        <p:txBody>
          <a:bodyPr wrap="none" anchor="ctr"/>
          <a:lstStyle/>
          <a:p>
            <a:pPr algn="ctr"/>
            <a:r>
              <a:rPr lang="en-US"/>
              <a:t>Chinese</a:t>
            </a:r>
          </a:p>
        </p:txBody>
      </p:sp>
      <p:sp>
        <p:nvSpPr>
          <p:cNvPr id="7176" name="Rectangle 8"/>
          <p:cNvSpPr>
            <a:spLocks noChangeArrowheads="1"/>
          </p:cNvSpPr>
          <p:nvPr/>
        </p:nvSpPr>
        <p:spPr bwMode="auto">
          <a:xfrm>
            <a:off x="685800" y="2209800"/>
            <a:ext cx="1600200" cy="1066800"/>
          </a:xfrm>
          <a:prstGeom prst="rect">
            <a:avLst/>
          </a:prstGeom>
          <a:solidFill>
            <a:srgbClr xmlns:mc="http://schemas.openxmlformats.org/markup-compatibility/2006" xmlns:a14="http://schemas.microsoft.com/office/drawing/2010/main" val="CCFFFF" mc:Ignorable=""/>
          </a:solidFill>
          <a:ln w="9525">
            <a:solidFill>
              <a:schemeClr val="tx1"/>
            </a:solidFill>
            <a:miter lim="800000"/>
            <a:headEnd/>
            <a:tailEnd/>
          </a:ln>
          <a:effectLst/>
        </p:spPr>
        <p:txBody>
          <a:bodyPr wrap="none" anchor="ctr"/>
          <a:lstStyle/>
          <a:p>
            <a:pPr algn="ctr"/>
            <a:r>
              <a:rPr lang="en-US"/>
              <a:t>Western</a:t>
            </a:r>
          </a:p>
        </p:txBody>
      </p:sp>
      <p:sp>
        <p:nvSpPr>
          <p:cNvPr id="7177" name="Rectangle 9"/>
          <p:cNvSpPr>
            <a:spLocks noChangeArrowheads="1"/>
          </p:cNvSpPr>
          <p:nvPr/>
        </p:nvSpPr>
        <p:spPr bwMode="auto">
          <a:xfrm>
            <a:off x="5486400" y="3810000"/>
            <a:ext cx="1600200" cy="1066800"/>
          </a:xfrm>
          <a:prstGeom prst="rect">
            <a:avLst/>
          </a:prstGeom>
          <a:solidFill>
            <a:srgbClr xmlns:mc="http://schemas.openxmlformats.org/markup-compatibility/2006" xmlns:a14="http://schemas.microsoft.com/office/drawing/2010/main" val="99CC00" mc:Ignorable=""/>
          </a:solidFill>
          <a:ln w="9525">
            <a:solidFill>
              <a:schemeClr val="tx1"/>
            </a:solidFill>
            <a:miter lim="800000"/>
            <a:headEnd/>
            <a:tailEnd/>
          </a:ln>
          <a:effectLst/>
        </p:spPr>
        <p:txBody>
          <a:bodyPr wrap="none" anchor="ctr"/>
          <a:lstStyle/>
          <a:p>
            <a:pPr algn="ctr"/>
            <a:r>
              <a:rPr lang="en-US" sz="4000" dirty="0"/>
              <a:t>Islamic</a:t>
            </a:r>
          </a:p>
        </p:txBody>
      </p:sp>
      <p:sp>
        <p:nvSpPr>
          <p:cNvPr id="7178" name="Rectangle 10"/>
          <p:cNvSpPr>
            <a:spLocks noChangeArrowheads="1"/>
          </p:cNvSpPr>
          <p:nvPr/>
        </p:nvSpPr>
        <p:spPr bwMode="auto">
          <a:xfrm>
            <a:off x="4876800" y="5562600"/>
            <a:ext cx="1600200" cy="1066800"/>
          </a:xfrm>
          <a:prstGeom prst="rect">
            <a:avLst/>
          </a:prstGeom>
          <a:solidFill>
            <a:srgbClr xmlns:mc="http://schemas.openxmlformats.org/markup-compatibility/2006" xmlns:a14="http://schemas.microsoft.com/office/drawing/2010/main" val="FFCC00" mc:Ignorable=""/>
          </a:solidFill>
          <a:ln w="9525">
            <a:solidFill>
              <a:schemeClr val="tx1"/>
            </a:solidFill>
            <a:miter lim="800000"/>
            <a:headEnd/>
            <a:tailEnd/>
          </a:ln>
          <a:effectLst/>
        </p:spPr>
        <p:txBody>
          <a:bodyPr wrap="none" anchor="ctr"/>
          <a:lstStyle/>
          <a:p>
            <a:pPr algn="ctr"/>
            <a:r>
              <a:rPr lang="en-US"/>
              <a:t>Indian</a:t>
            </a:r>
          </a:p>
        </p:txBody>
      </p:sp>
      <p:sp>
        <p:nvSpPr>
          <p:cNvPr id="7179" name="Rectangle 11"/>
          <p:cNvSpPr>
            <a:spLocks noChangeArrowheads="1"/>
          </p:cNvSpPr>
          <p:nvPr/>
        </p:nvSpPr>
        <p:spPr bwMode="auto">
          <a:xfrm>
            <a:off x="685800" y="5486400"/>
            <a:ext cx="1600200" cy="1066800"/>
          </a:xfrm>
          <a:prstGeom prst="rect">
            <a:avLst/>
          </a:prstGeom>
          <a:solidFill>
            <a:srgbClr xmlns:mc="http://schemas.openxmlformats.org/markup-compatibility/2006" xmlns:a14="http://schemas.microsoft.com/office/drawing/2010/main" val="FF6600" mc:Ignorable=""/>
          </a:solidFill>
          <a:ln w="9525">
            <a:solidFill>
              <a:schemeClr val="tx1"/>
            </a:solidFill>
            <a:miter lim="800000"/>
            <a:headEnd/>
            <a:tailEnd/>
          </a:ln>
          <a:effectLst/>
        </p:spPr>
        <p:txBody>
          <a:bodyPr wrap="none" anchor="ctr"/>
          <a:lstStyle/>
          <a:p>
            <a:pPr algn="ctr"/>
            <a:r>
              <a:rPr lang="en-US"/>
              <a:t>Roman</a:t>
            </a:r>
          </a:p>
          <a:p>
            <a:pPr algn="ctr"/>
            <a:r>
              <a:rPr lang="en-US"/>
              <a:t>Byzantine</a:t>
            </a:r>
          </a:p>
        </p:txBody>
      </p:sp>
      <p:sp>
        <p:nvSpPr>
          <p:cNvPr id="7183" name="Rectangle 15"/>
          <p:cNvSpPr>
            <a:spLocks noChangeArrowheads="1"/>
          </p:cNvSpPr>
          <p:nvPr/>
        </p:nvSpPr>
        <p:spPr bwMode="auto">
          <a:xfrm>
            <a:off x="7162800" y="5257800"/>
            <a:ext cx="1219200" cy="685800"/>
          </a:xfrm>
          <a:prstGeom prst="rect">
            <a:avLst/>
          </a:prstGeom>
          <a:solidFill>
            <a:srgbClr xmlns:mc="http://schemas.openxmlformats.org/markup-compatibility/2006" xmlns:a14="http://schemas.microsoft.com/office/drawing/2010/main" val="C0C0C0" mc:Ignorable=""/>
          </a:solidFill>
          <a:ln w="9525">
            <a:solidFill>
              <a:schemeClr val="tx1"/>
            </a:solidFill>
            <a:miter lim="800000"/>
            <a:headEnd/>
            <a:tailEnd/>
          </a:ln>
          <a:effectLst/>
        </p:spPr>
        <p:txBody>
          <a:bodyPr wrap="none" anchor="ctr"/>
          <a:lstStyle/>
          <a:p>
            <a:pPr algn="ctr"/>
            <a:r>
              <a:rPr lang="en-US"/>
              <a:t>Persian</a:t>
            </a:r>
          </a:p>
        </p:txBody>
      </p:sp>
      <p:sp>
        <p:nvSpPr>
          <p:cNvPr id="7186" name="Line 18"/>
          <p:cNvSpPr>
            <a:spLocks noChangeShapeType="1"/>
          </p:cNvSpPr>
          <p:nvPr/>
        </p:nvSpPr>
        <p:spPr bwMode="auto">
          <a:xfrm flipH="1" flipV="1">
            <a:off x="7086600" y="4495800"/>
            <a:ext cx="762000" cy="762000"/>
          </a:xfrm>
          <a:prstGeom prst="line">
            <a:avLst/>
          </a:prstGeom>
          <a:noFill/>
          <a:ln w="38100">
            <a:solidFill>
              <a:schemeClr val="bg1"/>
            </a:solidFill>
            <a:round/>
            <a:headEnd/>
            <a:tailEnd type="triangle" w="lg" len="lg"/>
          </a:ln>
          <a:effectLst/>
        </p:spPr>
        <p:txBody>
          <a:bodyPr/>
          <a:lstStyle/>
          <a:p>
            <a:endParaRPr lang="en-US"/>
          </a:p>
        </p:txBody>
      </p:sp>
      <p:sp>
        <p:nvSpPr>
          <p:cNvPr id="7187" name="Line 19"/>
          <p:cNvSpPr>
            <a:spLocks noChangeShapeType="1"/>
          </p:cNvSpPr>
          <p:nvPr/>
        </p:nvSpPr>
        <p:spPr bwMode="auto">
          <a:xfrm flipH="1">
            <a:off x="6477000" y="2895600"/>
            <a:ext cx="609600" cy="914400"/>
          </a:xfrm>
          <a:prstGeom prst="line">
            <a:avLst/>
          </a:prstGeom>
          <a:noFill/>
          <a:ln w="38100">
            <a:solidFill>
              <a:schemeClr val="bg1"/>
            </a:solidFill>
            <a:round/>
            <a:headEnd/>
            <a:tailEnd type="triangle" w="lg" len="lg"/>
          </a:ln>
          <a:effectLst/>
        </p:spPr>
        <p:txBody>
          <a:bodyPr/>
          <a:lstStyle/>
          <a:p>
            <a:endParaRPr lang="en-US"/>
          </a:p>
        </p:txBody>
      </p:sp>
      <p:sp>
        <p:nvSpPr>
          <p:cNvPr id="7188" name="Line 20"/>
          <p:cNvSpPr>
            <a:spLocks noChangeShapeType="1"/>
          </p:cNvSpPr>
          <p:nvPr/>
        </p:nvSpPr>
        <p:spPr bwMode="auto">
          <a:xfrm flipV="1">
            <a:off x="5715000" y="4876800"/>
            <a:ext cx="381000" cy="685800"/>
          </a:xfrm>
          <a:prstGeom prst="line">
            <a:avLst/>
          </a:prstGeom>
          <a:noFill/>
          <a:ln w="38100">
            <a:solidFill>
              <a:schemeClr val="bg1"/>
            </a:solidFill>
            <a:round/>
            <a:headEnd/>
            <a:tailEnd type="triangle" w="lg" len="lg"/>
          </a:ln>
          <a:effectLst/>
        </p:spPr>
        <p:txBody>
          <a:bodyPr/>
          <a:lstStyle/>
          <a:p>
            <a:endParaRPr lang="en-US"/>
          </a:p>
        </p:txBody>
      </p:sp>
      <p:sp>
        <p:nvSpPr>
          <p:cNvPr id="7189" name="Line 21"/>
          <p:cNvSpPr>
            <a:spLocks noChangeShapeType="1"/>
          </p:cNvSpPr>
          <p:nvPr/>
        </p:nvSpPr>
        <p:spPr bwMode="auto">
          <a:xfrm flipV="1">
            <a:off x="2286000" y="4876800"/>
            <a:ext cx="3276600" cy="1066800"/>
          </a:xfrm>
          <a:prstGeom prst="line">
            <a:avLst/>
          </a:prstGeom>
          <a:noFill/>
          <a:ln w="38100">
            <a:solidFill>
              <a:schemeClr val="bg1"/>
            </a:solidFill>
            <a:round/>
            <a:headEnd/>
            <a:tailEnd type="triangle" w="lg" len="lg"/>
          </a:ln>
          <a:effectLst/>
        </p:spPr>
        <p:txBody>
          <a:bodyPr/>
          <a:lstStyle/>
          <a:p>
            <a:endParaRPr lang="en-US"/>
          </a:p>
        </p:txBody>
      </p:sp>
      <p:sp>
        <p:nvSpPr>
          <p:cNvPr id="7190" name="Line 22"/>
          <p:cNvSpPr>
            <a:spLocks noChangeShapeType="1"/>
          </p:cNvSpPr>
          <p:nvPr/>
        </p:nvSpPr>
        <p:spPr bwMode="auto">
          <a:xfrm flipV="1">
            <a:off x="4495800" y="4419600"/>
            <a:ext cx="990600" cy="152400"/>
          </a:xfrm>
          <a:prstGeom prst="line">
            <a:avLst/>
          </a:prstGeom>
          <a:noFill/>
          <a:ln w="38100">
            <a:solidFill>
              <a:schemeClr val="bg1"/>
            </a:solidFill>
            <a:round/>
            <a:headEnd/>
            <a:tailEnd type="triangle" w="lg" len="lg"/>
          </a:ln>
          <a:effectLst/>
        </p:spPr>
        <p:txBody>
          <a:bodyPr/>
          <a:lstStyle/>
          <a:p>
            <a:endParaRPr lang="en-US"/>
          </a:p>
        </p:txBody>
      </p:sp>
      <p:sp>
        <p:nvSpPr>
          <p:cNvPr id="7191" name="Line 23"/>
          <p:cNvSpPr>
            <a:spLocks noChangeShapeType="1"/>
          </p:cNvSpPr>
          <p:nvPr/>
        </p:nvSpPr>
        <p:spPr bwMode="auto">
          <a:xfrm flipV="1">
            <a:off x="1447800" y="3352800"/>
            <a:ext cx="0" cy="2133600"/>
          </a:xfrm>
          <a:prstGeom prst="line">
            <a:avLst/>
          </a:prstGeom>
          <a:noFill/>
          <a:ln w="38100">
            <a:solidFill>
              <a:schemeClr val="bg1"/>
            </a:solidFill>
            <a:round/>
            <a:headEnd/>
            <a:tailEnd type="triangle" w="lg" len="lg"/>
          </a:ln>
          <a:effectLst/>
        </p:spPr>
        <p:txBody>
          <a:bodyPr/>
          <a:lstStyle/>
          <a:p>
            <a:endParaRPr lang="en-US"/>
          </a:p>
        </p:txBody>
      </p:sp>
      <p:sp>
        <p:nvSpPr>
          <p:cNvPr id="7192" name="Line 24"/>
          <p:cNvSpPr>
            <a:spLocks noChangeShapeType="1"/>
          </p:cNvSpPr>
          <p:nvPr/>
        </p:nvSpPr>
        <p:spPr bwMode="auto">
          <a:xfrm flipH="1" flipV="1">
            <a:off x="2286000" y="2819400"/>
            <a:ext cx="3200400" cy="1143000"/>
          </a:xfrm>
          <a:prstGeom prst="line">
            <a:avLst/>
          </a:prstGeom>
          <a:noFill/>
          <a:ln w="38100">
            <a:solidFill>
              <a:schemeClr val="bg1"/>
            </a:solidFill>
            <a:round/>
            <a:headEnd/>
            <a:tailEnd type="triangle" w="lg" len="lg"/>
          </a:ln>
          <a:effectLst/>
        </p:spPr>
        <p:txBody>
          <a:bodyPr/>
          <a:lstStyle/>
          <a:p>
            <a:endParaRPr lang="en-US"/>
          </a:p>
        </p:txBody>
      </p:sp>
      <p:sp>
        <p:nvSpPr>
          <p:cNvPr id="7193" name="Line 25"/>
          <p:cNvSpPr>
            <a:spLocks noChangeShapeType="1"/>
          </p:cNvSpPr>
          <p:nvPr/>
        </p:nvSpPr>
        <p:spPr bwMode="auto">
          <a:xfrm flipH="1" flipV="1">
            <a:off x="2286000" y="3352800"/>
            <a:ext cx="609600" cy="685800"/>
          </a:xfrm>
          <a:prstGeom prst="line">
            <a:avLst/>
          </a:prstGeom>
          <a:noFill/>
          <a:ln w="38100">
            <a:solidFill>
              <a:schemeClr val="bg1"/>
            </a:solidFill>
            <a:round/>
            <a:headEnd/>
            <a:tailEnd type="triangle" w="lg" len="lg"/>
          </a:ln>
          <a:effectLst/>
        </p:spPr>
        <p:txBody>
          <a:bodyPr/>
          <a:lstStyle/>
          <a:p>
            <a:endParaRPr lang="en-US"/>
          </a:p>
        </p:txBody>
      </p:sp>
      <p:sp>
        <p:nvSpPr>
          <p:cNvPr id="7194" name="Line 26"/>
          <p:cNvSpPr>
            <a:spLocks noChangeShapeType="1"/>
          </p:cNvSpPr>
          <p:nvPr/>
        </p:nvSpPr>
        <p:spPr bwMode="auto">
          <a:xfrm flipH="1" flipV="1">
            <a:off x="5334000" y="2667000"/>
            <a:ext cx="381000" cy="1143000"/>
          </a:xfrm>
          <a:prstGeom prst="line">
            <a:avLst/>
          </a:prstGeom>
          <a:ln>
            <a:headEnd/>
            <a:tailEnd type="triangle" w="lg" len="lg"/>
          </a:ln>
        </p:spPr>
        <p:style>
          <a:lnRef idx="3">
            <a:schemeClr val="accent4"/>
          </a:lnRef>
          <a:fillRef idx="0">
            <a:schemeClr val="accent4"/>
          </a:fillRef>
          <a:effectRef idx="2">
            <a:schemeClr val="accent4"/>
          </a:effectRef>
          <a:fontRef idx="minor">
            <a:schemeClr val="tx1"/>
          </a:fontRef>
        </p:style>
        <p:txBody>
          <a:bodyPr/>
          <a:lstStyle/>
          <a:p>
            <a:endParaRPr lang="en-US"/>
          </a:p>
        </p:txBody>
      </p:sp>
      <p:sp>
        <p:nvSpPr>
          <p:cNvPr id="7196" name="Line 28"/>
          <p:cNvSpPr>
            <a:spLocks noChangeShapeType="1"/>
          </p:cNvSpPr>
          <p:nvPr/>
        </p:nvSpPr>
        <p:spPr bwMode="auto">
          <a:xfrm flipV="1">
            <a:off x="2209800" y="1752600"/>
            <a:ext cx="1066800" cy="533400"/>
          </a:xfrm>
          <a:prstGeom prst="line">
            <a:avLst/>
          </a:prstGeom>
          <a:ln>
            <a:headEnd/>
            <a:tailEnd type="triangle"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7197" name="Line 29"/>
          <p:cNvSpPr>
            <a:spLocks noChangeShapeType="1"/>
          </p:cNvSpPr>
          <p:nvPr/>
        </p:nvSpPr>
        <p:spPr bwMode="auto">
          <a:xfrm flipH="1" flipV="1">
            <a:off x="6324600" y="2057400"/>
            <a:ext cx="838200" cy="457200"/>
          </a:xfrm>
          <a:prstGeom prst="line">
            <a:avLst/>
          </a:prstGeom>
          <a:noFill/>
          <a:ln w="76200">
            <a:solidFill>
              <a:srgbClr xmlns:mc="http://schemas.openxmlformats.org/markup-compatibility/2006" xmlns:a14="http://schemas.microsoft.com/office/drawing/2010/main" val="FFFF99" mc:Ignorable=""/>
            </a:solidFill>
            <a:round/>
            <a:headEnd/>
            <a:tailEnd type="triangle" w="lg" len="lg"/>
          </a:ln>
          <a:effectLst/>
        </p:spPr>
        <p:txBody>
          <a:bodyPr/>
          <a:lstStyle/>
          <a:p>
            <a:endParaRPr lang="en-US"/>
          </a:p>
        </p:txBody>
      </p:sp>
      <p:sp>
        <p:nvSpPr>
          <p:cNvPr id="7198" name="Line 30"/>
          <p:cNvSpPr>
            <a:spLocks noChangeShapeType="1"/>
          </p:cNvSpPr>
          <p:nvPr/>
        </p:nvSpPr>
        <p:spPr bwMode="auto">
          <a:xfrm flipH="1" flipV="1">
            <a:off x="4800600" y="3048000"/>
            <a:ext cx="228600" cy="2590800"/>
          </a:xfrm>
          <a:prstGeom prst="line">
            <a:avLst/>
          </a:prstGeom>
          <a:noFill/>
          <a:ln w="38100">
            <a:solidFill>
              <a:srgbClr xmlns:mc="http://schemas.openxmlformats.org/markup-compatibility/2006" xmlns:a14="http://schemas.microsoft.com/office/drawing/2010/main" val="FFCC00" mc:Ignorable=""/>
            </a:solidFill>
            <a:round/>
            <a:headEnd/>
            <a:tailEnd type="triangle" w="lg" len="lg"/>
          </a:ln>
          <a:effectLst/>
        </p:spPr>
        <p:txBody>
          <a:bodyPr/>
          <a:lstStyle/>
          <a:p>
            <a:endParaRPr lang="en-US"/>
          </a:p>
        </p:txBody>
      </p:sp>
      <p:sp>
        <p:nvSpPr>
          <p:cNvPr id="7199" name="Line 31"/>
          <p:cNvSpPr>
            <a:spLocks noChangeShapeType="1"/>
          </p:cNvSpPr>
          <p:nvPr/>
        </p:nvSpPr>
        <p:spPr bwMode="auto">
          <a:xfrm flipV="1">
            <a:off x="4648200" y="304800"/>
            <a:ext cx="0" cy="533400"/>
          </a:xfrm>
          <a:prstGeom prst="line">
            <a:avLst/>
          </a:prstGeom>
          <a:noFill/>
          <a:ln w="76200">
            <a:solidFill>
              <a:srgbClr xmlns:mc="http://schemas.openxmlformats.org/markup-compatibility/2006" xmlns:a14="http://schemas.microsoft.com/office/drawing/2010/main" val="FFFF00" mc:Ignorable=""/>
            </a:solidFill>
            <a:round/>
            <a:headEnd/>
            <a:tailEnd type="triangle" w="lg" len="lg"/>
          </a:ln>
          <a:effectLst/>
        </p:spPr>
        <p:txBody>
          <a:bodyPr/>
          <a:lstStyle/>
          <a:p>
            <a:endParaRPr lang="en-US"/>
          </a:p>
        </p:txBody>
      </p:sp>
      <p:sp>
        <p:nvSpPr>
          <p:cNvPr id="7201" name="Line 33"/>
          <p:cNvSpPr>
            <a:spLocks noChangeShapeType="1"/>
          </p:cNvSpPr>
          <p:nvPr/>
        </p:nvSpPr>
        <p:spPr bwMode="auto">
          <a:xfrm flipH="1">
            <a:off x="6477000" y="5562600"/>
            <a:ext cx="685800" cy="228600"/>
          </a:xfrm>
          <a:prstGeom prst="line">
            <a:avLst/>
          </a:prstGeom>
          <a:noFill/>
          <a:ln w="38100">
            <a:solidFill>
              <a:schemeClr val="bg1"/>
            </a:solidFill>
            <a:round/>
            <a:headEnd/>
            <a:tailEnd type="triangle" w="lg" len="lg"/>
          </a:ln>
          <a:effectLst/>
        </p:spPr>
        <p:txBody>
          <a:bodyPr/>
          <a:lstStyle/>
          <a:p>
            <a:endParaRPr lang="en-US"/>
          </a:p>
        </p:txBody>
      </p:sp>
      <p:cxnSp>
        <p:nvCxnSpPr>
          <p:cNvPr id="25" name="Straight Arrow Connector 24"/>
          <p:cNvCxnSpPr>
            <a:stCxn id="7191" idx="0"/>
            <a:endCxn id="7191" idx="1"/>
          </p:cNvCxnSpPr>
          <p:nvPr/>
        </p:nvCxnSpPr>
        <p:spPr>
          <a:xfrm rot="5400000" flipH="1" flipV="1">
            <a:off x="381000" y="4419600"/>
            <a:ext cx="2133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7179" idx="3"/>
          </p:cNvCxnSpPr>
          <p:nvPr/>
        </p:nvCxnSpPr>
        <p:spPr>
          <a:xfrm flipV="1">
            <a:off x="2286000" y="4800600"/>
            <a:ext cx="3124200" cy="121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10800000">
            <a:off x="2362200" y="3048000"/>
            <a:ext cx="3048000" cy="1066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7193" idx="0"/>
          </p:cNvCxnSpPr>
          <p:nvPr/>
        </p:nvCxnSpPr>
        <p:spPr>
          <a:xfrm rot="16200000" flipV="1">
            <a:off x="2171700" y="3314700"/>
            <a:ext cx="6858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7190" idx="0"/>
          </p:cNvCxnSpPr>
          <p:nvPr/>
        </p:nvCxnSpPr>
        <p:spPr>
          <a:xfrm rot="5400000" flipH="1" flipV="1">
            <a:off x="4838700" y="4000500"/>
            <a:ext cx="2286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10800000">
            <a:off x="6781800" y="4953000"/>
            <a:ext cx="3048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a:off x="6629400" y="5715000"/>
            <a:ext cx="4572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5400000">
            <a:off x="7010400" y="3581400"/>
            <a:ext cx="9906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7197" idx="0"/>
          </p:cNvCxnSpPr>
          <p:nvPr/>
        </p:nvCxnSpPr>
        <p:spPr>
          <a:xfrm rot="16200000" flipV="1">
            <a:off x="6667500" y="2019300"/>
            <a:ext cx="3810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a:xfrm>
            <a:off x="2057400" y="1828800"/>
            <a:ext cx="4419600" cy="4800600"/>
          </a:xfrm>
          <a:effectLst>
            <a:reflection blurRad="6350" stA="50000" endA="300" endPos="90000" dir="5400000" sy="-100000" algn="bl" rotWithShape="0"/>
          </a:effectLst>
        </p:spPr>
        <p:style>
          <a:lnRef idx="0">
            <a:scrgbClr r="0" g="0" b="0"/>
          </a:lnRef>
          <a:fillRef idx="1003">
            <a:schemeClr val="lt2"/>
          </a:fillRef>
          <a:effectRef idx="0">
            <a:scrgbClr r="0" g="0" b="0"/>
          </a:effectRef>
          <a:fontRef idx="major"/>
        </p:style>
        <p:txBody>
          <a:bodyPr/>
          <a:lstStyle/>
          <a:p>
            <a:r>
              <a:rPr lang="en-US" b="1" dirty="0"/>
              <a:t>Language</a:t>
            </a:r>
          </a:p>
          <a:p>
            <a:r>
              <a:rPr lang="en-US" b="1" dirty="0"/>
              <a:t>Religions</a:t>
            </a:r>
          </a:p>
          <a:p>
            <a:r>
              <a:rPr lang="en-US" b="1" dirty="0"/>
              <a:t>Social Customs</a:t>
            </a:r>
          </a:p>
          <a:p>
            <a:r>
              <a:rPr lang="en-US" b="1" dirty="0"/>
              <a:t>Architecture</a:t>
            </a:r>
          </a:p>
          <a:p>
            <a:r>
              <a:rPr lang="en-US" b="1" dirty="0"/>
              <a:t>Science and Innovations</a:t>
            </a:r>
          </a:p>
          <a:p>
            <a:r>
              <a:rPr lang="en-US" b="1" dirty="0"/>
              <a:t>Cuisine</a:t>
            </a:r>
          </a:p>
          <a:p>
            <a:r>
              <a:rPr lang="en-US" b="1" dirty="0"/>
              <a:t>Transportation</a:t>
            </a:r>
          </a:p>
          <a:p>
            <a:r>
              <a:rPr lang="en-US" b="1" dirty="0"/>
              <a:t>Industry and Agriculture</a:t>
            </a:r>
          </a:p>
          <a:p>
            <a:endParaRPr lang="en-US" dirty="0"/>
          </a:p>
        </p:txBody>
      </p:sp>
      <p:sp>
        <p:nvSpPr>
          <p:cNvPr id="8194" name="Rectangle 2"/>
          <p:cNvSpPr>
            <a:spLocks noGrp="1" noChangeArrowheads="1"/>
          </p:cNvSpPr>
          <p:nvPr>
            <p:ph type="title"/>
          </p:nvPr>
        </p:nvSpPr>
        <p:spPr>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lstStyle/>
          <a:p>
            <a:r>
              <a:rPr lang="en-US" sz="4800" dirty="0" smtClean="0">
                <a:solidFill>
                  <a:schemeClr val="bg1"/>
                </a:solidFill>
              </a:rPr>
              <a:t>Human Civilization </a:t>
            </a:r>
            <a:endParaRPr lang="en-US" sz="48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09600" y="1066800"/>
            <a:ext cx="7772400" cy="1780108"/>
          </a:xfrm>
        </p:spPr>
        <p:txBody>
          <a:bodyPr>
            <a:normAutofit/>
          </a:bodyPr>
          <a:lstStyle/>
          <a:p>
            <a:r>
              <a:rPr sz="6600" dirty="0" smtClean="0"/>
              <a:t>Astronomy</a:t>
            </a:r>
            <a:endParaRPr lang="en-US" sz="6600" dirty="0"/>
          </a:p>
        </p:txBody>
      </p:sp>
      <p:pic>
        <p:nvPicPr>
          <p:cNvPr id="1945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a:stretch>
            <a:fillRect/>
          </a:stretch>
        </p:blipFill>
        <p:spPr bwMode="auto">
          <a:xfrm>
            <a:off x="3048000" y="3048000"/>
            <a:ext cx="3011603" cy="3810000"/>
          </a:xfrm>
          <a:prstGeom prst="rect">
            <a:avLst/>
          </a:prstGeom>
          <a:ln>
            <a:noFill/>
          </a:ln>
          <a:effectLst>
            <a:outerShdw blurRad="292100" dist="139700" dir="2700000" algn="tl" rotWithShape="0">
              <a:srgbClr xmlns:mc="http://schemas.openxmlformats.org/markup-compatibility/2006" xmlns:a14="http://schemas.microsoft.com/office/drawing/2010/main" val="333333" mc:Ignorable="">
                <a:alpha val="65000"/>
              </a:srgbClr>
            </a:outerShdw>
          </a:effectLst>
        </p:spPr>
      </p:pic>
      <p:pic>
        <p:nvPicPr>
          <p:cNvPr id="7" name="Picture 3" descr="C:\Users\Owner\Documents\Backup\my documents\My Pictures\gainpeace transparent logo.png"/>
          <p:cNvPicPr>
            <a:picLocks noChangeAspect="1" noChangeArrowheads="1"/>
          </p:cNvPicPr>
          <p:nvPr/>
        </p:nvPicPr>
        <p:blipFill rotWithShape="1">
          <a:blip r:embed="rId4">
            <a:extLst>
              <a:ext uri="{28A0092B-C50C-407E-A947-70E740481C1C}">
                <a14:useLocalDpi xmlns:a14="http://schemas.microsoft.com/office/drawing/2010/main" val="0"/>
              </a:ext>
            </a:extLst>
          </a:blip>
          <a:srcRect r="57692"/>
          <a:stretch/>
        </p:blipFill>
        <p:spPr bwMode="auto">
          <a:xfrm>
            <a:off x="381000" y="457200"/>
            <a:ext cx="927100" cy="869909"/>
          </a:xfrm>
          <a:prstGeom prst="rect">
            <a:avLst/>
          </a:prstGeom>
          <a:noFill/>
          <a:extLst>
            <a:ext uri="{909E8E84-426E-40DD-AFC4-6F175D3DCCD1}">
              <a14:hiddenFill xmlns:a14="http://schemas.microsoft.com/office/drawing/2010/main">
                <a:solidFill>
                  <a:srgbClr xmlns:mc="http://schemas.openxmlformats.org/markup-compatibility/2006" val="FFFFFF" mc:Ignorable=""/>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sz="half" idx="1"/>
          </p:nvPr>
        </p:nvSpPr>
        <p:spPr>
          <a:xfrm>
            <a:off x="609600" y="381000"/>
            <a:ext cx="5486400" cy="5562600"/>
          </a:xfrm>
          <a:solidFill>
            <a:schemeClr val="accent1">
              <a:lumMod val="20000"/>
              <a:lumOff val="80000"/>
            </a:schemeClr>
          </a:solidFill>
          <a:ln>
            <a:noFill/>
          </a:ln>
          <a:effectLst>
            <a:outerShdw blurRad="190500" dist="228600" dir="2700000" algn="ctr">
              <a:srgbClr xmlns:mc="http://schemas.openxmlformats.org/markup-compatibility/2006" xmlns:a14="http://schemas.microsoft.com/office/drawing/2010/main" val="000000" mc:Ignorable="">
                <a:alpha val="30000"/>
              </a:srgbClr>
            </a:outerShdw>
          </a:effectLst>
          <a:scene3d>
            <a:camera prst="orthographicFront">
              <a:rot lat="0" lon="0" rev="0"/>
            </a:camera>
            <a:lightRig rig="glow" dir="t">
              <a:rot lat="0" lon="0" rev="4800000"/>
            </a:lightRig>
          </a:scene3d>
          <a:sp3d prstMaterial="matte">
            <a:bevelT w="127000" h="63500"/>
          </a:sp3d>
        </p:spPr>
        <p:txBody>
          <a:bodyPr>
            <a:normAutofit lnSpcReduction="10000"/>
          </a:bodyPr>
          <a:lstStyle/>
          <a:p>
            <a:pPr>
              <a:lnSpc>
                <a:spcPct val="80000"/>
              </a:lnSpc>
            </a:pPr>
            <a:endParaRPr lang="en-US" sz="2400" b="1" dirty="0" smtClean="0"/>
          </a:p>
          <a:p>
            <a:pPr>
              <a:lnSpc>
                <a:spcPct val="80000"/>
              </a:lnSpc>
            </a:pPr>
            <a:r>
              <a:rPr lang="en-US" sz="2400" b="1" dirty="0" smtClean="0">
                <a:solidFill>
                  <a:srgbClr xmlns:mc="http://schemas.openxmlformats.org/markup-compatibility/2006" xmlns:a14="http://schemas.microsoft.com/office/drawing/2010/main" val="FF3300" mc:Ignorable=""/>
                </a:solidFill>
              </a:rPr>
              <a:t>The </a:t>
            </a:r>
            <a:r>
              <a:rPr lang="en-US" sz="2400" b="1" dirty="0">
                <a:solidFill>
                  <a:srgbClr xmlns:mc="http://schemas.openxmlformats.org/markup-compatibility/2006" xmlns:a14="http://schemas.microsoft.com/office/drawing/2010/main" val="FF3300" mc:Ignorable=""/>
                </a:solidFill>
              </a:rPr>
              <a:t>Astrolabe</a:t>
            </a:r>
            <a:r>
              <a:rPr lang="en-US" sz="2400" b="1" dirty="0"/>
              <a:t>:  </a:t>
            </a:r>
            <a:r>
              <a:rPr lang="en-US" sz="2400" dirty="0"/>
              <a:t>It was used to chart the precise time of sunrises and sunsets, and to determine the period for fasting during the month of </a:t>
            </a:r>
            <a:r>
              <a:rPr lang="en-US" sz="2400" dirty="0" smtClean="0"/>
              <a:t>Ramadan.  Also to calculate the distances between the various planets and stars.</a:t>
            </a:r>
            <a:endParaRPr lang="en-US" sz="2400" dirty="0"/>
          </a:p>
          <a:p>
            <a:pPr>
              <a:lnSpc>
                <a:spcPct val="80000"/>
              </a:lnSpc>
            </a:pPr>
            <a:endParaRPr lang="en-US" sz="2400" dirty="0"/>
          </a:p>
          <a:p>
            <a:pPr>
              <a:lnSpc>
                <a:spcPct val="80000"/>
              </a:lnSpc>
            </a:pPr>
            <a:r>
              <a:rPr lang="en-US" sz="2800" b="1" dirty="0">
                <a:solidFill>
                  <a:srgbClr xmlns:mc="http://schemas.openxmlformats.org/markup-compatibility/2006" xmlns:a14="http://schemas.microsoft.com/office/drawing/2010/main" val="FF3300" mc:Ignorable=""/>
                </a:solidFill>
              </a:rPr>
              <a:t>Navigational tools</a:t>
            </a:r>
            <a:r>
              <a:rPr lang="en-US" sz="2400" dirty="0"/>
              <a:t>: Compass and Astrolabe.  Enabled long journey navigation.  Eventually discovery of the new world.</a:t>
            </a:r>
          </a:p>
          <a:p>
            <a:pPr>
              <a:lnSpc>
                <a:spcPct val="80000"/>
              </a:lnSpc>
            </a:pPr>
            <a:endParaRPr lang="en-US" sz="2400" dirty="0"/>
          </a:p>
          <a:p>
            <a:pPr>
              <a:lnSpc>
                <a:spcPct val="80000"/>
              </a:lnSpc>
            </a:pPr>
            <a:r>
              <a:rPr lang="en-US" sz="2800" b="1" dirty="0">
                <a:solidFill>
                  <a:srgbClr xmlns:mc="http://schemas.openxmlformats.org/markup-compatibility/2006" xmlns:a14="http://schemas.microsoft.com/office/drawing/2010/main" val="FF3300" mc:Ignorable=""/>
                </a:solidFill>
              </a:rPr>
              <a:t>Al-</a:t>
            </a:r>
            <a:r>
              <a:rPr lang="en-US" sz="2800" b="1" dirty="0" err="1">
                <a:solidFill>
                  <a:srgbClr xmlns:mc="http://schemas.openxmlformats.org/markup-compatibility/2006" xmlns:a14="http://schemas.microsoft.com/office/drawing/2010/main" val="FF3300" mc:Ignorable=""/>
                </a:solidFill>
              </a:rPr>
              <a:t>Biruni</a:t>
            </a:r>
            <a:r>
              <a:rPr lang="en-US" sz="2800" b="1" dirty="0">
                <a:solidFill>
                  <a:srgbClr xmlns:mc="http://schemas.openxmlformats.org/markup-compatibility/2006" xmlns:a14="http://schemas.microsoft.com/office/drawing/2010/main" val="FF3300" mc:Ignorable=""/>
                </a:solidFill>
              </a:rPr>
              <a:t>, </a:t>
            </a:r>
            <a:r>
              <a:rPr lang="en-US" sz="2800" b="1" dirty="0" smtClean="0">
                <a:solidFill>
                  <a:srgbClr xmlns:mc="http://schemas.openxmlformats.org/markup-compatibility/2006" xmlns:a14="http://schemas.microsoft.com/office/drawing/2010/main" val="FF3300" mc:Ignorable=""/>
                </a:solidFill>
              </a:rPr>
              <a:t> (973 CE) </a:t>
            </a:r>
            <a:r>
              <a:rPr lang="en-US" sz="2400" dirty="0" smtClean="0"/>
              <a:t>discussed </a:t>
            </a:r>
            <a:r>
              <a:rPr lang="en-US" sz="2400" dirty="0"/>
              <a:t>the possibility of the earth’s rotation on its own axis – a theory proven by Galileo six centuries later. </a:t>
            </a:r>
            <a:endParaRPr lang="en-US" sz="2400" b="1" dirty="0"/>
          </a:p>
          <a:p>
            <a:pPr>
              <a:lnSpc>
                <a:spcPct val="80000"/>
              </a:lnSpc>
            </a:pPr>
            <a:endParaRPr lang="en-US" sz="2400" b="1" dirty="0">
              <a:solidFill>
                <a:schemeClr val="bg1"/>
              </a:solidFill>
            </a:endParaRPr>
          </a:p>
        </p:txBody>
      </p:sp>
      <p:pic>
        <p:nvPicPr>
          <p:cNvPr id="21515" name="Picture 11" descr="round_thinking_things"/>
          <p:cNvPicPr>
            <a:picLocks noGrp="1" noChangeAspect="1" noChangeArrowheads="1"/>
          </p:cNvPicPr>
          <p:nvPr>
            <p:ph sz="quarter" idx="2"/>
          </p:nvPr>
        </p:nvPicPr>
        <p:blipFill>
          <a:blip r:embed="rId2">
            <a:extLst>
              <a:ext uri="{BEBA8EAE-BF5A-486C-A8C5-ECC9F3942E4B}">
                <a14:imgProps xmlns:a14="http://schemas.microsoft.com/office/drawing/2010/main">
                  <a14:imgLayer r:embed="rId3">
                    <a14:imgEffect>
                      <a14:backgroundRemoval t="1316" b="99163" l="4828" r="96207">
                        <a14:foregroundMark x1="42069" y1="10287" x2="84138" y2="12799"/>
                        <a14:foregroundMark x1="43448" y1="86364" x2="77931" y2="80622"/>
                        <a14:foregroundMark x1="37931" y1="52273" x2="66207" y2="47129"/>
                        <a14:foregroundMark x1="53103" y1="42703" x2="23103" y2="46053"/>
                        <a14:foregroundMark x1="34138" y1="61244" x2="64483" y2="59928"/>
                        <a14:foregroundMark x1="50690" y1="33254" x2="50690" y2="33254"/>
                      </a14:backgroundRemoval>
                    </a14:imgEffect>
                  </a14:imgLayer>
                </a14:imgProps>
              </a:ext>
            </a:extLst>
          </a:blip>
          <a:srcRect/>
          <a:stretch>
            <a:fillRect/>
          </a:stretch>
        </p:blipFill>
        <p:spPr>
          <a:xfrm>
            <a:off x="6705600" y="533400"/>
            <a:ext cx="2125663" cy="6126163"/>
          </a:xfrm>
          <a:prstGeom prst="rect">
            <a:avLst/>
          </a:prstGeom>
          <a:ln>
            <a:noFill/>
          </a:ln>
          <a:effectLst>
            <a:outerShdw blurRad="292100" dist="139700" dir="2700000" algn="tl" rotWithShape="0">
              <a:srgbClr xmlns:mc="http://schemas.openxmlformats.org/markup-compatibility/2006" xmlns:a14="http://schemas.microsoft.com/office/drawing/2010/main" val="333333" mc:Ignorable="">
                <a:alpha val="65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57400"/>
            <a:ext cx="7408333" cy="3450696"/>
          </a:xfrm>
          <a:ln>
            <a:noFill/>
          </a:ln>
          <a:effectLst>
            <a:outerShdw blurRad="190500" dist="228600" dir="2700000" algn="ctr">
              <a:srgbClr xmlns:mc="http://schemas.openxmlformats.org/markup-compatibility/2006" xmlns:a14="http://schemas.microsoft.com/office/drawing/2010/main" val="000000" mc:Ignorable="">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003">
            <a:schemeClr val="lt2"/>
          </a:fillRef>
          <a:effectRef idx="0">
            <a:scrgbClr r="0" g="0" b="0"/>
          </a:effectRef>
          <a:fontRef idx="major"/>
        </p:style>
        <p:txBody>
          <a:bodyPr>
            <a:normAutofit/>
          </a:bodyPr>
          <a:lstStyle/>
          <a:p>
            <a:endParaRPr lang="en-US" sz="3200" dirty="0" smtClean="0">
              <a:latin typeface="+mj-lt"/>
              <a:cs typeface="Tahoma" pitchFamily="34" charset="0"/>
            </a:endParaRPr>
          </a:p>
          <a:p>
            <a:r>
              <a:rPr lang="en-US" sz="3200" dirty="0" smtClean="0">
                <a:latin typeface="+mj-lt"/>
                <a:cs typeface="Tahoma" pitchFamily="34" charset="0"/>
              </a:rPr>
              <a:t>Technologically advanced</a:t>
            </a:r>
          </a:p>
          <a:p>
            <a:r>
              <a:rPr lang="en-US" sz="3200" dirty="0" smtClean="0">
                <a:latin typeface="+mj-lt"/>
                <a:cs typeface="Tahoma" pitchFamily="34" charset="0"/>
              </a:rPr>
              <a:t>Morally &amp; Ethically advanced</a:t>
            </a:r>
            <a:endParaRPr lang="en-US" sz="3200" dirty="0">
              <a:latin typeface="+mj-lt"/>
              <a:cs typeface="Tahoma" pitchFamily="34" charset="0"/>
            </a:endParaRPr>
          </a:p>
        </p:txBody>
      </p:sp>
      <p:sp>
        <p:nvSpPr>
          <p:cNvPr id="2" name="Title 1"/>
          <p:cNvSpPr>
            <a:spLocks noGrp="1"/>
          </p:cNvSpPr>
          <p:nvPr>
            <p:ph type="title"/>
          </p:nvPr>
        </p:nvSpPr>
        <p:spPr>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en-US" dirty="0" smtClean="0"/>
              <a:t>A more complete definition - Civilization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a:bodyPr>
          <a:lstStyle/>
          <a:p>
            <a:r>
              <a:rPr lang="en-US" sz="6600" dirty="0" smtClean="0"/>
              <a:t>Geography</a:t>
            </a:r>
            <a:endParaRPr lang="en-US" sz="6600" dirty="0"/>
          </a:p>
        </p:txBody>
      </p:sp>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8" b="99355" l="7353" r="95588"/>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90800" y="3393515"/>
            <a:ext cx="3771900" cy="3439085"/>
          </a:xfrm>
          <a:prstGeom prst="rect">
            <a:avLst/>
          </a:prstGeom>
          <a:ln>
            <a:noFill/>
          </a:ln>
          <a:effectLst>
            <a:outerShdw blurRad="292100" dist="139700" dir="2700000" algn="tl" rotWithShape="0">
              <a:srgbClr xmlns:mc="http://schemas.openxmlformats.org/markup-compatibility/2006" xmlns:a14="http://schemas.microsoft.com/office/drawing/2010/main" val="333333" mc:Ignorable="">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descr="C:\Users\Owner\Documents\Backup\my documents\My Pictures\gainpeace transparent logo.png"/>
          <p:cNvPicPr>
            <a:picLocks noChangeAspect="1" noChangeArrowheads="1"/>
          </p:cNvPicPr>
          <p:nvPr/>
        </p:nvPicPr>
        <p:blipFill rotWithShape="1">
          <a:blip r:embed="rId4">
            <a:extLst>
              <a:ext uri="{28A0092B-C50C-407E-A947-70E740481C1C}">
                <a14:useLocalDpi xmlns:a14="http://schemas.microsoft.com/office/drawing/2010/main" val="0"/>
              </a:ext>
            </a:extLst>
          </a:blip>
          <a:srcRect r="57692"/>
          <a:stretch/>
        </p:blipFill>
        <p:spPr bwMode="auto">
          <a:xfrm>
            <a:off x="381000" y="457200"/>
            <a:ext cx="927100" cy="869909"/>
          </a:xfrm>
          <a:prstGeom prst="rect">
            <a:avLst/>
          </a:prstGeom>
          <a:noFill/>
          <a:extLst>
            <a:ext uri="{909E8E84-426E-40DD-AFC4-6F175D3DCCD1}">
              <a14:hiddenFill xmlns:a14="http://schemas.microsoft.com/office/drawing/2010/main">
                <a:solidFill>
                  <a:srgbClr xmlns:mc="http://schemas.openxmlformats.org/markup-compatibility/2006" val="FFFFFF" mc:Ignorable=""/>
                </a:solidFill>
              </a14:hiddenFill>
            </a:ext>
          </a:extLst>
        </p:spPr>
      </p:pic>
    </p:spTree>
    <p:extLst>
      <p:ext uri="{BB962C8B-B14F-4D97-AF65-F5344CB8AC3E}">
        <p14:creationId xmlns:p14="http://schemas.microsoft.com/office/powerpoint/2010/main" val="203826390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7" name="Picture 5" descr="AlIdrisi"/>
          <p:cNvPicPr>
            <a:picLocks noGrp="1" noChangeAspect="1" noChangeArrowheads="1"/>
          </p:cNvPicPr>
          <p:nvPr>
            <p:ph idx="1"/>
          </p:nvPr>
        </p:nvPicPr>
        <p:blipFill>
          <a:blip r:embed="rId2"/>
          <a:stretch>
            <a:fillRect/>
          </a:stretch>
        </p:blipFill>
        <p:spPr>
          <a:xfrm>
            <a:off x="5283200" y="2133600"/>
            <a:ext cx="3514988" cy="3451225"/>
          </a:xfrm>
          <a:prstGeom prst="rect">
            <a:avLst/>
          </a:prstGeom>
          <a:ln>
            <a:noFill/>
          </a:ln>
          <a:effectLst>
            <a:outerShdw blurRad="292100" dist="139700" dir="2700000" algn="tl" rotWithShape="0">
              <a:srgbClr xmlns:mc="http://schemas.openxmlformats.org/markup-compatibility/2006" xmlns:a14="http://schemas.microsoft.com/office/drawing/2010/main" val="333333" mc:Ignorable="">
                <a:alpha val="65000"/>
              </a:srgbClr>
            </a:outerShdw>
          </a:effectLst>
        </p:spPr>
      </p:pic>
      <p:sp>
        <p:nvSpPr>
          <p:cNvPr id="23559" name="Rectangle 7"/>
          <p:cNvSpPr>
            <a:spLocks noChangeArrowheads="1"/>
          </p:cNvSpPr>
          <p:nvPr/>
        </p:nvSpPr>
        <p:spPr bwMode="auto">
          <a:xfrm>
            <a:off x="228600" y="562689"/>
            <a:ext cx="5029200" cy="5447645"/>
          </a:xfrm>
          <a:prstGeom prst="rect">
            <a:avLst/>
          </a:prstGeom>
          <a:ln>
            <a:noFill/>
            <a:headEnd/>
            <a:tailEnd/>
          </a:ln>
          <a:effectLst>
            <a:outerShdw blurRad="190500" dist="228600" dir="2700000" algn="ctr">
              <a:srgbClr xmlns:mc="http://schemas.openxmlformats.org/markup-compatibility/2006" xmlns:a14="http://schemas.microsoft.com/office/drawing/2010/main" val="000000" mc:Ignorable="">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1003">
            <a:schemeClr val="lt2"/>
          </a:fillRef>
          <a:effectRef idx="1">
            <a:schemeClr val="accent4"/>
          </a:effectRef>
          <a:fontRef idx="minor">
            <a:schemeClr val="dk1"/>
          </a:fontRef>
        </p:style>
        <p:txBody>
          <a:bodyPr wrap="square" anchor="ctr">
            <a:spAutoFit/>
          </a:bodyPr>
          <a:lstStyle/>
          <a:p>
            <a:r>
              <a:rPr lang="en-US" sz="2400" dirty="0" smtClean="0">
                <a:solidFill>
                  <a:srgbClr xmlns:mc="http://schemas.openxmlformats.org/markup-compatibility/2006" xmlns:a14="http://schemas.microsoft.com/office/drawing/2010/main" val="C00000" mc:Ignorable=""/>
                </a:solidFill>
              </a:rPr>
              <a:t>‘The </a:t>
            </a:r>
            <a:r>
              <a:rPr lang="en-US" sz="2400" dirty="0">
                <a:solidFill>
                  <a:srgbClr xmlns:mc="http://schemas.openxmlformats.org/markup-compatibility/2006" xmlns:a14="http://schemas.microsoft.com/office/drawing/2010/main" val="C00000" mc:Ignorable=""/>
                </a:solidFill>
              </a:rPr>
              <a:t>compilation of Al-</a:t>
            </a:r>
            <a:r>
              <a:rPr lang="en-US" sz="2400" dirty="0" err="1">
                <a:solidFill>
                  <a:srgbClr xmlns:mc="http://schemas.openxmlformats.org/markup-compatibility/2006" xmlns:a14="http://schemas.microsoft.com/office/drawing/2010/main" val="C00000" mc:Ignorable=""/>
                </a:solidFill>
              </a:rPr>
              <a:t>Idrisi</a:t>
            </a:r>
            <a:r>
              <a:rPr lang="en-US" sz="2400" dirty="0">
                <a:solidFill>
                  <a:srgbClr xmlns:mc="http://schemas.openxmlformats.org/markup-compatibility/2006" xmlns:a14="http://schemas.microsoft.com/office/drawing/2010/main" val="C00000" mc:Ignorable=""/>
                </a:solidFill>
              </a:rPr>
              <a:t> marks an era in the </a:t>
            </a:r>
            <a:r>
              <a:rPr lang="en-US" sz="2400" dirty="0" smtClean="0">
                <a:solidFill>
                  <a:srgbClr xmlns:mc="http://schemas.openxmlformats.org/markup-compatibility/2006" xmlns:a14="http://schemas.microsoft.com/office/drawing/2010/main" val="C00000" mc:Ignorable=""/>
                </a:solidFill>
              </a:rPr>
              <a:t>history of science… (</a:t>
            </a:r>
            <a:r>
              <a:rPr lang="en-US" sz="2400" dirty="0" err="1" smtClean="0">
                <a:solidFill>
                  <a:srgbClr xmlns:mc="http://schemas.openxmlformats.org/markup-compatibility/2006" xmlns:a14="http://schemas.microsoft.com/office/drawing/2010/main" val="C00000" mc:Ignorable=""/>
                </a:solidFill>
              </a:rPr>
              <a:t>Idrisis’s</a:t>
            </a:r>
            <a:r>
              <a:rPr lang="en-US" sz="2400" dirty="0" smtClean="0">
                <a:solidFill>
                  <a:srgbClr xmlns:mc="http://schemas.openxmlformats.org/markup-compatibility/2006" xmlns:a14="http://schemas.microsoft.com/office/drawing/2010/main" val="C00000" mc:Ignorable=""/>
                </a:solidFill>
              </a:rPr>
              <a:t>) descriptions </a:t>
            </a:r>
            <a:r>
              <a:rPr lang="en-US" sz="2400" dirty="0">
                <a:solidFill>
                  <a:srgbClr xmlns:mc="http://schemas.openxmlformats.org/markup-compatibility/2006" xmlns:a14="http://schemas.microsoft.com/office/drawing/2010/main" val="C00000" mc:Ignorable=""/>
                </a:solidFill>
              </a:rPr>
              <a:t>of many parts of the earth are still authoritative. For three centuries geographers copied his maps without alteration. The relative position of the lakes which form the Nile, as delineated in his work, does not differ greatly from that established by </a:t>
            </a:r>
            <a:r>
              <a:rPr lang="en-US" sz="2400" dirty="0" smtClean="0">
                <a:solidFill>
                  <a:srgbClr xmlns:mc="http://schemas.openxmlformats.org/markup-compatibility/2006" xmlns:a14="http://schemas.microsoft.com/office/drawing/2010/main" val="C00000" mc:Ignorable=""/>
                </a:solidFill>
              </a:rPr>
              <a:t>Baker and Stanley more </a:t>
            </a:r>
            <a:r>
              <a:rPr lang="en-US" sz="2400" dirty="0">
                <a:solidFill>
                  <a:srgbClr xmlns:mc="http://schemas.openxmlformats.org/markup-compatibility/2006" xmlns:a14="http://schemas.microsoft.com/office/drawing/2010/main" val="C00000" mc:Ignorable=""/>
                </a:solidFill>
              </a:rPr>
              <a:t>than seven hundred years </a:t>
            </a:r>
            <a:r>
              <a:rPr lang="en-US" sz="2400" dirty="0" smtClean="0">
                <a:solidFill>
                  <a:srgbClr xmlns:mc="http://schemas.openxmlformats.org/markup-compatibility/2006" xmlns:a14="http://schemas.microsoft.com/office/drawing/2010/main" val="C00000" mc:Ignorable=""/>
                </a:solidFill>
              </a:rPr>
              <a:t>afterwards…’</a:t>
            </a:r>
          </a:p>
          <a:p>
            <a:r>
              <a:rPr lang="en-US" dirty="0" smtClean="0"/>
              <a:t>[S</a:t>
            </a:r>
            <a:r>
              <a:rPr lang="en-US" dirty="0"/>
              <a:t>. P. Scott (1904), </a:t>
            </a:r>
            <a:r>
              <a:rPr lang="en-US" i="1" dirty="0"/>
              <a:t>History of the Moorish Empire</a:t>
            </a:r>
            <a:r>
              <a:rPr lang="en-US" dirty="0"/>
              <a:t>, pp. </a:t>
            </a:r>
            <a:r>
              <a:rPr lang="en-US" dirty="0" smtClean="0"/>
              <a:t>461-2]</a:t>
            </a:r>
            <a:r>
              <a:rPr lang="en-US" sz="2400" b="1" dirty="0">
                <a:solidFill>
                  <a:srgbClr xmlns:mc="http://schemas.openxmlformats.org/markup-compatibility/2006" xmlns:a14="http://schemas.microsoft.com/office/drawing/2010/main" val="FFFF00" mc:Ignorable=""/>
                </a:solidFill>
                <a:effectLst>
                  <a:outerShdw blurRad="38100" dist="38100" dir="2700000" algn="tl">
                    <a:srgbClr xmlns:mc="http://schemas.openxmlformats.org/markup-compatibility/2006" xmlns:a14="http://schemas.microsoft.com/office/drawing/2010/main" val="000000" mc:Ignorable=""/>
                  </a:outerShdw>
                </a:effectLst>
              </a:rPr>
              <a:t/>
            </a:r>
            <a:br>
              <a:rPr lang="en-US" sz="2400" b="1" dirty="0">
                <a:solidFill>
                  <a:srgbClr xmlns:mc="http://schemas.openxmlformats.org/markup-compatibility/2006" xmlns:a14="http://schemas.microsoft.com/office/drawing/2010/main" val="FFFF00" mc:Ignorable=""/>
                </a:solidFill>
                <a:effectLst>
                  <a:outerShdw blurRad="38100" dist="38100" dir="2700000" algn="tl">
                    <a:srgbClr xmlns:mc="http://schemas.openxmlformats.org/markup-compatibility/2006" xmlns:a14="http://schemas.microsoft.com/office/drawing/2010/main" val="000000" mc:Ignorable=""/>
                  </a:outerShdw>
                </a:effectLst>
              </a:rPr>
            </a:br>
            <a:endParaRPr lang="en-US" sz="2400" b="1" dirty="0">
              <a:solidFill>
                <a:srgbClr xmlns:mc="http://schemas.openxmlformats.org/markup-compatibility/2006" xmlns:a14="http://schemas.microsoft.com/office/drawing/2010/main" val="FFFF00" mc:Ignorable=""/>
              </a:solidFill>
              <a:effectLst>
                <a:outerShdw blurRad="38100" dist="38100" dir="2700000" algn="tl">
                  <a:srgbClr xmlns:mc="http://schemas.openxmlformats.org/markup-compatibility/2006" xmlns:a14="http://schemas.microsoft.com/office/drawing/2010/main" val="000000" mc:Ignorable=""/>
                </a:outerShdw>
              </a:effectLst>
            </a:endParaRPr>
          </a:p>
        </p:txBody>
      </p:sp>
      <p:sp>
        <p:nvSpPr>
          <p:cNvPr id="3" name="TextBox 2"/>
          <p:cNvSpPr txBox="1"/>
          <p:nvPr/>
        </p:nvSpPr>
        <p:spPr>
          <a:xfrm>
            <a:off x="5715000" y="685800"/>
            <a:ext cx="2819400" cy="1200329"/>
          </a:xfrm>
          <a:prstGeom prst="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4800" dirty="0" smtClean="0"/>
              <a:t>Al-</a:t>
            </a:r>
            <a:r>
              <a:rPr lang="en-US" sz="4800" dirty="0" err="1" smtClean="0"/>
              <a:t>Idrisi</a:t>
            </a:r>
            <a:endParaRPr lang="en-US" sz="4800" dirty="0" smtClean="0"/>
          </a:p>
          <a:p>
            <a:r>
              <a:rPr lang="en-US" sz="2400" dirty="0" smtClean="0">
                <a:solidFill>
                  <a:srgbClr xmlns:mc="http://schemas.openxmlformats.org/markup-compatibility/2006" xmlns:a14="http://schemas.microsoft.com/office/drawing/2010/main" val="FFFF00" mc:Ignorable=""/>
                </a:solidFill>
              </a:rPr>
              <a:t>1100 CE</a:t>
            </a:r>
            <a:endParaRPr lang="en-US" sz="2400" dirty="0">
              <a:solidFill>
                <a:srgbClr xmlns:mc="http://schemas.openxmlformats.org/markup-compatibility/2006" xmlns:a14="http://schemas.microsoft.com/office/drawing/2010/main" val="FFFF00" mc:Ignorable=""/>
              </a:solidFill>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8" name="Rectangle 10"/>
          <p:cNvSpPr>
            <a:spLocks noGrp="1" noChangeArrowheads="1"/>
          </p:cNvSpPr>
          <p:nvPr>
            <p:ph type="title"/>
          </p:nvPr>
        </p:nvSpPr>
        <p:spPr>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lstStyle/>
          <a:p>
            <a:r>
              <a:rPr lang="en-US" sz="4000" dirty="0" smtClean="0">
                <a:solidFill>
                  <a:schemeClr val="bg1"/>
                </a:solidFill>
              </a:rPr>
              <a:t>Navigation &amp; Geography</a:t>
            </a:r>
            <a:endParaRPr lang="en-US" sz="4000" dirty="0">
              <a:solidFill>
                <a:schemeClr val="bg1"/>
              </a:solidFill>
            </a:endParaRPr>
          </a:p>
        </p:txBody>
      </p:sp>
      <p:pic>
        <p:nvPicPr>
          <p:cNvPr id="27653" name="Picture 5" descr="Ibn Battuta covered more than 75,000 miles as shown in the area highlighted in yellow."/>
          <p:cNvPicPr>
            <a:picLocks noGrp="1" noChangeAspect="1" noChangeArrowheads="1"/>
          </p:cNvPicPr>
          <p:nvPr>
            <p:ph sz="quarter" idx="13"/>
          </p:nvPr>
        </p:nvPicPr>
        <p:blipFill>
          <a:blip r:embed="rId2"/>
          <a:stretch>
            <a:fillRect/>
          </a:stretch>
        </p:blipFill>
        <p:spPr>
          <a:xfrm>
            <a:off x="5410200" y="4038600"/>
            <a:ext cx="3571875" cy="1905000"/>
          </a:xfrm>
          <a:noFill/>
          <a:ln/>
        </p:spPr>
      </p:pic>
      <p:pic>
        <p:nvPicPr>
          <p:cNvPr id="27657" name="Picture 9" descr="ibn-battuta"/>
          <p:cNvPicPr>
            <a:picLocks noGrp="1" noChangeAspect="1" noChangeArrowheads="1"/>
          </p:cNvPicPr>
          <p:nvPr>
            <p:ph sz="quarter" idx="14"/>
          </p:nvPr>
        </p:nvPicPr>
        <p:blipFill>
          <a:blip r:embed="rId3"/>
          <a:srcRect/>
          <a:stretch>
            <a:fillRect/>
          </a:stretch>
        </p:blipFill>
        <p:spPr>
          <a:xfrm>
            <a:off x="6019800" y="1447800"/>
            <a:ext cx="2006600" cy="2514600"/>
          </a:xfrm>
          <a:prstGeom prst="rect">
            <a:avLst/>
          </a:prstGeom>
          <a:ln>
            <a:noFill/>
          </a:ln>
          <a:effectLst>
            <a:outerShdw blurRad="292100" dist="139700" dir="2700000" algn="tl" rotWithShape="0">
              <a:srgbClr xmlns:mc="http://schemas.openxmlformats.org/markup-compatibility/2006" xmlns:a14="http://schemas.microsoft.com/office/drawing/2010/main" val="333333" mc:Ignorable="">
                <a:alpha val="65000"/>
              </a:srgbClr>
            </a:outerShdw>
          </a:effectLst>
        </p:spPr>
      </p:pic>
      <p:sp>
        <p:nvSpPr>
          <p:cNvPr id="27660" name="Text Box 12"/>
          <p:cNvSpPr txBox="1">
            <a:spLocks noChangeArrowheads="1"/>
          </p:cNvSpPr>
          <p:nvPr/>
        </p:nvSpPr>
        <p:spPr bwMode="auto">
          <a:xfrm>
            <a:off x="584200" y="1828800"/>
            <a:ext cx="4114800" cy="4616648"/>
          </a:xfrm>
          <a:prstGeom prst="rect">
            <a:avLst/>
          </a:prstGeom>
          <a:ln w="9525">
            <a:noFill/>
            <a:miter lim="800000"/>
            <a:headEnd/>
            <a:tailEnd/>
          </a:ln>
          <a:effectLst>
            <a:outerShdw blurRad="190500" dist="228600" dir="2700000" algn="ctr">
              <a:srgbClr xmlns:mc="http://schemas.openxmlformats.org/markup-compatibility/2006" xmlns:a14="http://schemas.microsoft.com/office/drawing/2010/main" val="000000" mc:Ignorable="">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003">
            <a:schemeClr val="lt2"/>
          </a:fillRef>
          <a:effectRef idx="0">
            <a:scrgbClr r="0" g="0" b="0"/>
          </a:effectRef>
          <a:fontRef idx="major"/>
        </p:style>
        <p:txBody>
          <a:bodyPr>
            <a:spAutoFit/>
          </a:bodyPr>
          <a:lstStyle/>
          <a:p>
            <a:r>
              <a:rPr lang="en-US" sz="2400" b="1" dirty="0" err="1"/>
              <a:t>Ibn</a:t>
            </a:r>
            <a:r>
              <a:rPr lang="en-US" sz="2400" b="1" dirty="0"/>
              <a:t> </a:t>
            </a:r>
            <a:r>
              <a:rPr lang="en-US" sz="2400" b="1" dirty="0" err="1"/>
              <a:t>Battuta</a:t>
            </a:r>
            <a:r>
              <a:rPr lang="en-US" sz="2400" b="1" dirty="0"/>
              <a:t> </a:t>
            </a:r>
            <a:r>
              <a:rPr lang="en-US" dirty="0"/>
              <a:t>(1304-1369 CE), an Arab, covered over seventy five thousand miles. </a:t>
            </a:r>
          </a:p>
          <a:p>
            <a:endParaRPr lang="en-US" dirty="0"/>
          </a:p>
          <a:p>
            <a:r>
              <a:rPr lang="en-US" dirty="0"/>
              <a:t>His wanderings, over a period of decades at a time, took him to Turkey, Bulgaria, Russia, Persia, and central Asia. </a:t>
            </a:r>
          </a:p>
          <a:p>
            <a:endParaRPr lang="en-US" dirty="0"/>
          </a:p>
          <a:p>
            <a:r>
              <a:rPr lang="en-US" dirty="0"/>
              <a:t>He spent several years in India, and from there was appointed ambassador to the emperor of China. </a:t>
            </a:r>
          </a:p>
          <a:p>
            <a:endParaRPr lang="en-US" dirty="0"/>
          </a:p>
          <a:p>
            <a:r>
              <a:rPr lang="en-US" dirty="0" err="1"/>
              <a:t>Ibn</a:t>
            </a:r>
            <a:r>
              <a:rPr lang="en-US" dirty="0"/>
              <a:t> </a:t>
            </a:r>
            <a:r>
              <a:rPr lang="en-US" dirty="0" err="1"/>
              <a:t>Battuta’s</a:t>
            </a:r>
            <a:r>
              <a:rPr lang="en-US" dirty="0"/>
              <a:t> book, </a:t>
            </a:r>
            <a:r>
              <a:rPr lang="en-US" dirty="0" err="1"/>
              <a:t>Rihla</a:t>
            </a:r>
            <a:r>
              <a:rPr lang="en-US" dirty="0"/>
              <a:t> (journey), is filled with information on the politics, social conditions, and economics of the places he visited. </a:t>
            </a:r>
            <a:r>
              <a:rPr lang="en-US" b="1" dirty="0">
                <a:solidFill>
                  <a:schemeClr val="bg1"/>
                </a:solidFill>
                <a:effectLst>
                  <a:outerShdw blurRad="38100" dist="38100" dir="2700000" algn="tl">
                    <a:srgbClr xmlns:mc="http://schemas.openxmlformats.org/markup-compatibility/2006" xmlns:a14="http://schemas.microsoft.com/office/drawing/2010/main" val="000000" mc:Ignorable=""/>
                  </a:outerShdw>
                </a:effectLst>
              </a:rPr>
              <a:t/>
            </a:r>
            <a:br>
              <a:rPr lang="en-US" b="1" dirty="0">
                <a:solidFill>
                  <a:schemeClr val="bg1"/>
                </a:solidFill>
                <a:effectLst>
                  <a:outerShdw blurRad="38100" dist="38100" dir="2700000" algn="tl">
                    <a:srgbClr xmlns:mc="http://schemas.openxmlformats.org/markup-compatibility/2006" xmlns:a14="http://schemas.microsoft.com/office/drawing/2010/main" val="000000" mc:Ignorable=""/>
                  </a:outerShdw>
                </a:effectLst>
              </a:rPr>
            </a:br>
            <a:endParaRPr lang="en-US" b="1" dirty="0">
              <a:solidFill>
                <a:schemeClr val="bg1"/>
              </a:solidFill>
              <a:effectLst>
                <a:outerShdw blurRad="38100" dist="38100" dir="2700000" algn="tl">
                  <a:srgbClr xmlns:mc="http://schemas.openxmlformats.org/markup-compatibility/2006" xmlns:a14="http://schemas.microsoft.com/office/drawing/2010/main" val="000000" mc:Ignorable=""/>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dirty="0" smtClean="0"/>
              <a:t>Medical </a:t>
            </a:r>
            <a:r>
              <a:rPr dirty="0" smtClean="0"/>
              <a:t>Science</a:t>
            </a:r>
            <a:r>
              <a:rPr lang="en-US" dirty="0" smtClean="0"/>
              <a:t>s</a:t>
            </a:r>
            <a:endParaRPr lang="en-US" dirty="0"/>
          </a:p>
        </p:txBody>
      </p:sp>
      <p:pic>
        <p:nvPicPr>
          <p:cNvPr id="5122"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363" b="100000" l="2813" r="95652">
                        <a14:foregroundMark x1="17136" y1="17717" x2="29284" y2="36968"/>
                        <a14:foregroundMark x1="18031" y1="18739" x2="9335" y2="20784"/>
                        <a14:foregroundMark x1="7801" y1="24020" x2="17136" y2="36968"/>
                        <a14:foregroundMark x1="23785" y1="17717" x2="23785" y2="17717"/>
                        <a14:foregroundMark x1="24169" y1="17717" x2="24169" y2="17717"/>
                        <a14:foregroundMark x1="32481" y1="19250" x2="32481" y2="19250"/>
                        <a14:foregroundMark x1="32481" y1="19250" x2="32481" y2="19250"/>
                        <a14:foregroundMark x1="38619" y1="24532" x2="38619" y2="24532"/>
                        <a14:foregroundMark x1="38619" y1="24532" x2="38619" y2="24532"/>
                        <a14:foregroundMark x1="40281" y1="18739" x2="40281" y2="18739"/>
                        <a14:foregroundMark x1="40281" y1="18739" x2="40281" y2="18739"/>
                        <a14:foregroundMark x1="34399" y1="14140" x2="34399" y2="14140"/>
                        <a14:foregroundMark x1="34399" y1="14140" x2="34399" y2="14140"/>
                        <a14:foregroundMark x1="29668" y1="10903" x2="29668" y2="10903"/>
                        <a14:foregroundMark x1="29668" y1="10903" x2="29668" y2="10903"/>
                        <a14:foregroundMark x1="35550" y1="47359" x2="35550" y2="47359"/>
                        <a14:foregroundMark x1="35550" y1="47359" x2="35550" y2="47359"/>
                        <a14:foregroundMark x1="47698" y1="19761" x2="32864" y2="10392"/>
                        <a14:foregroundMark x1="31969" y1="44293" x2="31969" y2="44293"/>
                        <a14:foregroundMark x1="31969" y1="44293" x2="31969" y2="44293"/>
                        <a14:foregroundMark x1="50767" y1="61499" x2="44118" y2="81261"/>
                        <a14:foregroundMark x1="49616" y1="65588" x2="54731" y2="82794"/>
                        <a14:foregroundMark x1="57033" y1="84327" x2="57033" y2="70869"/>
                        <a14:foregroundMark x1="47315" y1="57240" x2="47315" y2="57240"/>
                        <a14:foregroundMark x1="43734" y1="68313" x2="43734" y2="68313"/>
                        <a14:foregroundMark x1="43350" y1="65588" x2="43350" y2="65588"/>
                        <a14:foregroundMark x1="45652" y1="60477" x2="45652" y2="60477"/>
                        <a14:foregroundMark x1="37468" y1="32879" x2="37468" y2="32879"/>
                        <a14:foregroundMark x1="37468" y1="32879" x2="37468" y2="32879"/>
                        <a14:foregroundMark x1="30818" y1="28620" x2="30818" y2="28620"/>
                        <a14:foregroundMark x1="8951" y1="17717" x2="20332" y2="10903"/>
                        <a14:foregroundMark x1="19182" y1="9370" x2="39514" y2="18228"/>
                        <a14:foregroundMark x1="45652" y1="23509" x2="37468" y2="47359"/>
                        <a14:foregroundMark x1="12148" y1="10903" x2="21483" y2="7325"/>
                        <a14:foregroundMark x1="20716" y1="4089" x2="45652" y2="15673"/>
                        <a14:foregroundMark x1="41049" y1="84327" x2="49616" y2="90630"/>
                      </a14:backgroundRemoval>
                    </a14:imgEffect>
                  </a14:imgLayer>
                </a14:imgProps>
              </a:ext>
              <a:ext uri="{28A0092B-C50C-407E-A947-70E740481C1C}">
                <a14:useLocalDpi xmlns:a14="http://schemas.microsoft.com/office/drawing/2010/main" val="0"/>
              </a:ext>
            </a:extLst>
          </a:blip>
          <a:srcRect/>
          <a:stretch>
            <a:fillRect/>
          </a:stretch>
        </p:blipFill>
        <p:spPr bwMode="auto">
          <a:xfrm>
            <a:off x="2743200" y="3505200"/>
            <a:ext cx="3657600" cy="2743200"/>
          </a:xfrm>
          <a:prstGeom prst="rect">
            <a:avLst/>
          </a:prstGeom>
          <a:ln>
            <a:noFill/>
          </a:ln>
          <a:effectLst>
            <a:outerShdw blurRad="292100" dist="139700" dir="2700000" algn="tl" rotWithShape="0">
              <a:srgbClr xmlns:mc="http://schemas.openxmlformats.org/markup-compatibility/2006" xmlns:a14="http://schemas.microsoft.com/office/drawing/2010/main" val="333333" mc:Ignorable="">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descr="C:\Users\Owner\Documents\Backup\my documents\My Pictures\gainpeace transparent logo.png"/>
          <p:cNvPicPr>
            <a:picLocks noChangeAspect="1" noChangeArrowheads="1"/>
          </p:cNvPicPr>
          <p:nvPr/>
        </p:nvPicPr>
        <p:blipFill rotWithShape="1">
          <a:blip r:embed="rId5">
            <a:extLst>
              <a:ext uri="{28A0092B-C50C-407E-A947-70E740481C1C}">
                <a14:useLocalDpi xmlns:a14="http://schemas.microsoft.com/office/drawing/2010/main" val="0"/>
              </a:ext>
            </a:extLst>
          </a:blip>
          <a:srcRect r="57692"/>
          <a:stretch/>
        </p:blipFill>
        <p:spPr bwMode="auto">
          <a:xfrm>
            <a:off x="381000" y="457200"/>
            <a:ext cx="927100" cy="869909"/>
          </a:xfrm>
          <a:prstGeom prst="rect">
            <a:avLst/>
          </a:prstGeom>
          <a:noFill/>
          <a:extLst>
            <a:ext uri="{909E8E84-426E-40DD-AFC4-6F175D3DCCD1}">
              <a14:hiddenFill xmlns:a14="http://schemas.microsoft.com/office/drawing/2010/main">
                <a:solidFill>
                  <a:srgbClr xmlns:mc="http://schemas.openxmlformats.org/markup-compatibility/2006" val="FFFFFF" mc:Ignorable=""/>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772400" cy="1295400"/>
          </a:xfrm>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l"/>
            <a:r>
              <a:rPr lang="en-US" sz="3600" b="1" dirty="0" smtClean="0"/>
              <a:t>Abu al-</a:t>
            </a:r>
            <a:r>
              <a:rPr lang="en-US" sz="3600" b="1" dirty="0" err="1" smtClean="0"/>
              <a:t>Qasim</a:t>
            </a:r>
            <a:r>
              <a:rPr lang="en-US" sz="3600" b="1" dirty="0" smtClean="0"/>
              <a:t> al-</a:t>
            </a:r>
            <a:r>
              <a:rPr lang="en-US" sz="3600" b="1" dirty="0" err="1" smtClean="0"/>
              <a:t>Zahrawi</a:t>
            </a:r>
            <a:r>
              <a:rPr lang="en-US" sz="3600" b="1" dirty="0" smtClean="0"/>
              <a:t> </a:t>
            </a:r>
            <a:r>
              <a:rPr lang="en-US" sz="2800" b="1" dirty="0" smtClean="0"/>
              <a:t>– </a:t>
            </a:r>
            <a:r>
              <a:rPr lang="en-US" sz="2000" b="1" dirty="0" smtClean="0"/>
              <a:t>11</a:t>
            </a:r>
            <a:r>
              <a:rPr lang="en-US" sz="2000" b="1" baseline="30000" dirty="0" smtClean="0"/>
              <a:t>th</a:t>
            </a:r>
            <a:r>
              <a:rPr lang="en-US" sz="2000" b="1" dirty="0" smtClean="0"/>
              <a:t> century </a:t>
            </a:r>
            <a:r>
              <a:rPr lang="en-US" sz="2000" b="1" dirty="0"/>
              <a:t>S</a:t>
            </a:r>
            <a:r>
              <a:rPr lang="en-US" sz="2000" b="1" dirty="0" smtClean="0"/>
              <a:t>pain</a:t>
            </a:r>
            <a:r>
              <a:rPr lang="en-US" b="1" dirty="0" smtClean="0"/>
              <a:t/>
            </a:r>
            <a:br>
              <a:rPr lang="en-US" b="1" dirty="0" smtClean="0"/>
            </a:br>
            <a:r>
              <a:rPr lang="en-US" sz="2800" b="1" dirty="0" smtClean="0">
                <a:solidFill>
                  <a:srgbClr xmlns:mc="http://schemas.openxmlformats.org/markup-compatibility/2006" xmlns:a14="http://schemas.microsoft.com/office/drawing/2010/main" val="FFFF00" mc:Ignorable=""/>
                </a:solidFill>
                <a:latin typeface="Eras Light ITC" pitchFamily="34" charset="0"/>
              </a:rPr>
              <a:t>Father of Modern Surgery</a:t>
            </a:r>
            <a:endParaRPr lang="en-US" sz="2400" dirty="0">
              <a:solidFill>
                <a:srgbClr xmlns:mc="http://schemas.openxmlformats.org/markup-compatibility/2006" xmlns:a14="http://schemas.microsoft.com/office/drawing/2010/main" val="FFFF00" mc:Ignorable=""/>
              </a:solidFill>
              <a:latin typeface="Eras Light ITC" pitchFamily="34" charset="0"/>
            </a:endParaRPr>
          </a:p>
        </p:txBody>
      </p:sp>
      <p:pic>
        <p:nvPicPr>
          <p:cNvPr id="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261" b="95652" l="2048" r="98635">
                        <a14:foregroundMark x1="25256" y1="8696" x2="60410" y2="7609"/>
                        <a14:foregroundMark x1="4096" y1="13043" x2="4437" y2="71196"/>
                        <a14:foregroundMark x1="96587" y1="40761" x2="97270" y2="65761"/>
                      </a14:backgroundRemoval>
                    </a14:imgEffect>
                  </a14:imgLayer>
                </a14:imgProps>
              </a:ext>
            </a:extLst>
          </a:blip>
          <a:srcRect/>
          <a:stretch>
            <a:fillRect/>
          </a:stretch>
        </p:blipFill>
        <p:spPr bwMode="auto">
          <a:xfrm>
            <a:off x="228600" y="2590800"/>
            <a:ext cx="5217629" cy="3276600"/>
          </a:xfrm>
          <a:prstGeom prst="rect">
            <a:avLst/>
          </a:prstGeom>
          <a:ln>
            <a:noFill/>
          </a:ln>
          <a:effectLst>
            <a:outerShdw blurRad="292100" dist="139700" dir="2700000" algn="tl" rotWithShape="0">
              <a:srgbClr xmlns:mc="http://schemas.openxmlformats.org/markup-compatibility/2006" xmlns:a14="http://schemas.microsoft.com/office/drawing/2010/main" val="333333" mc:Ignorable="">
                <a:alpha val="65000"/>
              </a:srgbClr>
            </a:outerShdw>
          </a:effectLst>
        </p:spPr>
      </p:pic>
      <p:pic>
        <p:nvPicPr>
          <p:cNvPr id="23554" name="Picture 2"/>
          <p:cNvPicPr>
            <a:picLocks noChangeAspect="1" noChangeArrowheads="1"/>
          </p:cNvPicPr>
          <p:nvPr/>
        </p:nvPicPr>
        <p:blipFill>
          <a:blip r:embed="rId4"/>
          <a:srcRect/>
          <a:stretch>
            <a:fillRect/>
          </a:stretch>
        </p:blipFill>
        <p:spPr bwMode="auto">
          <a:xfrm>
            <a:off x="5638800" y="1910547"/>
            <a:ext cx="2990088" cy="3657600"/>
          </a:xfrm>
          <a:prstGeom prst="rect">
            <a:avLst/>
          </a:prstGeom>
          <a:solidFill>
            <a:srgbClr xmlns:mc="http://schemas.openxmlformats.org/markup-compatibility/2006" xmlns:a14="http://schemas.microsoft.com/office/drawing/2010/main" val="FFFFFF" mc:Ignorable="">
              <a:shade val="85000"/>
            </a:srgbClr>
          </a:solidFill>
          <a:ln w="190500" cap="rnd">
            <a:solidFill>
              <a:srgbClr xmlns:mc="http://schemas.openxmlformats.org/markup-compatibility/2006" xmlns:a14="http://schemas.microsoft.com/office/drawing/2010/main" val="FFFFFF" mc:Ignorable=""/>
            </a:solidFill>
          </a:ln>
          <a:effectLst>
            <a:outerShdw blurRad="152400" dist="317500" dir="5400000" sx="90000" sy="-19000" rotWithShape="0">
              <a:prstClr val="black">
                <a:alpha val="15000"/>
              </a:prstClr>
            </a:outerShdw>
          </a:effectLst>
          <a:scene3d>
            <a:camera prst="perspectiveContrastingLeftFacing">
              <a:rot lat="540000" lon="2100000" rev="0"/>
            </a:camera>
            <a:lightRig rig="soft" dir="t"/>
          </a:scene3d>
          <a:sp3d contourW="12700" prstMaterial="matte">
            <a:bevelT w="63500" h="50800"/>
            <a:contourClr>
              <a:srgbClr xmlns:mc="http://schemas.openxmlformats.org/markup-compatibility/2006" xmlns:a14="http://schemas.microsoft.com/office/drawing/2010/main" val="C0C0C0" mc:Ignorable=""/>
            </a:contourClr>
          </a:sp3d>
        </p:spPr>
      </p:pic>
      <p:sp>
        <p:nvSpPr>
          <p:cNvPr id="3" name="TextBox 2"/>
          <p:cNvSpPr txBox="1"/>
          <p:nvPr/>
        </p:nvSpPr>
        <p:spPr>
          <a:xfrm>
            <a:off x="381000" y="1752600"/>
            <a:ext cx="5334000" cy="646331"/>
          </a:xfrm>
          <a:prstGeom prst="rect">
            <a:avLst/>
          </a:prstGeom>
          <a:ln>
            <a:noFill/>
          </a:ln>
          <a:effectLst>
            <a:outerShdw blurRad="190500" dist="228600" dir="2700000" algn="ctr">
              <a:srgbClr xmlns:mc="http://schemas.openxmlformats.org/markup-compatibility/2006" xmlns:a14="http://schemas.microsoft.com/office/drawing/2010/main" val="000000" mc:Ignorable="">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1003">
            <a:schemeClr val="lt2"/>
          </a:fillRef>
          <a:effectRef idx="1">
            <a:schemeClr val="accent1"/>
          </a:effectRef>
          <a:fontRef idx="minor">
            <a:schemeClr val="dk1"/>
          </a:fontRef>
        </p:style>
        <p:txBody>
          <a:bodyPr wrap="square" rtlCol="0">
            <a:spAutoFit/>
          </a:bodyPr>
          <a:lstStyle/>
          <a:p>
            <a:r>
              <a:rPr lang="en-US" dirty="0" smtClean="0"/>
              <a:t>Invented many of the surgical instruments still used today</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381000"/>
            <a:ext cx="7772400" cy="1295400"/>
          </a:xfrm>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bIns="91440" anchor="b" anchorCtr="0">
            <a:normAutofit/>
          </a:bodyPr>
          <a:lstStyle>
            <a:lvl1pPr algn="l" rtl="0" eaLnBrk="1" latinLnBrk="0" hangingPunct="1">
              <a:spcBef>
                <a:spcPct val="0"/>
              </a:spcBef>
              <a:buNone/>
              <a:defRPr kumimoji="0" sz="4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600" b="1" dirty="0" smtClean="0"/>
              <a:t>Abu al-</a:t>
            </a:r>
            <a:r>
              <a:rPr lang="en-US" sz="3600" b="1" dirty="0" err="1" smtClean="0"/>
              <a:t>Qasim</a:t>
            </a:r>
            <a:r>
              <a:rPr lang="en-US" sz="3600" b="1" dirty="0" smtClean="0"/>
              <a:t> al-</a:t>
            </a:r>
            <a:r>
              <a:rPr lang="en-US" sz="3600" b="1" dirty="0" err="1" smtClean="0"/>
              <a:t>Zahrawi</a:t>
            </a:r>
            <a:r>
              <a:rPr lang="en-US" sz="3600" b="1" dirty="0" smtClean="0"/>
              <a:t> </a:t>
            </a:r>
            <a:r>
              <a:rPr lang="en-US" sz="2800" b="1" dirty="0" smtClean="0"/>
              <a:t>– </a:t>
            </a:r>
            <a:r>
              <a:rPr lang="en-US" sz="2000" b="1" dirty="0" smtClean="0"/>
              <a:t>11</a:t>
            </a:r>
            <a:r>
              <a:rPr lang="en-US" sz="2000" b="1" baseline="30000" dirty="0" smtClean="0"/>
              <a:t>th</a:t>
            </a:r>
            <a:r>
              <a:rPr lang="en-US" sz="2000" b="1" dirty="0" smtClean="0"/>
              <a:t> century </a:t>
            </a:r>
            <a:r>
              <a:rPr lang="en-US" sz="2000" b="1" dirty="0" err="1" smtClean="0"/>
              <a:t>spain</a:t>
            </a:r>
            <a:r>
              <a:rPr lang="en-US" b="1" dirty="0" smtClean="0"/>
              <a:t/>
            </a:r>
            <a:br>
              <a:rPr lang="en-US" b="1" dirty="0" smtClean="0"/>
            </a:br>
            <a:r>
              <a:rPr lang="en-US" sz="2800" b="1" dirty="0" smtClean="0">
                <a:solidFill>
                  <a:srgbClr xmlns:mc="http://schemas.openxmlformats.org/markup-compatibility/2006" xmlns:a14="http://schemas.microsoft.com/office/drawing/2010/main" val="FFFF00" mc:Ignorable=""/>
                </a:solidFill>
                <a:latin typeface="Eras Light ITC" pitchFamily="34" charset="0"/>
              </a:rPr>
              <a:t>Father of Modern Surgery</a:t>
            </a:r>
            <a:endParaRPr lang="en-US" sz="2400" dirty="0">
              <a:solidFill>
                <a:srgbClr xmlns:mc="http://schemas.openxmlformats.org/markup-compatibility/2006" xmlns:a14="http://schemas.microsoft.com/office/drawing/2010/main" val="FFFF00" mc:Ignorable=""/>
              </a:solidFill>
              <a:latin typeface="Eras Light ITC" pitchFamily="34" charset="0"/>
            </a:endParaRPr>
          </a:p>
        </p:txBody>
      </p:sp>
      <p:sp>
        <p:nvSpPr>
          <p:cNvPr id="41987" name="Rectangle 3"/>
          <p:cNvSpPr>
            <a:spLocks noGrp="1" noChangeArrowheads="1"/>
          </p:cNvSpPr>
          <p:nvPr>
            <p:ph sz="quarter" idx="13"/>
          </p:nvPr>
        </p:nvSpPr>
        <p:spPr>
          <a:xfrm>
            <a:off x="914400" y="1828800"/>
            <a:ext cx="3048000" cy="3770416"/>
          </a:xfrm>
          <a:ln>
            <a:noFill/>
          </a:ln>
          <a:effectLst>
            <a:outerShdw blurRad="190500" dist="228600" dir="2700000" algn="ctr">
              <a:srgbClr xmlns:mc="http://schemas.openxmlformats.org/markup-compatibility/2006" xmlns:a14="http://schemas.microsoft.com/office/drawing/2010/main" val="000000" mc:Ignorable="">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1003">
            <a:schemeClr val="lt2"/>
          </a:fillRef>
          <a:effectRef idx="1">
            <a:schemeClr val="accent1"/>
          </a:effectRef>
          <a:fontRef idx="minor">
            <a:schemeClr val="dk1"/>
          </a:fontRef>
        </p:style>
        <p:txBody>
          <a:bodyPr>
            <a:normAutofit fontScale="92500"/>
          </a:bodyPr>
          <a:lstStyle/>
          <a:p>
            <a:pPr>
              <a:buFontTx/>
              <a:buNone/>
            </a:pPr>
            <a:endParaRPr lang="en-US" dirty="0"/>
          </a:p>
          <a:p>
            <a:pPr>
              <a:buFontTx/>
              <a:buNone/>
            </a:pPr>
            <a:r>
              <a:rPr lang="en-US" dirty="0"/>
              <a:t>1) The use of anesthesia in surgery.</a:t>
            </a:r>
          </a:p>
          <a:p>
            <a:pPr>
              <a:buFontTx/>
              <a:buNone/>
            </a:pPr>
            <a:r>
              <a:rPr lang="en-US" dirty="0"/>
              <a:t>2) The cauterizing of wounds.</a:t>
            </a:r>
          </a:p>
          <a:p>
            <a:pPr>
              <a:buFontTx/>
              <a:buNone/>
            </a:pPr>
            <a:r>
              <a:rPr lang="en-US" dirty="0"/>
              <a:t>3) The discovery that epidemics arise from contagion through touch and air.</a:t>
            </a:r>
          </a:p>
        </p:txBody>
      </p:sp>
      <p:pic>
        <p:nvPicPr>
          <p:cNvPr id="24578" name="Picture 2"/>
          <p:cNvPicPr>
            <a:picLocks noChangeAspect="1" noChangeArrowheads="1"/>
          </p:cNvPicPr>
          <p:nvPr/>
        </p:nvPicPr>
        <p:blipFill>
          <a:blip r:embed="rId2"/>
          <a:srcRect/>
          <a:stretch>
            <a:fillRect/>
          </a:stretch>
        </p:blipFill>
        <p:spPr bwMode="auto">
          <a:xfrm>
            <a:off x="4953000" y="1639784"/>
            <a:ext cx="2819400" cy="4048658"/>
          </a:xfrm>
          <a:prstGeom prst="rect">
            <a:avLst/>
          </a:prstGeom>
          <a:solidFill>
            <a:srgbClr xmlns:mc="http://schemas.openxmlformats.org/markup-compatibility/2006" xmlns:a14="http://schemas.microsoft.com/office/drawing/2010/main" val="FFFFFF" mc:Ignorable="">
              <a:shade val="85000"/>
            </a:srgbClr>
          </a:solidFill>
          <a:ln w="190500" cap="sq">
            <a:solidFill>
              <a:srgbClr xmlns:mc="http://schemas.openxmlformats.org/markup-compatibility/2006" xmlns:a14="http://schemas.microsoft.com/office/drawing/2010/main" val="FFFFFF" mc:Ignorable=""/>
            </a:solidFill>
            <a:miter lim="800000"/>
          </a:ln>
          <a:effectLst>
            <a:outerShdw blurRad="65000" dist="50800" dir="12900000" kx="195000" ky="145000" algn="tl" rotWithShape="0">
              <a:srgbClr xmlns:mc="http://schemas.openxmlformats.org/markup-compatibility/2006" xmlns:a14="http://schemas.microsoft.com/office/drawing/2010/main" val="000000" mc:Ignorable="">
                <a:alpha val="30000"/>
              </a:srgbClr>
            </a:outerShdw>
          </a:effectLst>
          <a:scene3d>
            <a:camera prst="orthographicFront">
              <a:rot lat="0" lon="0" rev="360000"/>
            </a:camera>
            <a:lightRig rig="twoPt" dir="t">
              <a:rot lat="0" lon="0" rev="7200000"/>
            </a:lightRig>
          </a:scene3d>
          <a:sp3d contourW="12700">
            <a:bevelT w="25400" h="19050"/>
            <a:contourClr>
              <a:srgbClr xmlns:mc="http://schemas.openxmlformats.org/markup-compatibility/2006" xmlns:a14="http://schemas.microsoft.com/office/drawing/2010/main" val="969696" mc:Ignorable=""/>
            </a:contourClr>
          </a:sp3d>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4800" y="1447800"/>
            <a:ext cx="4572000" cy="4572000"/>
          </a:xfrm>
          <a:ln>
            <a:noFill/>
          </a:ln>
          <a:effectLst>
            <a:outerShdw blurRad="190500" dist="228600" dir="2700000" algn="ctr">
              <a:srgbClr xmlns:mc="http://schemas.openxmlformats.org/markup-compatibility/2006" xmlns:a14="http://schemas.microsoft.com/office/drawing/2010/main" val="000000" mc:Ignorable="">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1003">
            <a:schemeClr val="lt2"/>
          </a:fillRef>
          <a:effectRef idx="1">
            <a:schemeClr val="accent2"/>
          </a:effectRef>
          <a:fontRef idx="minor">
            <a:schemeClr val="dk1"/>
          </a:fontRef>
        </p:style>
        <p:txBody>
          <a:bodyPr>
            <a:normAutofit fontScale="92500" lnSpcReduction="20000"/>
          </a:bodyPr>
          <a:lstStyle/>
          <a:p>
            <a:pPr>
              <a:buNone/>
            </a:pPr>
            <a:endParaRPr lang="en-US" dirty="0" smtClean="0"/>
          </a:p>
          <a:p>
            <a:pPr lvl="1"/>
            <a:r>
              <a:rPr lang="en-US" u="sng" dirty="0" smtClean="0"/>
              <a:t>First</a:t>
            </a:r>
            <a:r>
              <a:rPr lang="en-US" dirty="0" smtClean="0"/>
              <a:t> to differentiate smallpox from measles and chickenpox in his </a:t>
            </a:r>
            <a:r>
              <a:rPr lang="en-US" i="1" dirty="0" err="1" smtClean="0"/>
              <a:t>Kitab</a:t>
            </a:r>
            <a:r>
              <a:rPr lang="en-US" i="1" dirty="0" smtClean="0"/>
              <a:t> </a:t>
            </a:r>
            <a:r>
              <a:rPr lang="en-US" i="1" dirty="0" err="1" smtClean="0"/>
              <a:t>fi</a:t>
            </a:r>
            <a:r>
              <a:rPr lang="en-US" i="1" dirty="0" smtClean="0"/>
              <a:t> al-</a:t>
            </a:r>
            <a:r>
              <a:rPr lang="en-US" i="1" dirty="0" err="1" smtClean="0"/>
              <a:t>jadari</a:t>
            </a:r>
            <a:r>
              <a:rPr lang="en-US" i="1" dirty="0" smtClean="0"/>
              <a:t> </a:t>
            </a:r>
            <a:r>
              <a:rPr lang="en-US" i="1" dirty="0" err="1" smtClean="0"/>
              <a:t>wa</a:t>
            </a:r>
            <a:r>
              <a:rPr lang="en-US" i="1" dirty="0" smtClean="0"/>
              <a:t>-al-</a:t>
            </a:r>
            <a:r>
              <a:rPr lang="en-US" i="1" dirty="0" err="1" smtClean="0"/>
              <a:t>hasbah</a:t>
            </a:r>
            <a:r>
              <a:rPr lang="en-US" dirty="0" smtClean="0"/>
              <a:t> (</a:t>
            </a:r>
            <a:r>
              <a:rPr lang="en-US" i="1" dirty="0" smtClean="0"/>
              <a:t>The Book of Smallpox and Measles</a:t>
            </a:r>
            <a:r>
              <a:rPr lang="en-US" dirty="0" smtClean="0"/>
              <a:t>).</a:t>
            </a:r>
            <a:endParaRPr lang="en-US" baseline="30000" dirty="0" smtClean="0"/>
          </a:p>
          <a:p>
            <a:pPr lvl="2"/>
            <a:r>
              <a:rPr lang="en-US" dirty="0" err="1" smtClean="0"/>
              <a:t>Harminder</a:t>
            </a:r>
            <a:r>
              <a:rPr lang="en-US" dirty="0" smtClean="0"/>
              <a:t> S. </a:t>
            </a:r>
            <a:r>
              <a:rPr lang="en-US" dirty="0" err="1" smtClean="0"/>
              <a:t>Dua</a:t>
            </a:r>
            <a:r>
              <a:rPr lang="en-US" dirty="0" smtClean="0"/>
              <a:t>, Ahmad </a:t>
            </a:r>
            <a:r>
              <a:rPr lang="en-US" dirty="0" err="1" smtClean="0"/>
              <a:t>Muneer</a:t>
            </a:r>
            <a:r>
              <a:rPr lang="en-US" dirty="0" smtClean="0"/>
              <a:t> </a:t>
            </a:r>
            <a:r>
              <a:rPr lang="en-US" dirty="0" err="1" smtClean="0"/>
              <a:t>Otri</a:t>
            </a:r>
            <a:r>
              <a:rPr lang="en-US" dirty="0" smtClean="0"/>
              <a:t>, </a:t>
            </a:r>
            <a:r>
              <a:rPr lang="en-US" dirty="0" err="1" smtClean="0"/>
              <a:t>Arun</a:t>
            </a:r>
            <a:r>
              <a:rPr lang="en-US" dirty="0" smtClean="0"/>
              <a:t> D. Singh (2008), "Abu </a:t>
            </a:r>
            <a:r>
              <a:rPr lang="en-US" dirty="0" err="1" smtClean="0"/>
              <a:t>Bakr</a:t>
            </a:r>
            <a:r>
              <a:rPr lang="en-US" dirty="0" smtClean="0"/>
              <a:t> </a:t>
            </a:r>
            <a:r>
              <a:rPr lang="en-US" dirty="0" err="1" smtClean="0"/>
              <a:t>Razi</a:t>
            </a:r>
            <a:r>
              <a:rPr lang="en-US" dirty="0" smtClean="0"/>
              <a:t>", </a:t>
            </a:r>
            <a:r>
              <a:rPr lang="en-US" i="1" dirty="0" smtClean="0"/>
              <a:t>British Journal of Ophthalmology</a:t>
            </a:r>
            <a:r>
              <a:rPr lang="en-US" dirty="0" smtClean="0"/>
              <a:t> (BMJ Group) </a:t>
            </a:r>
            <a:r>
              <a:rPr lang="en-US" b="1" dirty="0" smtClean="0"/>
              <a:t>92</a:t>
            </a:r>
            <a:r>
              <a:rPr lang="en-US" dirty="0" smtClean="0"/>
              <a:t>: 1324</a:t>
            </a:r>
          </a:p>
          <a:p>
            <a:pPr lvl="2"/>
            <a:endParaRPr lang="en-US" dirty="0" smtClean="0"/>
          </a:p>
          <a:p>
            <a:pPr lvl="1"/>
            <a:r>
              <a:rPr lang="en-US" dirty="0" smtClean="0"/>
              <a:t>Wrote: </a:t>
            </a:r>
            <a:r>
              <a:rPr lang="en-US" i="1" dirty="0" smtClean="0"/>
              <a:t>The </a:t>
            </a:r>
            <a:r>
              <a:rPr lang="en-US" i="1" dirty="0" smtClean="0"/>
              <a:t>Diseases of Children</a:t>
            </a:r>
            <a:r>
              <a:rPr lang="en-US" dirty="0" smtClean="0"/>
              <a:t>, the </a:t>
            </a:r>
            <a:r>
              <a:rPr lang="en-US" u="sng" dirty="0" smtClean="0"/>
              <a:t>first</a:t>
            </a:r>
            <a:r>
              <a:rPr lang="en-US" dirty="0" smtClean="0"/>
              <a:t> book to deal with pediatrics as an independent field of medicine</a:t>
            </a:r>
          </a:p>
          <a:p>
            <a:pPr lvl="2"/>
            <a:r>
              <a:rPr lang="en-US" dirty="0" smtClean="0"/>
              <a:t>David W. </a:t>
            </a:r>
            <a:r>
              <a:rPr lang="en-US" dirty="0" err="1" smtClean="0"/>
              <a:t>Tschanz</a:t>
            </a:r>
            <a:r>
              <a:rPr lang="en-US" dirty="0" smtClean="0"/>
              <a:t>, PhD (2003), "Arab Roots of European Medicine", </a:t>
            </a:r>
            <a:r>
              <a:rPr lang="en-US" i="1" dirty="0" smtClean="0"/>
              <a:t>Heart Views</a:t>
            </a:r>
            <a:r>
              <a:rPr lang="en-US" dirty="0" smtClean="0"/>
              <a:t> </a:t>
            </a:r>
            <a:r>
              <a:rPr lang="en-US" b="1" dirty="0" smtClean="0"/>
              <a:t>4</a:t>
            </a:r>
            <a:r>
              <a:rPr lang="en-US" dirty="0" smtClean="0"/>
              <a:t> (2).</a:t>
            </a:r>
            <a:endParaRPr lang="en-US" dirty="0"/>
          </a:p>
        </p:txBody>
      </p:sp>
      <p:sp>
        <p:nvSpPr>
          <p:cNvPr id="2" name="Title 1"/>
          <p:cNvSpPr>
            <a:spLocks noGrp="1"/>
          </p:cNvSpPr>
          <p:nvPr>
            <p:ph type="title"/>
          </p:nvPr>
        </p:nvSpPr>
        <p:spPr>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algn="l"/>
            <a:r>
              <a:rPr lang="en-US" dirty="0" err="1" smtClean="0"/>
              <a:t>Ar-Razi</a:t>
            </a:r>
            <a:r>
              <a:rPr lang="en-US" dirty="0" smtClean="0"/>
              <a:t> – 9</a:t>
            </a:r>
            <a:r>
              <a:rPr lang="en-US" baseline="30000" dirty="0" smtClean="0"/>
              <a:t>th</a:t>
            </a:r>
            <a:r>
              <a:rPr lang="en-US" dirty="0" smtClean="0"/>
              <a:t> Century</a:t>
            </a:r>
            <a:br>
              <a:rPr lang="en-US" dirty="0" smtClean="0"/>
            </a:br>
            <a:r>
              <a:rPr lang="en-US" sz="3100" dirty="0" smtClean="0">
                <a:solidFill>
                  <a:srgbClr xmlns:mc="http://schemas.openxmlformats.org/markup-compatibility/2006" xmlns:a14="http://schemas.microsoft.com/office/drawing/2010/main" val="FFFF00" mc:Ignorable=""/>
                </a:solidFill>
                <a:latin typeface="Eras Medium ITC" pitchFamily="34" charset="0"/>
              </a:rPr>
              <a:t>Father of Pediatrics</a:t>
            </a:r>
            <a:endParaRPr lang="en-US" sz="3100" dirty="0">
              <a:solidFill>
                <a:srgbClr xmlns:mc="http://schemas.openxmlformats.org/markup-compatibility/2006" xmlns:a14="http://schemas.microsoft.com/office/drawing/2010/main" val="FFFF00" mc:Ignorable=""/>
              </a:solidFill>
              <a:latin typeface="Eras Medium ITC" pitchFamily="34" charset="0"/>
            </a:endParaRPr>
          </a:p>
        </p:txBody>
      </p:sp>
      <p:pic>
        <p:nvPicPr>
          <p:cNvPr id="614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0925" t="13068" r="8606" b="9659"/>
          <a:stretch/>
        </p:blipFill>
        <p:spPr bwMode="auto">
          <a:xfrm>
            <a:off x="7239000" y="228600"/>
            <a:ext cx="948978" cy="1579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676401"/>
            <a:ext cx="3800907" cy="3810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595438"/>
            <a:ext cx="3276600" cy="4572000"/>
          </a:xfrm>
          <a:ln>
            <a:noFill/>
          </a:ln>
          <a:effectLst>
            <a:outerShdw blurRad="190500" dist="228600" dir="2700000" algn="ctr">
              <a:srgbClr xmlns:mc="http://schemas.openxmlformats.org/markup-compatibility/2006" xmlns:a14="http://schemas.microsoft.com/office/drawing/2010/main" val="000000" mc:Ignorable="">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1003">
            <a:schemeClr val="lt2"/>
          </a:fillRef>
          <a:effectRef idx="1">
            <a:schemeClr val="accent2"/>
          </a:effectRef>
          <a:fontRef idx="minor">
            <a:schemeClr val="dk1"/>
          </a:fontRef>
        </p:style>
        <p:txBody>
          <a:bodyPr/>
          <a:lstStyle/>
          <a:p>
            <a:r>
              <a:rPr lang="en-US" i="1" dirty="0" smtClean="0"/>
              <a:t>“His </a:t>
            </a:r>
            <a:r>
              <a:rPr lang="en-US" i="1" dirty="0" smtClean="0"/>
              <a:t>writings on smallpox and measles show originality and accuracy, and his essay on infectious diseases was the first scientific treatise on the subject.</a:t>
            </a:r>
            <a:r>
              <a:rPr lang="en-US" dirty="0" smtClean="0"/>
              <a:t>" – </a:t>
            </a:r>
            <a:endParaRPr lang="en-US" dirty="0" smtClean="0"/>
          </a:p>
          <a:p>
            <a:r>
              <a:rPr lang="en-US" sz="2400" dirty="0" smtClean="0"/>
              <a:t>[The </a:t>
            </a:r>
            <a:r>
              <a:rPr lang="en-US" sz="2400" dirty="0" smtClean="0"/>
              <a:t>Bulletin of the World Health </a:t>
            </a:r>
            <a:r>
              <a:rPr lang="en-US" sz="2400" dirty="0" smtClean="0"/>
              <a:t>Organization</a:t>
            </a:r>
            <a:r>
              <a:rPr lang="en-US" sz="2400" dirty="0"/>
              <a:t> </a:t>
            </a:r>
            <a:r>
              <a:rPr lang="en-US" sz="2400" dirty="0" smtClean="0"/>
              <a:t>(May </a:t>
            </a:r>
            <a:r>
              <a:rPr lang="en-US" sz="2400" dirty="0" smtClean="0"/>
              <a:t>1970</a:t>
            </a:r>
            <a:r>
              <a:rPr lang="en-US" sz="2400" dirty="0" smtClean="0"/>
              <a:t>)]</a:t>
            </a:r>
            <a:endParaRPr lang="en-US" dirty="0"/>
          </a:p>
        </p:txBody>
      </p:sp>
      <p:sp>
        <p:nvSpPr>
          <p:cNvPr id="4" name="Title 1"/>
          <p:cNvSpPr txBox="1">
            <a:spLocks/>
          </p:cNvSpPr>
          <p:nvPr/>
        </p:nvSpPr>
        <p:spPr>
          <a:xfrm>
            <a:off x="685800" y="427038"/>
            <a:ext cx="8153400" cy="1143000"/>
          </a:xfrm>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bIns="91440" anchor="b" anchorCtr="0">
            <a:normAutofit fontScale="97500" lnSpcReduction="10000"/>
          </a:bodyPr>
          <a:lstStyle>
            <a:lvl1pPr algn="l" rtl="0" eaLnBrk="1" latinLnBrk="0" hangingPunct="1">
              <a:spcBef>
                <a:spcPct val="0"/>
              </a:spcBef>
              <a:buNone/>
              <a:defRPr kumimoji="0" sz="4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err="1" smtClean="0"/>
              <a:t>Ar-Razi</a:t>
            </a:r>
            <a:r>
              <a:rPr lang="en-US" dirty="0" smtClean="0"/>
              <a:t> – 9</a:t>
            </a:r>
            <a:r>
              <a:rPr lang="en-US" baseline="30000" dirty="0" smtClean="0"/>
              <a:t>th</a:t>
            </a:r>
            <a:r>
              <a:rPr lang="en-US" dirty="0" smtClean="0"/>
              <a:t> Century</a:t>
            </a:r>
            <a:br>
              <a:rPr lang="en-US" dirty="0" smtClean="0"/>
            </a:br>
            <a:r>
              <a:rPr lang="en-US" sz="3100" dirty="0" smtClean="0">
                <a:solidFill>
                  <a:srgbClr xmlns:mc="http://schemas.openxmlformats.org/markup-compatibility/2006" xmlns:a14="http://schemas.microsoft.com/office/drawing/2010/main" val="FFFF00" mc:Ignorable=""/>
                </a:solidFill>
                <a:latin typeface="Eras Medium ITC" pitchFamily="34" charset="0"/>
              </a:rPr>
              <a:t>Father of Pediatrics</a:t>
            </a:r>
            <a:endParaRPr lang="en-US" sz="3100" dirty="0">
              <a:solidFill>
                <a:srgbClr xmlns:mc="http://schemas.openxmlformats.org/markup-compatibility/2006" xmlns:a14="http://schemas.microsoft.com/office/drawing/2010/main" val="FFFF00" mc:Ignorable=""/>
              </a:solidFill>
              <a:latin typeface="Eras Medium ITC" pitchFamily="34" charset="0"/>
            </a:endParaRPr>
          </a:p>
        </p:txBody>
      </p:sp>
      <p:pic>
        <p:nvPicPr>
          <p:cNvPr id="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0925" t="13068" r="8606" b="9659"/>
          <a:stretch/>
        </p:blipFill>
        <p:spPr bwMode="auto">
          <a:xfrm>
            <a:off x="7239000" y="76200"/>
            <a:ext cx="1040546" cy="1731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4">
            <a:extLst>
              <a:ext uri="{BEBA8EAE-BF5A-486C-A8C5-ECC9F3942E4B}">
                <a14:imgProps xmlns:a14="http://schemas.microsoft.com/office/drawing/2010/main">
                  <a14:imgLayer r:embed="rId5">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4800600" y="2209800"/>
            <a:ext cx="3086806" cy="3000375"/>
          </a:xfrm>
          <a:prstGeom prst="rect">
            <a:avLst/>
          </a:prstGeom>
          <a:solidFill>
            <a:srgbClr xmlns:mc="http://schemas.openxmlformats.org/markup-compatibility/2006" xmlns:a14="http://schemas.microsoft.com/office/drawing/2010/main" val="FFFFFF" mc:Ignorable="">
              <a:shade val="85000"/>
            </a:srgbClr>
          </a:solidFill>
          <a:ln w="190500" cap="rnd">
            <a:solidFill>
              <a:srgbClr xmlns:mc="http://schemas.openxmlformats.org/markup-compatibility/2006" xmlns:a14="http://schemas.microsoft.com/office/drawing/2010/main" val="FFFFFF" mc:Ignorable=""/>
            </a:solidFill>
          </a:ln>
          <a:effectLst>
            <a:outerShdw dist="35921" dir="2700000" algn="ctr" rotWithShape="0">
              <a:schemeClr val="bg2"/>
            </a:outerShdw>
            <a:reflection blurRad="6350" stA="52000" endA="300" endPos="35000" dir="5400000" sy="-100000" algn="bl" rotWithShape="0"/>
          </a:effectLst>
          <a:scene3d>
            <a:camera prst="perspectiveContrastingLeftFacing">
              <a:rot lat="540000" lon="2100000" rev="0"/>
            </a:camera>
            <a:lightRig rig="soft" dir="t"/>
          </a:scene3d>
          <a:sp3d contourW="12700" prstMaterial="matte">
            <a:bevelT w="63500" h="50800"/>
            <a:contourClr>
              <a:srgbClr xmlns:mc="http://schemas.openxmlformats.org/markup-compatibility/2006" xmlns:a14="http://schemas.microsoft.com/office/drawing/2010/main" val="C0C0C0" mc:Ignorable=""/>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2311400"/>
            <a:ext cx="7772400" cy="3403600"/>
          </a:xfrm>
          <a:ln>
            <a:noFill/>
          </a:ln>
          <a:effectLst>
            <a:outerShdw blurRad="190500" dist="228600" dir="2700000" algn="ctr">
              <a:srgbClr xmlns:mc="http://schemas.openxmlformats.org/markup-compatibility/2006" xmlns:a14="http://schemas.microsoft.com/office/drawing/2010/main" val="000000" mc:Ignorable="">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003">
            <a:schemeClr val="lt2"/>
          </a:fillRef>
          <a:effectRef idx="0">
            <a:scrgbClr r="0" g="0" b="0"/>
          </a:effectRef>
          <a:fontRef idx="major"/>
        </p:style>
        <p:txBody>
          <a:bodyPr>
            <a:normAutofit/>
          </a:bodyPr>
          <a:lstStyle/>
          <a:p>
            <a:r>
              <a:rPr lang="en-US" sz="2800" dirty="0" smtClean="0">
                <a:solidFill>
                  <a:srgbClr xmlns:mc="http://schemas.openxmlformats.org/markup-compatibility/2006" xmlns:a14="http://schemas.microsoft.com/office/drawing/2010/main" val="C00000" mc:Ignorable=""/>
                </a:solidFill>
              </a:rPr>
              <a:t>Father of Medicine</a:t>
            </a:r>
          </a:p>
          <a:p>
            <a:pPr lvl="1"/>
            <a:r>
              <a:rPr lang="en-US" sz="1800" dirty="0" err="1" smtClean="0"/>
              <a:t>Cas</a:t>
            </a:r>
            <a:r>
              <a:rPr lang="en-US" sz="1800" dirty="0" smtClean="0"/>
              <a:t> </a:t>
            </a:r>
            <a:r>
              <a:rPr lang="en-US" sz="1800" dirty="0" err="1" smtClean="0"/>
              <a:t>Lek</a:t>
            </a:r>
            <a:r>
              <a:rPr lang="en-US" sz="1800" dirty="0" smtClean="0"/>
              <a:t> </a:t>
            </a:r>
            <a:r>
              <a:rPr lang="en-US" sz="1800" dirty="0" err="1" smtClean="0"/>
              <a:t>Cesk</a:t>
            </a:r>
            <a:r>
              <a:rPr lang="en-US" sz="1800" dirty="0" smtClean="0"/>
              <a:t> (1980). "The father of medicine, Avicenna, in our science and culture: Abu Ali </a:t>
            </a:r>
            <a:r>
              <a:rPr lang="en-US" sz="1800" dirty="0" err="1" smtClean="0"/>
              <a:t>ibn</a:t>
            </a:r>
            <a:r>
              <a:rPr lang="en-US" sz="1800" dirty="0" smtClean="0"/>
              <a:t> </a:t>
            </a:r>
            <a:r>
              <a:rPr lang="en-US" sz="1800" dirty="0" err="1" smtClean="0"/>
              <a:t>Sina</a:t>
            </a:r>
            <a:r>
              <a:rPr lang="en-US" sz="1800" dirty="0" smtClean="0"/>
              <a:t> (980-1037)", </a:t>
            </a:r>
            <a:r>
              <a:rPr lang="en-US" sz="1800" i="1" dirty="0" err="1" smtClean="0"/>
              <a:t>Becka</a:t>
            </a:r>
            <a:r>
              <a:rPr lang="en-US" sz="1800" i="1" dirty="0" smtClean="0"/>
              <a:t> J.</a:t>
            </a:r>
            <a:r>
              <a:rPr lang="en-US" sz="1800" dirty="0" smtClean="0"/>
              <a:t> </a:t>
            </a:r>
            <a:r>
              <a:rPr lang="en-US" sz="1800" b="1" dirty="0" smtClean="0"/>
              <a:t>119</a:t>
            </a:r>
            <a:r>
              <a:rPr lang="en-US" sz="1800" dirty="0" smtClean="0"/>
              <a:t> (1), p. 17-23.</a:t>
            </a:r>
          </a:p>
          <a:p>
            <a:r>
              <a:rPr lang="en-US" sz="2800" dirty="0" smtClean="0">
                <a:solidFill>
                  <a:srgbClr xmlns:mc="http://schemas.openxmlformats.org/markup-compatibility/2006" xmlns:a14="http://schemas.microsoft.com/office/drawing/2010/main" val="C00000" mc:Ignorable=""/>
                </a:solidFill>
              </a:rPr>
              <a:t>Father of Clinical Pharmacology</a:t>
            </a:r>
          </a:p>
          <a:p>
            <a:pPr lvl="1"/>
            <a:r>
              <a:rPr lang="en-US" sz="1800" dirty="0" smtClean="0"/>
              <a:t>D. Craig </a:t>
            </a:r>
            <a:r>
              <a:rPr lang="en-US" sz="1800" dirty="0" err="1" smtClean="0"/>
              <a:t>Brater</a:t>
            </a:r>
            <a:r>
              <a:rPr lang="en-US" sz="1800" dirty="0" smtClean="0"/>
              <a:t> and Walter J. Daly (2000), "Clinical pharmacology in the Middle Ages: Principles that presage the 21st century", </a:t>
            </a:r>
            <a:r>
              <a:rPr lang="en-US" sz="1800" i="1" dirty="0" smtClean="0"/>
              <a:t>Clinical Pharmacology &amp; Therapeutics</a:t>
            </a:r>
            <a:r>
              <a:rPr lang="en-US" sz="1800" dirty="0" smtClean="0"/>
              <a:t> </a:t>
            </a:r>
            <a:r>
              <a:rPr lang="en-US" sz="1800" b="1" dirty="0" smtClean="0"/>
              <a:t>67</a:t>
            </a:r>
            <a:r>
              <a:rPr lang="en-US" sz="1800" dirty="0" smtClean="0"/>
              <a:t> (5), p. 447-450 [448-449].</a:t>
            </a:r>
          </a:p>
        </p:txBody>
      </p:sp>
      <p:sp>
        <p:nvSpPr>
          <p:cNvPr id="2" name="Title 1"/>
          <p:cNvSpPr>
            <a:spLocks noGrp="1"/>
          </p:cNvSpPr>
          <p:nvPr>
            <p:ph type="title"/>
          </p:nvPr>
        </p:nvSpPr>
        <p:spPr>
          <a:xfrm>
            <a:off x="914400" y="274638"/>
            <a:ext cx="7772400" cy="1706562"/>
          </a:xfrm>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algn="l"/>
            <a:r>
              <a:rPr lang="en-US" dirty="0" err="1" smtClean="0"/>
              <a:t>Ibn</a:t>
            </a:r>
            <a:r>
              <a:rPr lang="en-US" dirty="0" smtClean="0"/>
              <a:t> </a:t>
            </a:r>
            <a:r>
              <a:rPr lang="en-US" dirty="0" err="1" smtClean="0"/>
              <a:t>Sina</a:t>
            </a:r>
            <a:r>
              <a:rPr lang="en-US" dirty="0" smtClean="0"/>
              <a:t> – 980 CE</a:t>
            </a:r>
            <a:br>
              <a:rPr lang="en-US" dirty="0" smtClean="0"/>
            </a:br>
            <a:r>
              <a:rPr lang="en-US" sz="3600" dirty="0" smtClean="0">
                <a:solidFill>
                  <a:srgbClr xmlns:mc="http://schemas.openxmlformats.org/markup-compatibility/2006" xmlns:a14="http://schemas.microsoft.com/office/drawing/2010/main" val="FFFF00" mc:Ignorable=""/>
                </a:solidFill>
                <a:latin typeface="Eras Medium ITC" pitchFamily="34" charset="0"/>
              </a:rPr>
              <a:t>Father of Medicine</a:t>
            </a:r>
            <a:r>
              <a:rPr lang="en-US" dirty="0" smtClean="0">
                <a:latin typeface="Eras Medium ITC" pitchFamily="34" charset="0"/>
              </a:rPr>
              <a:t/>
            </a:r>
            <a:br>
              <a:rPr lang="en-US" dirty="0" smtClean="0">
                <a:latin typeface="Eras Medium ITC" pitchFamily="34" charset="0"/>
              </a:rPr>
            </a:br>
            <a:r>
              <a:rPr lang="en-US" sz="3600" dirty="0" smtClean="0">
                <a:solidFill>
                  <a:srgbClr xmlns:mc="http://schemas.openxmlformats.org/markup-compatibility/2006" xmlns:a14="http://schemas.microsoft.com/office/drawing/2010/main" val="FFFF00" mc:Ignorable=""/>
                </a:solidFill>
                <a:latin typeface="Eras Medium ITC" pitchFamily="34" charset="0"/>
              </a:rPr>
              <a:t>Father of Clinical Pharmacology</a:t>
            </a:r>
            <a:endParaRPr lang="en-US" sz="3600" dirty="0">
              <a:solidFill>
                <a:srgbClr xmlns:mc="http://schemas.openxmlformats.org/markup-compatibility/2006" xmlns:a14="http://schemas.microsoft.com/office/drawing/2010/main" val="FFFF00" mc:Ignorable=""/>
              </a:solidFill>
              <a:latin typeface="Eras Medium ITC" pitchFamily="34" charset="0"/>
            </a:endParaRPr>
          </a:p>
        </p:txBody>
      </p:sp>
      <p:pic>
        <p:nvPicPr>
          <p:cNvPr id="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100000" l="0" r="100000">
                        <a14:foregroundMark x1="21508" y1="8806" x2="21508" y2="8806"/>
                        <a14:foregroundMark x1="39944" y1="8415" x2="39944" y2="8415"/>
                        <a14:foregroundMark x1="39944" y1="8415" x2="39944" y2="8415"/>
                        <a14:foregroundMark x1="19832" y1="7632" x2="19832" y2="7632"/>
                        <a14:foregroundMark x1="19832" y1="7632" x2="19832" y2="7632"/>
                        <a14:foregroundMark x1="16480" y1="9393" x2="16480" y2="9393"/>
                        <a14:foregroundMark x1="16480" y1="9393" x2="16480" y2="9393"/>
                        <a14:foregroundMark x1="22346" y1="88650" x2="22346" y2="88650"/>
                        <a14:foregroundMark x1="22346" y1="88650" x2="22346" y2="88650"/>
                        <a14:foregroundMark x1="27933" y1="85323" x2="27933" y2="85323"/>
                        <a14:foregroundMark x1="27933" y1="85323" x2="27933" y2="85323"/>
                        <a14:foregroundMark x1="28771" y1="91781" x2="28771" y2="91781"/>
                        <a14:foregroundMark x1="28771" y1="91781" x2="28771" y2="91781"/>
                        <a14:foregroundMark x1="24860" y1="90020" x2="24860" y2="90020"/>
                        <a14:foregroundMark x1="24860" y1="90020" x2="24860" y2="90020"/>
                        <a14:foregroundMark x1="24860" y1="80822" x2="24860" y2="80822"/>
                        <a14:foregroundMark x1="24860" y1="80822" x2="24860" y2="80822"/>
                        <a14:foregroundMark x1="31564" y1="74951" x2="31564" y2="74951"/>
                        <a14:foregroundMark x1="31564" y1="74951" x2="31564" y2="74951"/>
                        <a14:foregroundMark x1="24581" y1="83757" x2="24581" y2="83757"/>
                        <a14:foregroundMark x1="24581" y1="83757" x2="24581" y2="83757"/>
                        <a14:foregroundMark x1="20950" y1="84736" x2="20950" y2="84736"/>
                        <a14:foregroundMark x1="20950" y1="84736" x2="20950" y2="84736"/>
                        <a14:foregroundMark x1="17598" y1="87476" x2="17598" y2="87476"/>
                        <a14:foregroundMark x1="17598" y1="87476" x2="17598" y2="87476"/>
                        <a14:foregroundMark x1="16760" y1="92172" x2="16760" y2="92172"/>
                        <a14:foregroundMark x1="16760" y1="92172" x2="16760" y2="92172"/>
                        <a14:foregroundMark x1="16480" y1="96282" x2="16480" y2="96282"/>
                        <a14:foregroundMark x1="16480" y1="96282" x2="16480" y2="96282"/>
                        <a14:foregroundMark x1="14525" y1="96869" x2="14525" y2="96869"/>
                        <a14:foregroundMark x1="11173" y1="98043" x2="11173" y2="98043"/>
                        <a14:foregroundMark x1="11173" y1="98043" x2="11173" y2="98043"/>
                        <a14:foregroundMark x1="11173" y1="93738" x2="11173" y2="93738"/>
                        <a14:foregroundMark x1="11173" y1="93738" x2="11173" y2="93738"/>
                        <a14:foregroundMark x1="10894" y1="96282" x2="10894" y2="96282"/>
                        <a14:foregroundMark x1="10894" y1="96282" x2="10894" y2="96282"/>
                        <a14:foregroundMark x1="91899" y1="94521" x2="91899" y2="94521"/>
                        <a14:foregroundMark x1="91899" y1="94521" x2="91899" y2="94521"/>
                      </a14:backgroundRemoval>
                    </a14:imgEffect>
                  </a14:imgLayer>
                </a14:imgProps>
              </a:ext>
            </a:extLst>
          </a:blip>
          <a:srcRect l="8193" t="1826"/>
          <a:stretch/>
        </p:blipFill>
        <p:spPr bwMode="auto">
          <a:xfrm>
            <a:off x="7010400" y="304800"/>
            <a:ext cx="1248060" cy="190500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algn="l"/>
            <a:r>
              <a:rPr lang="en-US" dirty="0" err="1" smtClean="0"/>
              <a:t>Ibn</a:t>
            </a:r>
            <a:r>
              <a:rPr lang="en-US" dirty="0" smtClean="0"/>
              <a:t> </a:t>
            </a:r>
            <a:r>
              <a:rPr lang="en-US" dirty="0" err="1" smtClean="0"/>
              <a:t>Sina</a:t>
            </a:r>
            <a:r>
              <a:rPr lang="en-US" dirty="0" smtClean="0"/>
              <a:t/>
            </a:r>
            <a:br>
              <a:rPr lang="en-US" dirty="0" smtClean="0"/>
            </a:br>
            <a:r>
              <a:rPr lang="en-US" sz="3600" dirty="0" smtClean="0">
                <a:solidFill>
                  <a:srgbClr xmlns:mc="http://schemas.openxmlformats.org/markup-compatibility/2006" xmlns:a14="http://schemas.microsoft.com/office/drawing/2010/main" val="FFFF00" mc:Ignorable=""/>
                </a:solidFill>
                <a:latin typeface="Eras Medium ITC" pitchFamily="34" charset="0"/>
              </a:rPr>
              <a:t>The </a:t>
            </a:r>
            <a:r>
              <a:rPr lang="en-US" sz="3600" dirty="0" smtClean="0">
                <a:solidFill>
                  <a:srgbClr xmlns:mc="http://schemas.openxmlformats.org/markup-compatibility/2006" xmlns:a14="http://schemas.microsoft.com/office/drawing/2010/main" val="FFFF00" mc:Ignorable=""/>
                </a:solidFill>
                <a:latin typeface="Eras Medium ITC" pitchFamily="34" charset="0"/>
              </a:rPr>
              <a:t>Canon of Medicine</a:t>
            </a:r>
            <a:endParaRPr lang="en-US" sz="3600" dirty="0">
              <a:solidFill>
                <a:srgbClr xmlns:mc="http://schemas.openxmlformats.org/markup-compatibility/2006" xmlns:a14="http://schemas.microsoft.com/office/drawing/2010/main" val="FFFF00" mc:Ignorable=""/>
              </a:solidFill>
              <a:latin typeface="Eras Medium ITC" pitchFamily="34" charset="0"/>
            </a:endParaRPr>
          </a:p>
        </p:txBody>
      </p:sp>
      <p:sp>
        <p:nvSpPr>
          <p:cNvPr id="3" name="Content Placeholder 2"/>
          <p:cNvSpPr>
            <a:spLocks noGrp="1"/>
          </p:cNvSpPr>
          <p:nvPr>
            <p:ph sz="quarter" idx="13"/>
          </p:nvPr>
        </p:nvSpPr>
        <p:spPr>
          <a:xfrm>
            <a:off x="4724400" y="2133600"/>
            <a:ext cx="3749040" cy="3886200"/>
          </a:xfrm>
          <a:ln>
            <a:noFill/>
          </a:ln>
          <a:effectLst>
            <a:outerShdw blurRad="190500" dist="228600" dir="2700000" algn="ctr">
              <a:srgbClr xmlns:mc="http://schemas.openxmlformats.org/markup-compatibility/2006" xmlns:a14="http://schemas.microsoft.com/office/drawing/2010/main" val="000000" mc:Ignorable="">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1003">
            <a:schemeClr val="lt2"/>
          </a:fillRef>
          <a:effectRef idx="1">
            <a:schemeClr val="accent1"/>
          </a:effectRef>
          <a:fontRef idx="minor">
            <a:schemeClr val="dk1"/>
          </a:fontRef>
        </p:style>
        <p:txBody>
          <a:bodyPr/>
          <a:lstStyle/>
          <a:p>
            <a:r>
              <a:rPr lang="en-US" dirty="0" smtClean="0"/>
              <a:t>The Canon of Medicine (Al-</a:t>
            </a:r>
            <a:r>
              <a:rPr lang="en-US" dirty="0" err="1" smtClean="0"/>
              <a:t>Qānūn</a:t>
            </a:r>
            <a:r>
              <a:rPr lang="en-US" dirty="0" smtClean="0"/>
              <a:t> </a:t>
            </a:r>
            <a:r>
              <a:rPr lang="en-US" dirty="0" err="1" smtClean="0"/>
              <a:t>fī</a:t>
            </a:r>
            <a:r>
              <a:rPr lang="en-US" dirty="0" smtClean="0"/>
              <a:t> al-</a:t>
            </a:r>
            <a:r>
              <a:rPr lang="en-US" dirty="0" err="1" smtClean="0"/>
              <a:t>ṭibb</a:t>
            </a:r>
            <a:r>
              <a:rPr lang="en-US" dirty="0" smtClean="0"/>
              <a:t>) is the most famous single book in the history of medicine in both East and West.</a:t>
            </a:r>
          </a:p>
          <a:p>
            <a:pPr lvl="1"/>
            <a:r>
              <a:rPr lang="en-US" dirty="0" smtClean="0"/>
              <a:t>(Encyclopedia Britannica)</a:t>
            </a:r>
          </a:p>
          <a:p>
            <a:r>
              <a:rPr lang="en-US" dirty="0" smtClean="0"/>
              <a:t>Used by Medical Schools in East and West for 500 years</a:t>
            </a:r>
          </a:p>
          <a:p>
            <a:endParaRPr lang="en-US" dirty="0" smtClean="0"/>
          </a:p>
          <a:p>
            <a:endParaRPr lang="en-US" dirty="0" smtClean="0"/>
          </a:p>
          <a:p>
            <a:endParaRPr lang="en-US" dirty="0" smtClean="0"/>
          </a:p>
          <a:p>
            <a:pPr lvl="1"/>
            <a:endParaRPr lang="en-US" dirty="0"/>
          </a:p>
        </p:txBody>
      </p:sp>
      <p:pic>
        <p:nvPicPr>
          <p:cNvPr id="1026" name="Picture 2"/>
          <p:cNvPicPr>
            <a:picLocks noChangeAspect="1" noChangeArrowheads="1"/>
          </p:cNvPicPr>
          <p:nvPr/>
        </p:nvPicPr>
        <p:blipFill>
          <a:blip r:embed="rId2"/>
          <a:srcRect/>
          <a:stretch>
            <a:fillRect/>
          </a:stretch>
        </p:blipFill>
        <p:spPr bwMode="auto">
          <a:xfrm>
            <a:off x="1066800" y="1981200"/>
            <a:ext cx="3181351" cy="40005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100000" l="0" r="100000">
                        <a14:foregroundMark x1="21508" y1="8806" x2="21508" y2="8806"/>
                        <a14:foregroundMark x1="39944" y1="8415" x2="39944" y2="8415"/>
                        <a14:foregroundMark x1="39944" y1="8415" x2="39944" y2="8415"/>
                        <a14:foregroundMark x1="19832" y1="7632" x2="19832" y2="7632"/>
                        <a14:foregroundMark x1="19832" y1="7632" x2="19832" y2="7632"/>
                        <a14:foregroundMark x1="16480" y1="9393" x2="16480" y2="9393"/>
                        <a14:foregroundMark x1="16480" y1="9393" x2="16480" y2="9393"/>
                        <a14:foregroundMark x1="22346" y1="88650" x2="22346" y2="88650"/>
                        <a14:foregroundMark x1="22346" y1="88650" x2="22346" y2="88650"/>
                        <a14:foregroundMark x1="27933" y1="85323" x2="27933" y2="85323"/>
                        <a14:foregroundMark x1="27933" y1="85323" x2="27933" y2="85323"/>
                        <a14:foregroundMark x1="28771" y1="91781" x2="28771" y2="91781"/>
                        <a14:foregroundMark x1="28771" y1="91781" x2="28771" y2="91781"/>
                        <a14:foregroundMark x1="24860" y1="90020" x2="24860" y2="90020"/>
                        <a14:foregroundMark x1="24860" y1="90020" x2="24860" y2="90020"/>
                        <a14:foregroundMark x1="24860" y1="80822" x2="24860" y2="80822"/>
                        <a14:foregroundMark x1="24860" y1="80822" x2="24860" y2="80822"/>
                        <a14:foregroundMark x1="31564" y1="74951" x2="31564" y2="74951"/>
                        <a14:foregroundMark x1="31564" y1="74951" x2="31564" y2="74951"/>
                        <a14:foregroundMark x1="24581" y1="83757" x2="24581" y2="83757"/>
                        <a14:foregroundMark x1="24581" y1="83757" x2="24581" y2="83757"/>
                        <a14:foregroundMark x1="20950" y1="84736" x2="20950" y2="84736"/>
                        <a14:foregroundMark x1="20950" y1="84736" x2="20950" y2="84736"/>
                        <a14:foregroundMark x1="17598" y1="87476" x2="17598" y2="87476"/>
                        <a14:foregroundMark x1="17598" y1="87476" x2="17598" y2="87476"/>
                        <a14:foregroundMark x1="16760" y1="92172" x2="16760" y2="92172"/>
                        <a14:foregroundMark x1="16760" y1="92172" x2="16760" y2="92172"/>
                        <a14:foregroundMark x1="16480" y1="96282" x2="16480" y2="96282"/>
                        <a14:foregroundMark x1="16480" y1="96282" x2="16480" y2="96282"/>
                        <a14:foregroundMark x1="14525" y1="96869" x2="14525" y2="96869"/>
                        <a14:foregroundMark x1="11173" y1="98043" x2="11173" y2="98043"/>
                        <a14:foregroundMark x1="11173" y1="98043" x2="11173" y2="98043"/>
                        <a14:foregroundMark x1="11173" y1="93738" x2="11173" y2="93738"/>
                        <a14:foregroundMark x1="11173" y1="93738" x2="11173" y2="93738"/>
                        <a14:foregroundMark x1="10894" y1="96282" x2="10894" y2="96282"/>
                        <a14:foregroundMark x1="10894" y1="96282" x2="10894" y2="96282"/>
                        <a14:foregroundMark x1="91899" y1="94521" x2="91899" y2="94521"/>
                        <a14:foregroundMark x1="91899" y1="94521" x2="91899" y2="94521"/>
                      </a14:backgroundRemoval>
                    </a14:imgEffect>
                  </a14:imgLayer>
                </a14:imgProps>
              </a:ext>
            </a:extLst>
          </a:blip>
          <a:srcRect l="8193" t="1826"/>
          <a:stretch/>
        </p:blipFill>
        <p:spPr bwMode="auto">
          <a:xfrm>
            <a:off x="7696200" y="228600"/>
            <a:ext cx="838200" cy="1279403"/>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n-US" dirty="0" smtClean="0"/>
              <a:t>21</a:t>
            </a:r>
            <a:r>
              <a:rPr lang="en-US" baseline="30000" dirty="0" smtClean="0"/>
              <a:t>st</a:t>
            </a:r>
            <a:r>
              <a:rPr lang="en-US" dirty="0" smtClean="0"/>
              <a:t> Century</a:t>
            </a:r>
            <a:endParaRPr lang="en-US" dirty="0"/>
          </a:p>
        </p:txBody>
      </p:sp>
      <p:pic>
        <p:nvPicPr>
          <p:cNvPr id="11266" name="Picture 2"/>
          <p:cNvPicPr>
            <a:picLocks noChangeAspect="1" noChangeArrowheads="1"/>
          </p:cNvPicPr>
          <p:nvPr/>
        </p:nvPicPr>
        <p:blipFill>
          <a:blip r:embed="rId2"/>
          <a:srcRect l="12667" t="6363" r="10000" b="6364"/>
          <a:stretch>
            <a:fillRect/>
          </a:stretch>
        </p:blipFill>
        <p:spPr bwMode="auto">
          <a:xfrm>
            <a:off x="609600" y="2133600"/>
            <a:ext cx="1295400" cy="2412124"/>
          </a:xfrm>
          <a:prstGeom prst="rect">
            <a:avLst/>
          </a:prstGeom>
          <a:noFill/>
          <a:ln w="9525">
            <a:noFill/>
            <a:miter lim="800000"/>
            <a:headEnd/>
            <a:tailEnd/>
          </a:ln>
          <a:effectLst/>
        </p:spPr>
      </p:pic>
      <p:pic>
        <p:nvPicPr>
          <p:cNvPr id="11267" name="Picture 3"/>
          <p:cNvPicPr>
            <a:picLocks noChangeAspect="1" noChangeArrowheads="1"/>
          </p:cNvPicPr>
          <p:nvPr/>
        </p:nvPicPr>
        <p:blipFill>
          <a:blip r:embed="rId3" cstate="print"/>
          <a:srcRect/>
          <a:stretch>
            <a:fillRect/>
          </a:stretch>
        </p:blipFill>
        <p:spPr bwMode="auto">
          <a:xfrm>
            <a:off x="2362200" y="3429000"/>
            <a:ext cx="3962400" cy="2971800"/>
          </a:xfrm>
          <a:prstGeom prst="rect">
            <a:avLst/>
          </a:prstGeom>
          <a:noFill/>
          <a:ln w="9525">
            <a:noFill/>
            <a:miter lim="800000"/>
            <a:headEnd/>
            <a:tailEnd/>
          </a:ln>
          <a:effectLst/>
        </p:spPr>
      </p:pic>
      <p:pic>
        <p:nvPicPr>
          <p:cNvPr id="11268" name="Picture 4"/>
          <p:cNvPicPr>
            <a:picLocks noChangeAspect="1" noChangeArrowheads="1"/>
          </p:cNvPicPr>
          <p:nvPr/>
        </p:nvPicPr>
        <p:blipFill>
          <a:blip r:embed="rId4"/>
          <a:srcRect/>
          <a:stretch>
            <a:fillRect/>
          </a:stretch>
        </p:blipFill>
        <p:spPr bwMode="auto">
          <a:xfrm>
            <a:off x="2895600" y="1524000"/>
            <a:ext cx="2971800" cy="2347722"/>
          </a:xfrm>
          <a:prstGeom prst="rect">
            <a:avLst/>
          </a:prstGeom>
          <a:noFill/>
          <a:ln w="9525">
            <a:noFill/>
            <a:miter lim="800000"/>
            <a:headEnd/>
            <a:tailEnd/>
          </a:ln>
          <a:effectLst/>
        </p:spPr>
      </p:pic>
      <p:pic>
        <p:nvPicPr>
          <p:cNvPr id="11269" name="Picture 5"/>
          <p:cNvPicPr>
            <a:picLocks noChangeAspect="1" noChangeArrowheads="1"/>
          </p:cNvPicPr>
          <p:nvPr/>
        </p:nvPicPr>
        <p:blipFill>
          <a:blip r:embed="rId5"/>
          <a:srcRect/>
          <a:stretch>
            <a:fillRect/>
          </a:stretch>
        </p:blipFill>
        <p:spPr bwMode="auto">
          <a:xfrm>
            <a:off x="6400800" y="1905000"/>
            <a:ext cx="2400300" cy="3314700"/>
          </a:xfrm>
          <a:prstGeom prst="rect">
            <a:avLst/>
          </a:prstGeom>
          <a:noFill/>
          <a:ln w="9525">
            <a:noFill/>
            <a:miter lim="800000"/>
            <a:headEnd/>
            <a:tailEnd/>
          </a:ln>
          <a:effectLst/>
        </p:spPr>
      </p:pic>
      <p:sp>
        <p:nvSpPr>
          <p:cNvPr id="3" name="TextBox 2"/>
          <p:cNvSpPr txBox="1"/>
          <p:nvPr/>
        </p:nvSpPr>
        <p:spPr>
          <a:xfrm>
            <a:off x="685800" y="5868838"/>
            <a:ext cx="7924800" cy="523220"/>
          </a:xfrm>
          <a:prstGeom prst="rect">
            <a:avLst/>
          </a:prstGeom>
        </p:spPr>
        <p:style>
          <a:lnRef idx="1">
            <a:schemeClr val="accent1"/>
          </a:lnRef>
          <a:fillRef idx="1003">
            <a:schemeClr val="lt2"/>
          </a:fillRef>
          <a:effectRef idx="1">
            <a:schemeClr val="accent1"/>
          </a:effectRef>
          <a:fontRef idx="minor">
            <a:schemeClr val="dk1"/>
          </a:fontRef>
        </p:style>
        <p:txBody>
          <a:bodyPr wrap="square" rtlCol="0">
            <a:spAutoFit/>
          </a:bodyPr>
          <a:lstStyle/>
          <a:p>
            <a:pPr algn="ctr"/>
            <a:r>
              <a:rPr lang="en-US" sz="2800" dirty="0" smtClean="0"/>
              <a:t>21</a:t>
            </a:r>
            <a:r>
              <a:rPr lang="en-US" sz="2800" baseline="30000" dirty="0" smtClean="0"/>
              <a:t>st</a:t>
            </a:r>
            <a:r>
              <a:rPr lang="en-US" sz="2800" dirty="0" smtClean="0"/>
              <a:t> Century: Built upon the Industrial Revolution</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algn="l"/>
            <a:r>
              <a:rPr lang="en-US" dirty="0" err="1" smtClean="0"/>
              <a:t>Ibn</a:t>
            </a:r>
            <a:r>
              <a:rPr lang="en-US" dirty="0" smtClean="0"/>
              <a:t> </a:t>
            </a:r>
            <a:r>
              <a:rPr lang="en-US" dirty="0" err="1" smtClean="0"/>
              <a:t>Sina</a:t>
            </a:r>
            <a:r>
              <a:rPr lang="en-US" dirty="0" smtClean="0"/>
              <a:t> </a:t>
            </a:r>
            <a:r>
              <a:rPr lang="en-US" dirty="0" smtClean="0"/>
              <a:t> </a:t>
            </a:r>
            <a:br>
              <a:rPr lang="en-US" dirty="0" smtClean="0"/>
            </a:br>
            <a:r>
              <a:rPr lang="en-US" sz="3600" dirty="0" smtClean="0">
                <a:solidFill>
                  <a:srgbClr xmlns:mc="http://schemas.openxmlformats.org/markup-compatibility/2006" xmlns:a14="http://schemas.microsoft.com/office/drawing/2010/main" val="FFFF00" mc:Ignorable=""/>
                </a:solidFill>
                <a:latin typeface="Eras Medium ITC" pitchFamily="34" charset="0"/>
              </a:rPr>
              <a:t>The </a:t>
            </a:r>
            <a:r>
              <a:rPr lang="en-US" sz="3600" dirty="0" smtClean="0">
                <a:solidFill>
                  <a:srgbClr xmlns:mc="http://schemas.openxmlformats.org/markup-compatibility/2006" xmlns:a14="http://schemas.microsoft.com/office/drawing/2010/main" val="FFFF00" mc:Ignorable=""/>
                </a:solidFill>
                <a:latin typeface="Eras Medium ITC" pitchFamily="34" charset="0"/>
              </a:rPr>
              <a:t>Canon of Medicine</a:t>
            </a:r>
            <a:endParaRPr lang="en-US" sz="3600" dirty="0">
              <a:solidFill>
                <a:srgbClr xmlns:mc="http://schemas.openxmlformats.org/markup-compatibility/2006" xmlns:a14="http://schemas.microsoft.com/office/drawing/2010/main" val="FFFF00" mc:Ignorable=""/>
              </a:solidFill>
              <a:latin typeface="Eras Medium ITC" pitchFamily="34" charset="0"/>
            </a:endParaRPr>
          </a:p>
        </p:txBody>
      </p:sp>
      <p:sp>
        <p:nvSpPr>
          <p:cNvPr id="3" name="Content Placeholder 2"/>
          <p:cNvSpPr>
            <a:spLocks noGrp="1"/>
          </p:cNvSpPr>
          <p:nvPr>
            <p:ph sz="quarter" idx="13"/>
          </p:nvPr>
        </p:nvSpPr>
        <p:spPr>
          <a:xfrm>
            <a:off x="4419600" y="1866900"/>
            <a:ext cx="3749040" cy="4572000"/>
          </a:xfrm>
          <a:prstGeom prst="roundRect">
            <a:avLst/>
          </a:prstGeom>
          <a:ln>
            <a:noFill/>
          </a:ln>
          <a:effectLst>
            <a:outerShdw blurRad="190500" dist="228600" dir="2700000" algn="ctr">
              <a:srgbClr xmlns:mc="http://schemas.openxmlformats.org/markup-compatibility/2006" xmlns:a14="http://schemas.microsoft.com/office/drawing/2010/main" val="000000" mc:Ignorable="">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1003">
            <a:schemeClr val="lt2"/>
          </a:fillRef>
          <a:effectRef idx="1">
            <a:schemeClr val="accent4"/>
          </a:effectRef>
          <a:fontRef idx="minor">
            <a:schemeClr val="dk1"/>
          </a:fontRef>
        </p:style>
        <p:txBody>
          <a:bodyPr>
            <a:normAutofit fontScale="85000" lnSpcReduction="10000"/>
          </a:bodyPr>
          <a:lstStyle/>
          <a:p>
            <a:r>
              <a:rPr lang="en-US" i="1" dirty="0" smtClean="0"/>
              <a:t>The Canon of Medicine</a:t>
            </a:r>
            <a:r>
              <a:rPr lang="en-US" dirty="0" smtClean="0"/>
              <a:t> was the </a:t>
            </a:r>
            <a:r>
              <a:rPr lang="en-US" u="sng" dirty="0" smtClean="0"/>
              <a:t>first book </a:t>
            </a:r>
            <a:r>
              <a:rPr lang="en-US" dirty="0" smtClean="0"/>
              <a:t>dealing with evidence-based medicine, experimental medicine clinical trials, randomized controlled trials, efficacy tests, risk factor analysis, and the idea of a syndrome in the diagnosis of specific diseases</a:t>
            </a:r>
            <a:r>
              <a:rPr lang="en-US" dirty="0" smtClean="0"/>
              <a:t>.</a:t>
            </a:r>
            <a:endParaRPr lang="en-US" dirty="0" smtClean="0"/>
          </a:p>
          <a:p>
            <a:pPr marL="320040" lvl="1" indent="0">
              <a:buNone/>
            </a:pPr>
            <a:r>
              <a:rPr lang="en-US" sz="2100" dirty="0" smtClean="0"/>
              <a:t>[Huff</a:t>
            </a:r>
            <a:r>
              <a:rPr lang="en-US" sz="2100" dirty="0" smtClean="0"/>
              <a:t>, Toby (2003), </a:t>
            </a:r>
            <a:r>
              <a:rPr lang="en-US" sz="2100" i="1" dirty="0" smtClean="0"/>
              <a:t>The Rise of Early Modern Science: Islam, China, and the West</a:t>
            </a:r>
            <a:r>
              <a:rPr lang="en-US" sz="2100" dirty="0" smtClean="0"/>
              <a:t>, Cambridge University Press, p. 218, ISBN </a:t>
            </a:r>
            <a:r>
              <a:rPr lang="en-US" sz="2100" dirty="0" smtClean="0"/>
              <a:t>0521529948]</a:t>
            </a:r>
            <a:endParaRPr lang="en-US" sz="2100" dirty="0" smtClean="0"/>
          </a:p>
          <a:p>
            <a:endParaRPr lang="en-US" dirty="0" smtClean="0"/>
          </a:p>
          <a:p>
            <a:endParaRPr lang="en-US" dirty="0" smtClean="0"/>
          </a:p>
          <a:p>
            <a:pPr lvl="1"/>
            <a:endParaRPr lang="en-US" dirty="0"/>
          </a:p>
        </p:txBody>
      </p:sp>
      <p:pic>
        <p:nvPicPr>
          <p:cNvPr id="819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923" b="94990" l="9710" r="89912">
                        <a14:foregroundMark x1="41110" y1="86802" x2="41110" y2="86802"/>
                        <a14:foregroundMark x1="41110" y1="86802" x2="41110" y2="86802"/>
                        <a14:foregroundMark x1="42749" y1="93064" x2="42749" y2="93064"/>
                        <a14:foregroundMark x1="42749" y1="93064" x2="42749" y2="93064"/>
                      </a14:backgroundRemoval>
                    </a14:imgEffect>
                  </a14:imgLayer>
                </a14:imgProps>
              </a:ext>
              <a:ext uri="{28A0092B-C50C-407E-A947-70E740481C1C}">
                <a14:useLocalDpi xmlns:a14="http://schemas.microsoft.com/office/drawing/2010/main" val="0"/>
              </a:ext>
            </a:extLst>
          </a:blip>
          <a:srcRect l="17288" t="21698" r="27143"/>
          <a:stretch/>
        </p:blipFill>
        <p:spPr bwMode="auto">
          <a:xfrm rot="218880">
            <a:off x="1576445" y="1895604"/>
            <a:ext cx="2230916" cy="4114800"/>
          </a:xfrm>
          <a:prstGeom prst="rect">
            <a:avLst/>
          </a:prstGeom>
          <a:ln>
            <a:noFill/>
          </a:ln>
          <a:effectLst>
            <a:outerShdw blurRad="292100" dist="139700" dir="2700000" algn="tl" rotWithShape="0">
              <a:srgbClr xmlns:mc="http://schemas.openxmlformats.org/markup-compatibility/2006" xmlns:a14="http://schemas.microsoft.com/office/drawing/2010/main" val="333333" mc:Ignorable="">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100000" l="0" r="100000">
                        <a14:foregroundMark x1="21508" y1="8806" x2="21508" y2="8806"/>
                        <a14:foregroundMark x1="39944" y1="8415" x2="39944" y2="8415"/>
                        <a14:foregroundMark x1="39944" y1="8415" x2="39944" y2="8415"/>
                        <a14:foregroundMark x1="19832" y1="7632" x2="19832" y2="7632"/>
                        <a14:foregroundMark x1="19832" y1="7632" x2="19832" y2="7632"/>
                        <a14:foregroundMark x1="16480" y1="9393" x2="16480" y2="9393"/>
                        <a14:foregroundMark x1="16480" y1="9393" x2="16480" y2="9393"/>
                        <a14:foregroundMark x1="22346" y1="88650" x2="22346" y2="88650"/>
                        <a14:foregroundMark x1="22346" y1="88650" x2="22346" y2="88650"/>
                        <a14:foregroundMark x1="27933" y1="85323" x2="27933" y2="85323"/>
                        <a14:foregroundMark x1="27933" y1="85323" x2="27933" y2="85323"/>
                        <a14:foregroundMark x1="28771" y1="91781" x2="28771" y2="91781"/>
                        <a14:foregroundMark x1="28771" y1="91781" x2="28771" y2="91781"/>
                        <a14:foregroundMark x1="24860" y1="90020" x2="24860" y2="90020"/>
                        <a14:foregroundMark x1="24860" y1="90020" x2="24860" y2="90020"/>
                        <a14:foregroundMark x1="24860" y1="80822" x2="24860" y2="80822"/>
                        <a14:foregroundMark x1="24860" y1="80822" x2="24860" y2="80822"/>
                        <a14:foregroundMark x1="31564" y1="74951" x2="31564" y2="74951"/>
                        <a14:foregroundMark x1="31564" y1="74951" x2="31564" y2="74951"/>
                        <a14:foregroundMark x1="24581" y1="83757" x2="24581" y2="83757"/>
                        <a14:foregroundMark x1="24581" y1="83757" x2="24581" y2="83757"/>
                        <a14:foregroundMark x1="20950" y1="84736" x2="20950" y2="84736"/>
                        <a14:foregroundMark x1="20950" y1="84736" x2="20950" y2="84736"/>
                        <a14:foregroundMark x1="17598" y1="87476" x2="17598" y2="87476"/>
                        <a14:foregroundMark x1="17598" y1="87476" x2="17598" y2="87476"/>
                        <a14:foregroundMark x1="16760" y1="92172" x2="16760" y2="92172"/>
                        <a14:foregroundMark x1="16760" y1="92172" x2="16760" y2="92172"/>
                        <a14:foregroundMark x1="16480" y1="96282" x2="16480" y2="96282"/>
                        <a14:foregroundMark x1="16480" y1="96282" x2="16480" y2="96282"/>
                        <a14:foregroundMark x1="14525" y1="96869" x2="14525" y2="96869"/>
                        <a14:foregroundMark x1="11173" y1="98043" x2="11173" y2="98043"/>
                        <a14:foregroundMark x1="11173" y1="98043" x2="11173" y2="98043"/>
                        <a14:foregroundMark x1="11173" y1="93738" x2="11173" y2="93738"/>
                        <a14:foregroundMark x1="11173" y1="93738" x2="11173" y2="93738"/>
                        <a14:foregroundMark x1="10894" y1="96282" x2="10894" y2="96282"/>
                        <a14:foregroundMark x1="10894" y1="96282" x2="10894" y2="96282"/>
                        <a14:foregroundMark x1="91899" y1="94521" x2="91899" y2="94521"/>
                        <a14:foregroundMark x1="91899" y1="94521" x2="91899" y2="94521"/>
                      </a14:backgroundRemoval>
                    </a14:imgEffect>
                  </a14:imgLayer>
                </a14:imgProps>
              </a:ext>
            </a:extLst>
          </a:blip>
          <a:srcRect l="8193" t="1826"/>
          <a:stretch/>
        </p:blipFill>
        <p:spPr bwMode="auto">
          <a:xfrm>
            <a:off x="7467600" y="152400"/>
            <a:ext cx="848681" cy="1295400"/>
          </a:xfrm>
          <a:prstGeom prst="rect">
            <a:avLst/>
          </a:prstGeom>
          <a:noFill/>
          <a:ln w="9525">
            <a:noFill/>
            <a:miter lim="800000"/>
            <a:headEnd/>
            <a:tailEnd/>
          </a:ln>
          <a:effectLst/>
        </p:spPr>
      </p:pic>
      <p:sp>
        <p:nvSpPr>
          <p:cNvPr id="4" name="TextBox 3"/>
          <p:cNvSpPr txBox="1"/>
          <p:nvPr/>
        </p:nvSpPr>
        <p:spPr>
          <a:xfrm>
            <a:off x="1905000" y="6057900"/>
            <a:ext cx="1676400" cy="38100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Toby E. Huff</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914400" y="1676400"/>
            <a:ext cx="7408333" cy="3450696"/>
          </a:xfrm>
        </p:spPr>
        <p:txBody>
          <a:bodyPr>
            <a:normAutofit/>
          </a:bodyPr>
          <a:lstStyle/>
          <a:p>
            <a:pPr marL="0" indent="0">
              <a:buNone/>
            </a:pPr>
            <a:r>
              <a:rPr lang="en-US" sz="2000" dirty="0" smtClean="0"/>
              <a:t>Cerebellar </a:t>
            </a:r>
            <a:r>
              <a:rPr lang="en-US" sz="2000" dirty="0" err="1" smtClean="0"/>
              <a:t>vermis</a:t>
            </a:r>
            <a:r>
              <a:rPr lang="en-US" sz="2000" dirty="0" smtClean="0"/>
              <a:t>—which he named "</a:t>
            </a:r>
            <a:r>
              <a:rPr lang="en-US" sz="2000" dirty="0" err="1" smtClean="0"/>
              <a:t>vermis</a:t>
            </a:r>
            <a:r>
              <a:rPr lang="en-US" sz="2000" dirty="0" smtClean="0"/>
              <a:t>"—</a:t>
            </a:r>
          </a:p>
          <a:p>
            <a:pPr marL="0" indent="0">
              <a:buNone/>
            </a:pPr>
            <a:r>
              <a:rPr lang="en-US" sz="2000" dirty="0" smtClean="0"/>
              <a:t>and </a:t>
            </a:r>
            <a:r>
              <a:rPr lang="en-US" sz="2000" dirty="0" smtClean="0"/>
              <a:t>the Caudate Nucleus</a:t>
            </a:r>
            <a:endParaRPr lang="en-US" sz="2000" dirty="0"/>
          </a:p>
        </p:txBody>
      </p:sp>
      <p:sp>
        <p:nvSpPr>
          <p:cNvPr id="5" name="Title 4"/>
          <p:cNvSpPr>
            <a:spLocks noGrp="1"/>
          </p:cNvSpPr>
          <p:nvPr>
            <p:ph type="title"/>
          </p:nvPr>
        </p:nvSpPr>
        <p:spPr>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algn="l"/>
            <a:r>
              <a:rPr lang="en-US" dirty="0" err="1" smtClean="0"/>
              <a:t>Ibn</a:t>
            </a:r>
            <a:r>
              <a:rPr lang="en-US" dirty="0" smtClean="0"/>
              <a:t> </a:t>
            </a:r>
            <a:r>
              <a:rPr lang="en-US" dirty="0" err="1" smtClean="0"/>
              <a:t>Sina</a:t>
            </a:r>
            <a:r>
              <a:rPr lang="en-US" dirty="0" smtClean="0"/>
              <a:t> </a:t>
            </a:r>
            <a:br>
              <a:rPr lang="en-US" dirty="0" smtClean="0"/>
            </a:br>
            <a:r>
              <a:rPr lang="en-US" sz="3600" dirty="0" smtClean="0">
                <a:solidFill>
                  <a:srgbClr xmlns:mc="http://schemas.openxmlformats.org/markup-compatibility/2006" xmlns:a14="http://schemas.microsoft.com/office/drawing/2010/main" val="FFFF00" mc:Ignorable=""/>
                </a:solidFill>
                <a:latin typeface="Eras Medium ITC" pitchFamily="34" charset="0"/>
              </a:rPr>
              <a:t>Discovered…</a:t>
            </a:r>
            <a:endParaRPr lang="en-US" sz="3600" dirty="0">
              <a:solidFill>
                <a:srgbClr xmlns:mc="http://schemas.openxmlformats.org/markup-compatibility/2006" xmlns:a14="http://schemas.microsoft.com/office/drawing/2010/main" val="FFFF00" mc:Ignorable=""/>
              </a:solidFill>
              <a:latin typeface="Eras Medium ITC" pitchFamily="34" charset="0"/>
            </a:endParaRPr>
          </a:p>
        </p:txBody>
      </p:sp>
      <p:pic>
        <p:nvPicPr>
          <p:cNvPr id="3074" name="Picture 2"/>
          <p:cNvPicPr>
            <a:picLocks noChangeAspect="1" noChangeArrowheads="1"/>
          </p:cNvPicPr>
          <p:nvPr/>
        </p:nvPicPr>
        <p:blipFill>
          <a:blip r:embed="rId2"/>
          <a:srcRect/>
          <a:stretch>
            <a:fillRect/>
          </a:stretch>
        </p:blipFill>
        <p:spPr bwMode="auto">
          <a:xfrm>
            <a:off x="4953000" y="2362200"/>
            <a:ext cx="3179834" cy="3429000"/>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1447800" y="2362200"/>
            <a:ext cx="2895600" cy="3447143"/>
          </a:xfrm>
          <a:prstGeom prst="rect">
            <a:avLst/>
          </a:prstGeom>
          <a:noFill/>
          <a:ln w="9525">
            <a:noFill/>
            <a:miter lim="800000"/>
            <a:headEnd/>
            <a:tailEnd/>
          </a:ln>
          <a:effectLst/>
        </p:spPr>
      </p:pic>
      <p:sp>
        <p:nvSpPr>
          <p:cNvPr id="9" name="TextBox 8"/>
          <p:cNvSpPr txBox="1"/>
          <p:nvPr/>
        </p:nvSpPr>
        <p:spPr>
          <a:xfrm>
            <a:off x="1066800" y="5943600"/>
            <a:ext cx="739140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600" dirty="0" smtClean="0"/>
              <a:t>Professor Dr. </a:t>
            </a:r>
            <a:r>
              <a:rPr lang="en-US" sz="1600" dirty="0" err="1" smtClean="0"/>
              <a:t>İbrahim</a:t>
            </a:r>
            <a:r>
              <a:rPr lang="en-US" sz="1600" dirty="0" smtClean="0"/>
              <a:t> </a:t>
            </a:r>
            <a:r>
              <a:rPr lang="en-US" sz="1600" dirty="0" err="1" smtClean="0"/>
              <a:t>Hakkı</a:t>
            </a:r>
            <a:r>
              <a:rPr lang="en-US" sz="1600" dirty="0" smtClean="0"/>
              <a:t> </a:t>
            </a:r>
            <a:r>
              <a:rPr lang="en-US" sz="1600" dirty="0" err="1" smtClean="0"/>
              <a:t>Aydin</a:t>
            </a:r>
            <a:r>
              <a:rPr lang="en-US" sz="1600" dirty="0" smtClean="0"/>
              <a:t> (2001), "Avicenna And Modern Neurological Sciences", </a:t>
            </a:r>
            <a:r>
              <a:rPr lang="en-US" sz="1600" i="1" dirty="0" smtClean="0"/>
              <a:t>Journal of Academic Researches in Religious Sciences</a:t>
            </a:r>
            <a:r>
              <a:rPr lang="en-US" sz="1600" dirty="0" smtClean="0"/>
              <a:t> </a:t>
            </a:r>
            <a:r>
              <a:rPr lang="en-US" sz="1600" b="1" dirty="0" smtClean="0"/>
              <a:t>1</a:t>
            </a:r>
            <a:r>
              <a:rPr lang="en-US" sz="1600" dirty="0" smtClean="0"/>
              <a:t> (2): 1-4.</a:t>
            </a:r>
            <a:endParaRPr lang="en-US" sz="1600" dirty="0"/>
          </a:p>
        </p:txBody>
      </p:sp>
      <p:pic>
        <p:nvPicPr>
          <p:cNvPr id="7"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100000" l="0" r="100000">
                        <a14:foregroundMark x1="21508" y1="8806" x2="21508" y2="8806"/>
                        <a14:foregroundMark x1="39944" y1="8415" x2="39944" y2="8415"/>
                        <a14:foregroundMark x1="39944" y1="8415" x2="39944" y2="8415"/>
                        <a14:foregroundMark x1="19832" y1="7632" x2="19832" y2="7632"/>
                        <a14:foregroundMark x1="19832" y1="7632" x2="19832" y2="7632"/>
                        <a14:foregroundMark x1="16480" y1="9393" x2="16480" y2="9393"/>
                        <a14:foregroundMark x1="16480" y1="9393" x2="16480" y2="9393"/>
                        <a14:foregroundMark x1="22346" y1="88650" x2="22346" y2="88650"/>
                        <a14:foregroundMark x1="22346" y1="88650" x2="22346" y2="88650"/>
                        <a14:foregroundMark x1="27933" y1="85323" x2="27933" y2="85323"/>
                        <a14:foregroundMark x1="27933" y1="85323" x2="27933" y2="85323"/>
                        <a14:foregroundMark x1="28771" y1="91781" x2="28771" y2="91781"/>
                        <a14:foregroundMark x1="28771" y1="91781" x2="28771" y2="91781"/>
                        <a14:foregroundMark x1="24860" y1="90020" x2="24860" y2="90020"/>
                        <a14:foregroundMark x1="24860" y1="90020" x2="24860" y2="90020"/>
                        <a14:foregroundMark x1="24860" y1="80822" x2="24860" y2="80822"/>
                        <a14:foregroundMark x1="24860" y1="80822" x2="24860" y2="80822"/>
                        <a14:foregroundMark x1="31564" y1="74951" x2="31564" y2="74951"/>
                        <a14:foregroundMark x1="31564" y1="74951" x2="31564" y2="74951"/>
                        <a14:foregroundMark x1="24581" y1="83757" x2="24581" y2="83757"/>
                        <a14:foregroundMark x1="24581" y1="83757" x2="24581" y2="83757"/>
                        <a14:foregroundMark x1="20950" y1="84736" x2="20950" y2="84736"/>
                        <a14:foregroundMark x1="20950" y1="84736" x2="20950" y2="84736"/>
                        <a14:foregroundMark x1="17598" y1="87476" x2="17598" y2="87476"/>
                        <a14:foregroundMark x1="17598" y1="87476" x2="17598" y2="87476"/>
                        <a14:foregroundMark x1="16760" y1="92172" x2="16760" y2="92172"/>
                        <a14:foregroundMark x1="16760" y1="92172" x2="16760" y2="92172"/>
                        <a14:foregroundMark x1="16480" y1="96282" x2="16480" y2="96282"/>
                        <a14:foregroundMark x1="16480" y1="96282" x2="16480" y2="96282"/>
                        <a14:foregroundMark x1="14525" y1="96869" x2="14525" y2="96869"/>
                        <a14:foregroundMark x1="11173" y1="98043" x2="11173" y2="98043"/>
                        <a14:foregroundMark x1="11173" y1="98043" x2="11173" y2="98043"/>
                        <a14:foregroundMark x1="11173" y1="93738" x2="11173" y2="93738"/>
                        <a14:foregroundMark x1="11173" y1="93738" x2="11173" y2="93738"/>
                        <a14:foregroundMark x1="10894" y1="96282" x2="10894" y2="96282"/>
                        <a14:foregroundMark x1="10894" y1="96282" x2="10894" y2="96282"/>
                        <a14:foregroundMark x1="91899" y1="94521" x2="91899" y2="94521"/>
                        <a14:foregroundMark x1="91899" y1="94521" x2="91899" y2="94521"/>
                      </a14:backgroundRemoval>
                    </a14:imgEffect>
                  </a14:imgLayer>
                </a14:imgProps>
              </a:ext>
            </a:extLst>
          </a:blip>
          <a:srcRect l="8193" t="1826"/>
          <a:stretch/>
        </p:blipFill>
        <p:spPr bwMode="auto">
          <a:xfrm>
            <a:off x="7696200" y="228600"/>
            <a:ext cx="838200" cy="1279403"/>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algn="l"/>
            <a:r>
              <a:rPr lang="en-US" dirty="0" err="1" smtClean="0"/>
              <a:t>Ibn</a:t>
            </a:r>
            <a:r>
              <a:rPr lang="en-US" dirty="0" smtClean="0"/>
              <a:t> </a:t>
            </a:r>
            <a:r>
              <a:rPr lang="en-US" dirty="0" err="1" smtClean="0"/>
              <a:t>Sina</a:t>
            </a:r>
            <a:r>
              <a:rPr lang="en-US" dirty="0" smtClean="0"/>
              <a:t> </a:t>
            </a:r>
            <a:r>
              <a:rPr lang="en-US" dirty="0" smtClean="0"/>
              <a:t/>
            </a:r>
            <a:br>
              <a:rPr lang="en-US" dirty="0" smtClean="0"/>
            </a:br>
            <a:r>
              <a:rPr lang="en-US" sz="3600" dirty="0" smtClean="0">
                <a:solidFill>
                  <a:srgbClr xmlns:mc="http://schemas.openxmlformats.org/markup-compatibility/2006" xmlns:a14="http://schemas.microsoft.com/office/drawing/2010/main" val="FFFF00" mc:Ignorable=""/>
                </a:solidFill>
                <a:latin typeface="Eras Medium ITC" pitchFamily="34" charset="0"/>
              </a:rPr>
              <a:t>Contagious Diseases…</a:t>
            </a:r>
            <a:endParaRPr lang="en-US" sz="3600" dirty="0">
              <a:solidFill>
                <a:srgbClr xmlns:mc="http://schemas.openxmlformats.org/markup-compatibility/2006" xmlns:a14="http://schemas.microsoft.com/office/drawing/2010/main" val="FFFF00" mc:Ignorable=""/>
              </a:solidFill>
              <a:latin typeface="Eras Medium ITC" pitchFamily="34" charset="0"/>
            </a:endParaRPr>
          </a:p>
        </p:txBody>
      </p:sp>
      <p:sp>
        <p:nvSpPr>
          <p:cNvPr id="6" name="Content Placeholder 5"/>
          <p:cNvSpPr>
            <a:spLocks noGrp="1"/>
          </p:cNvSpPr>
          <p:nvPr>
            <p:ph sz="quarter" idx="13"/>
          </p:nvPr>
        </p:nvSpPr>
        <p:spPr>
          <a:xfrm>
            <a:off x="533400" y="2057400"/>
            <a:ext cx="3749040" cy="4191000"/>
          </a:xfrm>
          <a:ln>
            <a:noFill/>
          </a:ln>
          <a:effectLst>
            <a:outerShdw blurRad="190500" dist="228600" dir="2700000" algn="ctr">
              <a:srgbClr xmlns:mc="http://schemas.openxmlformats.org/markup-compatibility/2006" xmlns:a14="http://schemas.microsoft.com/office/drawing/2010/main" val="000000" mc:Ignorable="">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1003">
            <a:schemeClr val="lt2"/>
          </a:fillRef>
          <a:effectRef idx="1">
            <a:schemeClr val="accent2"/>
          </a:effectRef>
          <a:fontRef idx="minor">
            <a:schemeClr val="dk1"/>
          </a:fontRef>
        </p:style>
        <p:txBody>
          <a:bodyPr/>
          <a:lstStyle/>
          <a:p>
            <a:r>
              <a:rPr lang="en-US" sz="2800" dirty="0" smtClean="0"/>
              <a:t>Hospitals starts to have separate wards to isolate patients of contagious diseases</a:t>
            </a:r>
          </a:p>
          <a:p>
            <a:pPr lvl="1"/>
            <a:r>
              <a:rPr lang="en-US" dirty="0" smtClean="0"/>
              <a:t>Medicine And Health, "Rise and Spread of Islam 622-1500: Science, Technology, Health", </a:t>
            </a:r>
            <a:r>
              <a:rPr lang="en-US" i="1" dirty="0" smtClean="0"/>
              <a:t>World Eras</a:t>
            </a:r>
            <a:r>
              <a:rPr lang="en-US" dirty="0" smtClean="0"/>
              <a:t>, Thomson Gale.</a:t>
            </a:r>
            <a:endParaRPr lang="en-US" dirty="0"/>
          </a:p>
        </p:txBody>
      </p:sp>
      <p:pic>
        <p:nvPicPr>
          <p:cNvPr id="5122" name="Picture 2"/>
          <p:cNvPicPr>
            <a:picLocks noChangeAspect="1" noChangeArrowheads="1"/>
          </p:cNvPicPr>
          <p:nvPr/>
        </p:nvPicPr>
        <p:blipFill>
          <a:blip r:embed="rId2"/>
          <a:srcRect/>
          <a:stretch>
            <a:fillRect/>
          </a:stretch>
        </p:blipFill>
        <p:spPr bwMode="auto">
          <a:xfrm>
            <a:off x="4724400" y="2514600"/>
            <a:ext cx="3886200" cy="3124200"/>
          </a:xfrm>
          <a:prstGeom prst="rect">
            <a:avLst/>
          </a:prstGeom>
          <a:solidFill>
            <a:srgbClr xmlns:mc="http://schemas.openxmlformats.org/markup-compatibility/2006" xmlns:a14="http://schemas.microsoft.com/office/drawing/2010/main" val="FFFFFF" mc:Ignorable="">
              <a:shade val="85000"/>
            </a:srgbClr>
          </a:solidFill>
          <a:ln w="190500" cap="rnd">
            <a:solidFill>
              <a:srgbClr xmlns:mc="http://schemas.openxmlformats.org/markup-compatibility/2006" xmlns:a14="http://schemas.microsoft.com/office/drawing/2010/main" val="FFFFFF" mc:Ignorable=""/>
            </a:solidFill>
          </a:ln>
          <a:effectLst>
            <a:outerShdw blurRad="36195" dist="12700" dir="11400000" algn="tl" rotWithShape="0">
              <a:srgbClr xmlns:mc="http://schemas.openxmlformats.org/markup-compatibility/2006" xmlns:a14="http://schemas.microsoft.com/office/drawing/2010/main" val="000000" mc:Ignorable="">
                <a:alpha val="33000"/>
              </a:srgbClr>
            </a:outerShdw>
            <a:reflection blurRad="6350" stA="50000" endA="300" endPos="38500" dist="50800" dir="5400000" sy="-100000" algn="bl" rotWithShape="0"/>
          </a:effectLst>
          <a:scene3d>
            <a:camera prst="perspectiveContrastingLeftFacing">
              <a:rot lat="540000" lon="2100000" rev="0"/>
            </a:camera>
            <a:lightRig rig="soft" dir="t"/>
          </a:scene3d>
          <a:sp3d contourW="12700" prstMaterial="matte">
            <a:bevelT w="63500" h="50800"/>
            <a:contourClr>
              <a:srgbClr xmlns:mc="http://schemas.openxmlformats.org/markup-compatibility/2006" xmlns:a14="http://schemas.microsoft.com/office/drawing/2010/main" val="C0C0C0" mc:Ignorable=""/>
            </a:contourClr>
          </a:sp3d>
        </p:spPr>
      </p:pic>
      <p:pic>
        <p:nvPicPr>
          <p:cNvPr id="7"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100000" l="0" r="100000">
                        <a14:foregroundMark x1="21508" y1="8806" x2="21508" y2="8806"/>
                        <a14:foregroundMark x1="39944" y1="8415" x2="39944" y2="8415"/>
                        <a14:foregroundMark x1="39944" y1="8415" x2="39944" y2="8415"/>
                        <a14:foregroundMark x1="19832" y1="7632" x2="19832" y2="7632"/>
                        <a14:foregroundMark x1="19832" y1="7632" x2="19832" y2="7632"/>
                        <a14:foregroundMark x1="16480" y1="9393" x2="16480" y2="9393"/>
                        <a14:foregroundMark x1="16480" y1="9393" x2="16480" y2="9393"/>
                        <a14:foregroundMark x1="22346" y1="88650" x2="22346" y2="88650"/>
                        <a14:foregroundMark x1="22346" y1="88650" x2="22346" y2="88650"/>
                        <a14:foregroundMark x1="27933" y1="85323" x2="27933" y2="85323"/>
                        <a14:foregroundMark x1="27933" y1="85323" x2="27933" y2="85323"/>
                        <a14:foregroundMark x1="28771" y1="91781" x2="28771" y2="91781"/>
                        <a14:foregroundMark x1="28771" y1="91781" x2="28771" y2="91781"/>
                        <a14:foregroundMark x1="24860" y1="90020" x2="24860" y2="90020"/>
                        <a14:foregroundMark x1="24860" y1="90020" x2="24860" y2="90020"/>
                        <a14:foregroundMark x1="24860" y1="80822" x2="24860" y2="80822"/>
                        <a14:foregroundMark x1="24860" y1="80822" x2="24860" y2="80822"/>
                        <a14:foregroundMark x1="31564" y1="74951" x2="31564" y2="74951"/>
                        <a14:foregroundMark x1="31564" y1="74951" x2="31564" y2="74951"/>
                        <a14:foregroundMark x1="24581" y1="83757" x2="24581" y2="83757"/>
                        <a14:foregroundMark x1="24581" y1="83757" x2="24581" y2="83757"/>
                        <a14:foregroundMark x1="20950" y1="84736" x2="20950" y2="84736"/>
                        <a14:foregroundMark x1="20950" y1="84736" x2="20950" y2="84736"/>
                        <a14:foregroundMark x1="17598" y1="87476" x2="17598" y2="87476"/>
                        <a14:foregroundMark x1="17598" y1="87476" x2="17598" y2="87476"/>
                        <a14:foregroundMark x1="16760" y1="92172" x2="16760" y2="92172"/>
                        <a14:foregroundMark x1="16760" y1="92172" x2="16760" y2="92172"/>
                        <a14:foregroundMark x1="16480" y1="96282" x2="16480" y2="96282"/>
                        <a14:foregroundMark x1="16480" y1="96282" x2="16480" y2="96282"/>
                        <a14:foregroundMark x1="14525" y1="96869" x2="14525" y2="96869"/>
                        <a14:foregroundMark x1="11173" y1="98043" x2="11173" y2="98043"/>
                        <a14:foregroundMark x1="11173" y1="98043" x2="11173" y2="98043"/>
                        <a14:foregroundMark x1="11173" y1="93738" x2="11173" y2="93738"/>
                        <a14:foregroundMark x1="11173" y1="93738" x2="11173" y2="93738"/>
                        <a14:foregroundMark x1="10894" y1="96282" x2="10894" y2="96282"/>
                        <a14:foregroundMark x1="10894" y1="96282" x2="10894" y2="96282"/>
                        <a14:foregroundMark x1="91899" y1="94521" x2="91899" y2="94521"/>
                        <a14:foregroundMark x1="91899" y1="94521" x2="91899" y2="94521"/>
                      </a14:backgroundRemoval>
                    </a14:imgEffect>
                  </a14:imgLayer>
                </a14:imgProps>
              </a:ext>
            </a:extLst>
          </a:blip>
          <a:srcRect l="8193" t="1826"/>
          <a:stretch/>
        </p:blipFill>
        <p:spPr bwMode="auto">
          <a:xfrm>
            <a:off x="7696200" y="228600"/>
            <a:ext cx="838200" cy="1279403"/>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r>
              <a:rPr sz="6600" dirty="0" smtClean="0"/>
              <a:t>Hospitals</a:t>
            </a:r>
            <a:endParaRPr lang="en-US" sz="6600" dirty="0"/>
          </a:p>
        </p:txBody>
      </p:sp>
      <p:pic>
        <p:nvPicPr>
          <p:cNvPr id="9218"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667" b="97333" l="3276" r="97110"/>
                    </a14:imgEffect>
                  </a14:imgLayer>
                </a14:imgProps>
              </a:ext>
              <a:ext uri="{28A0092B-C50C-407E-A947-70E740481C1C}">
                <a14:useLocalDpi xmlns:a14="http://schemas.microsoft.com/office/drawing/2010/main" val="0"/>
              </a:ext>
            </a:extLst>
          </a:blip>
          <a:srcRect/>
          <a:stretch>
            <a:fillRect/>
          </a:stretch>
        </p:blipFill>
        <p:spPr bwMode="auto">
          <a:xfrm>
            <a:off x="3124200" y="3352800"/>
            <a:ext cx="2928937" cy="3386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descr="C:\Users\Owner\Documents\Backup\my documents\My Pictures\gainpeace transparent logo.png"/>
          <p:cNvPicPr>
            <a:picLocks noChangeAspect="1" noChangeArrowheads="1"/>
          </p:cNvPicPr>
          <p:nvPr/>
        </p:nvPicPr>
        <p:blipFill rotWithShape="1">
          <a:blip r:embed="rId4">
            <a:extLst>
              <a:ext uri="{28A0092B-C50C-407E-A947-70E740481C1C}">
                <a14:useLocalDpi xmlns:a14="http://schemas.microsoft.com/office/drawing/2010/main" val="0"/>
              </a:ext>
            </a:extLst>
          </a:blip>
          <a:srcRect r="57692"/>
          <a:stretch/>
        </p:blipFill>
        <p:spPr bwMode="auto">
          <a:xfrm>
            <a:off x="381000" y="381000"/>
            <a:ext cx="927100" cy="869909"/>
          </a:xfrm>
          <a:prstGeom prst="rect">
            <a:avLst/>
          </a:prstGeom>
          <a:noFill/>
          <a:extLst>
            <a:ext uri="{909E8E84-426E-40DD-AFC4-6F175D3DCCD1}">
              <a14:hiddenFill xmlns:a14="http://schemas.microsoft.com/office/drawing/2010/main">
                <a:solidFill>
                  <a:srgbClr xmlns:mc="http://schemas.openxmlformats.org/markup-compatibility/2006" val="FFFFFF" mc:Ignorable=""/>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38200" y="2209800"/>
            <a:ext cx="7408333" cy="3450696"/>
          </a:xfrm>
          <a:ln>
            <a:noFill/>
          </a:ln>
          <a:effectLst>
            <a:outerShdw blurRad="190500" dist="228600" dir="2700000" algn="ctr">
              <a:srgbClr xmlns:mc="http://schemas.openxmlformats.org/markup-compatibility/2006" xmlns:a14="http://schemas.microsoft.com/office/drawing/2010/main" val="000000" mc:Ignorable="">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003">
            <a:schemeClr val="lt2"/>
          </a:fillRef>
          <a:effectRef idx="0">
            <a:scrgbClr r="0" g="0" b="0"/>
          </a:effectRef>
          <a:fontRef idx="major"/>
        </p:style>
        <p:txBody>
          <a:bodyPr/>
          <a:lstStyle/>
          <a:p>
            <a:endParaRPr lang="en-US" dirty="0" smtClean="0"/>
          </a:p>
          <a:p>
            <a:r>
              <a:rPr lang="en-US" dirty="0" smtClean="0"/>
              <a:t>Ancient healing places:</a:t>
            </a:r>
          </a:p>
          <a:p>
            <a:pPr lvl="1"/>
            <a:r>
              <a:rPr lang="en-US" dirty="0" smtClean="0"/>
              <a:t>healing temples, sleep temples, hospices, asylums, </a:t>
            </a:r>
            <a:r>
              <a:rPr lang="en-US" dirty="0" err="1" smtClean="0"/>
              <a:t>lazarets</a:t>
            </a:r>
            <a:r>
              <a:rPr lang="en-US" dirty="0" smtClean="0"/>
              <a:t> and leper-houses, all of which in ancient times were more concerned with isolating the sick and the mad from society </a:t>
            </a:r>
          </a:p>
          <a:p>
            <a:pPr lvl="1"/>
            <a:r>
              <a:rPr lang="en-US" dirty="0" err="1" smtClean="0"/>
              <a:t>Micheau</a:t>
            </a:r>
            <a:r>
              <a:rPr lang="en-US" dirty="0" smtClean="0"/>
              <a:t>, Francoise, "The Scientific Institutions in the Medieval Near East", pp. 991–2 , in </a:t>
            </a:r>
            <a:r>
              <a:rPr lang="en-US" i="1" dirty="0" smtClean="0"/>
              <a:t>(</a:t>
            </a:r>
            <a:r>
              <a:rPr lang="en-US" i="1" dirty="0" err="1" smtClean="0">
                <a:hlinkClick r:id="rId2"/>
              </a:rPr>
              <a:t>Morelon</a:t>
            </a:r>
            <a:r>
              <a:rPr lang="en-US" i="1" dirty="0" smtClean="0">
                <a:hlinkClick r:id="rId2"/>
              </a:rPr>
              <a:t> &amp; </a:t>
            </a:r>
            <a:r>
              <a:rPr lang="en-US" i="1" dirty="0" err="1" smtClean="0">
                <a:hlinkClick r:id="rId2"/>
              </a:rPr>
              <a:t>Rashed</a:t>
            </a:r>
            <a:r>
              <a:rPr lang="en-US" i="1" dirty="0" smtClean="0">
                <a:hlinkClick r:id="rId2"/>
              </a:rPr>
              <a:t> 1996</a:t>
            </a:r>
            <a:r>
              <a:rPr lang="en-US" i="1" dirty="0" smtClean="0"/>
              <a:t>, pp. 985-1007)</a:t>
            </a:r>
            <a:endParaRPr lang="en-US" dirty="0" smtClean="0"/>
          </a:p>
          <a:p>
            <a:endParaRPr lang="en-US" dirty="0"/>
          </a:p>
        </p:txBody>
      </p:sp>
      <p:sp>
        <p:nvSpPr>
          <p:cNvPr id="5" name="Title 4"/>
          <p:cNvSpPr>
            <a:spLocks noGrp="1"/>
          </p:cNvSpPr>
          <p:nvPr>
            <p:ph type="title"/>
          </p:nvPr>
        </p:nvSpPr>
        <p:spPr>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algn="l"/>
            <a:r>
              <a:rPr lang="en-US" dirty="0" smtClean="0"/>
              <a:t>Ancient ‘Hospitals’ – </a:t>
            </a:r>
            <a:r>
              <a:rPr lang="en-US" dirty="0" smtClean="0"/>
              <a:t/>
            </a:r>
            <a:br>
              <a:rPr lang="en-US" dirty="0" smtClean="0"/>
            </a:br>
            <a:r>
              <a:rPr lang="en-US" sz="3600" dirty="0" smtClean="0">
                <a:solidFill>
                  <a:srgbClr xmlns:mc="http://schemas.openxmlformats.org/markup-compatibility/2006" xmlns:a14="http://schemas.microsoft.com/office/drawing/2010/main" val="FFFF00" mc:Ignorable=""/>
                </a:solidFill>
                <a:latin typeface="Eras Medium ITC" pitchFamily="34" charset="0"/>
              </a:rPr>
              <a:t>healing </a:t>
            </a:r>
            <a:r>
              <a:rPr lang="en-US" sz="3600" dirty="0" smtClean="0">
                <a:solidFill>
                  <a:srgbClr xmlns:mc="http://schemas.openxmlformats.org/markup-compatibility/2006" xmlns:a14="http://schemas.microsoft.com/office/drawing/2010/main" val="FFFF00" mc:Ignorable=""/>
                </a:solidFill>
                <a:latin typeface="Eras Medium ITC" pitchFamily="34" charset="0"/>
              </a:rPr>
              <a:t>places</a:t>
            </a:r>
            <a:endParaRPr lang="en-US" sz="3600" dirty="0">
              <a:solidFill>
                <a:srgbClr xmlns:mc="http://schemas.openxmlformats.org/markup-compatibility/2006" xmlns:a14="http://schemas.microsoft.com/office/drawing/2010/main" val="FFFF00" mc:Ignorable=""/>
              </a:solidFill>
              <a:latin typeface="Eras Medium ITC"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219200"/>
            <a:ext cx="7772400" cy="1780108"/>
          </a:xfrm>
        </p:spPr>
        <p:txBody>
          <a:bodyPr/>
          <a:lstStyle/>
          <a:p>
            <a:r>
              <a:rPr b="1" dirty="0" smtClean="0"/>
              <a:t>First True </a:t>
            </a:r>
            <a:r>
              <a:rPr b="1" dirty="0" smtClean="0"/>
              <a:t>Hospitals </a:t>
            </a:r>
            <a:r>
              <a:rPr dirty="0" smtClean="0"/>
              <a:t/>
            </a:r>
            <a:br>
              <a:rPr dirty="0" smtClean="0"/>
            </a:br>
            <a:r>
              <a:rPr lang="en-US" dirty="0" smtClean="0">
                <a:solidFill>
                  <a:srgbClr xmlns:mc="http://schemas.openxmlformats.org/markup-compatibility/2006" xmlns:a14="http://schemas.microsoft.com/office/drawing/2010/main" val="FFFF00" mc:Ignorable=""/>
                </a:solidFill>
                <a:latin typeface="Eras Medium ITC" pitchFamily="34" charset="0"/>
              </a:rPr>
              <a:t>Built </a:t>
            </a:r>
            <a:r>
              <a:rPr dirty="0" smtClean="0">
                <a:solidFill>
                  <a:srgbClr xmlns:mc="http://schemas.openxmlformats.org/markup-compatibility/2006" xmlns:a14="http://schemas.microsoft.com/office/drawing/2010/main" val="FFFF00" mc:Ignorable=""/>
                </a:solidFill>
                <a:latin typeface="Eras Medium ITC" pitchFamily="34" charset="0"/>
              </a:rPr>
              <a:t>by </a:t>
            </a:r>
            <a:r>
              <a:rPr dirty="0" smtClean="0">
                <a:solidFill>
                  <a:srgbClr xmlns:mc="http://schemas.openxmlformats.org/markup-compatibility/2006" xmlns:a14="http://schemas.microsoft.com/office/drawing/2010/main" val="FFFF00" mc:Ignorable=""/>
                </a:solidFill>
                <a:latin typeface="Eras Medium ITC" pitchFamily="34" charset="0"/>
              </a:rPr>
              <a:t>Muslims</a:t>
            </a:r>
            <a:endParaRPr lang="en-US" dirty="0">
              <a:solidFill>
                <a:srgbClr xmlns:mc="http://schemas.openxmlformats.org/markup-compatibility/2006" xmlns:a14="http://schemas.microsoft.com/office/drawing/2010/main" val="FFFF00" mc:Ignorable=""/>
              </a:solidFill>
              <a:latin typeface="Eras Medium ITC" pitchFamily="34" charset="0"/>
            </a:endParaRP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200400"/>
            <a:ext cx="4009764" cy="3009900"/>
          </a:xfrm>
          <a:prstGeom prst="rect">
            <a:avLst/>
          </a:prstGeom>
          <a:noFill/>
          <a:ln>
            <a:noFill/>
          </a:ln>
          <a:effectLst>
            <a:outerShdw dist="35921" dir="2700000" algn="ctr" rotWithShape="0">
              <a:schemeClr val="bg2"/>
            </a:outerShdw>
            <a:reflection blurRad="6350" stA="50000" endA="295" endPos="92000" dist="101600" dir="5400000" sy="-100000" algn="bl" rotWithShape="0"/>
          </a:effectLst>
          <a:scene3d>
            <a:camera prst="orthographicFront"/>
            <a:lightRig rig="threePt" dir="t"/>
          </a:scene3d>
          <a:sp3d>
            <a:bevelT w="165100" prst="coolSlan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descr="C:\Users\Owner\Documents\Backup\my documents\My Pictures\gainpeace transparent logo.png"/>
          <p:cNvPicPr>
            <a:picLocks noChangeAspect="1" noChangeArrowheads="1"/>
          </p:cNvPicPr>
          <p:nvPr/>
        </p:nvPicPr>
        <p:blipFill rotWithShape="1">
          <a:blip r:embed="rId3">
            <a:extLst>
              <a:ext uri="{28A0092B-C50C-407E-A947-70E740481C1C}">
                <a14:useLocalDpi xmlns:a14="http://schemas.microsoft.com/office/drawing/2010/main" val="0"/>
              </a:ext>
            </a:extLst>
          </a:blip>
          <a:srcRect r="57692"/>
          <a:stretch/>
        </p:blipFill>
        <p:spPr bwMode="auto">
          <a:xfrm>
            <a:off x="533400" y="533400"/>
            <a:ext cx="927100" cy="869909"/>
          </a:xfrm>
          <a:prstGeom prst="rect">
            <a:avLst/>
          </a:prstGeom>
          <a:noFill/>
          <a:extLst>
            <a:ext uri="{909E8E84-426E-40DD-AFC4-6F175D3DCCD1}">
              <a14:hiddenFill xmlns:a14="http://schemas.microsoft.com/office/drawing/2010/main">
                <a:solidFill>
                  <a:srgbClr xmlns:mc="http://schemas.openxmlformats.org/markup-compatibility/2006" val="FFFFFF" mc:Ignorable=""/>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2286000"/>
            <a:ext cx="7408333" cy="3450696"/>
          </a:xfrm>
          <a:ln>
            <a:noFill/>
          </a:ln>
          <a:effectLst>
            <a:outerShdw blurRad="190500" dist="228600" dir="2700000" algn="ctr">
              <a:srgbClr xmlns:mc="http://schemas.openxmlformats.org/markup-compatibility/2006" xmlns:a14="http://schemas.microsoft.com/office/drawing/2010/main" val="000000" mc:Ignorable="">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003">
            <a:schemeClr val="lt2"/>
          </a:fillRef>
          <a:effectRef idx="0">
            <a:scrgbClr r="0" g="0" b="0"/>
          </a:effectRef>
          <a:fontRef idx="major"/>
        </p:style>
        <p:txBody>
          <a:bodyPr>
            <a:normAutofit fontScale="85000" lnSpcReduction="20000"/>
          </a:bodyPr>
          <a:lstStyle/>
          <a:p>
            <a:r>
              <a:rPr lang="en-US" dirty="0" smtClean="0"/>
              <a:t>Free for all</a:t>
            </a:r>
          </a:p>
          <a:p>
            <a:r>
              <a:rPr lang="en-US" dirty="0" smtClean="0"/>
              <a:t>Separate sections for males and females</a:t>
            </a:r>
          </a:p>
          <a:p>
            <a:r>
              <a:rPr lang="en-US" dirty="0" smtClean="0"/>
              <a:t>Hospital clothes</a:t>
            </a:r>
          </a:p>
          <a:p>
            <a:r>
              <a:rPr lang="en-US" dirty="0" smtClean="0"/>
              <a:t>Specialized units</a:t>
            </a:r>
          </a:p>
          <a:p>
            <a:pPr lvl="1"/>
            <a:r>
              <a:rPr lang="en-US" dirty="0" smtClean="0"/>
              <a:t>Internal medicine</a:t>
            </a:r>
          </a:p>
          <a:p>
            <a:pPr lvl="1"/>
            <a:r>
              <a:rPr lang="en-US" dirty="0" smtClean="0"/>
              <a:t>Orthopedics</a:t>
            </a:r>
          </a:p>
          <a:p>
            <a:pPr lvl="1"/>
            <a:r>
              <a:rPr lang="en-US" dirty="0" smtClean="0"/>
              <a:t>Ophthalmology</a:t>
            </a:r>
          </a:p>
          <a:p>
            <a:pPr lvl="1"/>
            <a:r>
              <a:rPr lang="en-US" dirty="0" smtClean="0"/>
              <a:t>Psychiatry</a:t>
            </a:r>
          </a:p>
          <a:p>
            <a:r>
              <a:rPr lang="en-US" dirty="0" smtClean="0"/>
              <a:t>Physicians in every specialty – on duty – all shifts</a:t>
            </a:r>
          </a:p>
          <a:p>
            <a:r>
              <a:rPr lang="en-US" dirty="0" smtClean="0"/>
              <a:t>Nurses</a:t>
            </a:r>
          </a:p>
          <a:p>
            <a:r>
              <a:rPr lang="en-US" dirty="0" smtClean="0"/>
              <a:t>Assistants</a:t>
            </a:r>
          </a:p>
        </p:txBody>
      </p:sp>
      <p:sp>
        <p:nvSpPr>
          <p:cNvPr id="2" name="Title 1"/>
          <p:cNvSpPr>
            <a:spLocks noGrp="1"/>
          </p:cNvSpPr>
          <p:nvPr>
            <p:ph type="title"/>
          </p:nvPr>
        </p:nvSpPr>
        <p:spPr>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algn="l"/>
            <a:r>
              <a:rPr lang="en-US" dirty="0" smtClean="0"/>
              <a:t>Public </a:t>
            </a:r>
            <a:r>
              <a:rPr lang="en-US" dirty="0" smtClean="0"/>
              <a:t>Hospitals</a:t>
            </a:r>
            <a:br>
              <a:rPr lang="en-US" dirty="0" smtClean="0"/>
            </a:br>
            <a:r>
              <a:rPr lang="en-US" sz="3600" dirty="0" smtClean="0">
                <a:solidFill>
                  <a:srgbClr xmlns:mc="http://schemas.openxmlformats.org/markup-compatibility/2006" xmlns:a14="http://schemas.microsoft.com/office/drawing/2010/main" val="FFFF00" mc:Ignorable=""/>
                </a:solidFill>
                <a:latin typeface="Eras Medium ITC" pitchFamily="34" charset="0"/>
              </a:rPr>
              <a:t>Built by Muslims – 1000 </a:t>
            </a:r>
            <a:r>
              <a:rPr lang="en-US" sz="3600" dirty="0" err="1" smtClean="0">
                <a:solidFill>
                  <a:srgbClr xmlns:mc="http://schemas.openxmlformats.org/markup-compatibility/2006" xmlns:a14="http://schemas.microsoft.com/office/drawing/2010/main" val="FFFF00" mc:Ignorable=""/>
                </a:solidFill>
                <a:latin typeface="Eras Medium ITC" pitchFamily="34" charset="0"/>
              </a:rPr>
              <a:t>yrs</a:t>
            </a:r>
            <a:r>
              <a:rPr lang="en-US" sz="3600" dirty="0" smtClean="0">
                <a:solidFill>
                  <a:srgbClr xmlns:mc="http://schemas.openxmlformats.org/markup-compatibility/2006" xmlns:a14="http://schemas.microsoft.com/office/drawing/2010/main" val="FFFF00" mc:Ignorable=""/>
                </a:solidFill>
                <a:latin typeface="Eras Medium ITC" pitchFamily="34" charset="0"/>
              </a:rPr>
              <a:t> ago</a:t>
            </a:r>
            <a:endParaRPr lang="en-US" sz="3600" dirty="0">
              <a:solidFill>
                <a:srgbClr xmlns:mc="http://schemas.openxmlformats.org/markup-compatibility/2006" xmlns:a14="http://schemas.microsoft.com/office/drawing/2010/main" val="FFFF00" mc:Ignorable=""/>
              </a:solidFill>
              <a:latin typeface="Eras Medium ITC" pitchFamily="34" charset="0"/>
            </a:endParaRPr>
          </a:p>
        </p:txBody>
      </p:sp>
      <p:pic>
        <p:nvPicPr>
          <p:cNvPr id="11266"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526" b="93910" l="2715" r="96154"/>
                    </a14:imgEffect>
                  </a14:imgLayer>
                </a14:imgProps>
              </a:ext>
              <a:ext uri="{28A0092B-C50C-407E-A947-70E740481C1C}">
                <a14:useLocalDpi xmlns:a14="http://schemas.microsoft.com/office/drawing/2010/main" val="0"/>
              </a:ext>
            </a:extLst>
          </a:blip>
          <a:srcRect/>
          <a:stretch>
            <a:fillRect/>
          </a:stretch>
        </p:blipFill>
        <p:spPr bwMode="auto">
          <a:xfrm>
            <a:off x="5867400" y="2057400"/>
            <a:ext cx="28067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57200" y="990600"/>
            <a:ext cx="8229600" cy="2057400"/>
          </a:xfrm>
        </p:spPr>
        <p:txBody>
          <a:bodyPr>
            <a:normAutofit/>
          </a:bodyPr>
          <a:lstStyle/>
          <a:p>
            <a:r>
              <a:rPr sz="4800" dirty="0" smtClean="0"/>
              <a:t>Residency Program  </a:t>
            </a:r>
            <a:r>
              <a:rPr dirty="0" smtClean="0"/>
              <a:t/>
            </a:r>
            <a:br>
              <a:rPr dirty="0" smtClean="0"/>
            </a:br>
            <a:r>
              <a:rPr lang="en-US" sz="3600" dirty="0" smtClean="0">
                <a:solidFill>
                  <a:srgbClr xmlns:mc="http://schemas.openxmlformats.org/markup-compatibility/2006" xmlns:a14="http://schemas.microsoft.com/office/drawing/2010/main" val="FFFF00" mc:Ignorable=""/>
                </a:solidFill>
                <a:latin typeface="Eras Medium ITC" pitchFamily="34" charset="0"/>
              </a:rPr>
              <a:t>Introduced by Muslims</a:t>
            </a:r>
            <a:endParaRPr lang="en-US" sz="3600" dirty="0">
              <a:solidFill>
                <a:srgbClr xmlns:mc="http://schemas.openxmlformats.org/markup-compatibility/2006" xmlns:a14="http://schemas.microsoft.com/office/drawing/2010/main" val="FFFF00" mc:Ignorable=""/>
              </a:solidFill>
              <a:latin typeface="Eras Medium ITC" pitchFamily="34" charset="0"/>
            </a:endParaRPr>
          </a:p>
        </p:txBody>
      </p:sp>
      <p:sp>
        <p:nvSpPr>
          <p:cNvPr id="5" name="Subtitle 4"/>
          <p:cNvSpPr>
            <a:spLocks noGrp="1"/>
          </p:cNvSpPr>
          <p:nvPr>
            <p:ph type="subTitle" idx="1"/>
          </p:nvPr>
        </p:nvSpPr>
        <p:spPr/>
        <p:txBody>
          <a:bodyPr/>
          <a:lstStyle/>
          <a:p>
            <a:endParaRPr lang="en-US"/>
          </a:p>
        </p:txBody>
      </p:sp>
      <p:pic>
        <p:nvPicPr>
          <p:cNvPr id="6" name="Picture 2"/>
          <p:cNvPicPr>
            <a:picLocks noChangeAspect="1" noChangeArrowheads="1"/>
          </p:cNvPicPr>
          <p:nvPr/>
        </p:nvPicPr>
        <p:blipFill>
          <a:blip r:embed="rId2"/>
          <a:srcRect/>
          <a:stretch>
            <a:fillRect/>
          </a:stretch>
        </p:blipFill>
        <p:spPr bwMode="auto">
          <a:xfrm>
            <a:off x="2286000" y="3124200"/>
            <a:ext cx="4569245" cy="3429000"/>
          </a:xfrm>
          <a:prstGeom prst="rect">
            <a:avLst/>
          </a:prstGeom>
          <a:noFill/>
          <a:ln w="9525">
            <a:noFill/>
            <a:miter lim="800000"/>
            <a:headEnd/>
            <a:tailEnd/>
          </a:ln>
          <a:effectLst/>
        </p:spPr>
      </p:pic>
      <p:pic>
        <p:nvPicPr>
          <p:cNvPr id="7" name="Picture 3" descr="C:\Users\Owner\Documents\Backup\my documents\My Pictures\gainpeace transparent logo.png"/>
          <p:cNvPicPr>
            <a:picLocks noChangeAspect="1" noChangeArrowheads="1"/>
          </p:cNvPicPr>
          <p:nvPr/>
        </p:nvPicPr>
        <p:blipFill rotWithShape="1">
          <a:blip r:embed="rId3">
            <a:extLst>
              <a:ext uri="{28A0092B-C50C-407E-A947-70E740481C1C}">
                <a14:useLocalDpi xmlns:a14="http://schemas.microsoft.com/office/drawing/2010/main" val="0"/>
              </a:ext>
            </a:extLst>
          </a:blip>
          <a:srcRect r="57692"/>
          <a:stretch/>
        </p:blipFill>
        <p:spPr bwMode="auto">
          <a:xfrm>
            <a:off x="381000" y="381000"/>
            <a:ext cx="927100" cy="869909"/>
          </a:xfrm>
          <a:prstGeom prst="rect">
            <a:avLst/>
          </a:prstGeom>
          <a:noFill/>
          <a:extLst>
            <a:ext uri="{909E8E84-426E-40DD-AFC4-6F175D3DCCD1}">
              <a14:hiddenFill xmlns:a14="http://schemas.microsoft.com/office/drawing/2010/main">
                <a:solidFill>
                  <a:srgbClr xmlns:mc="http://schemas.openxmlformats.org/markup-compatibility/2006" val="FFFFFF" mc:Ignorable=""/>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057400"/>
            <a:ext cx="7620000" cy="3200400"/>
          </a:xfrm>
          <a:ln>
            <a:noFill/>
          </a:ln>
          <a:effectLst>
            <a:outerShdw blurRad="190500" dist="228600" dir="2700000" algn="ctr">
              <a:srgbClr xmlns:mc="http://schemas.openxmlformats.org/markup-compatibility/2006" xmlns:a14="http://schemas.microsoft.com/office/drawing/2010/main" val="000000" mc:Ignorable="">
                <a:alpha val="30000"/>
              </a:srgbClr>
            </a:outerShdw>
            <a:reflection blurRad="6350" stA="50000" endA="300" endPos="55000" dir="5400000" sy="-100000" algn="bl" rotWithShape="0"/>
          </a:effectLst>
          <a:scene3d>
            <a:camera prst="orthographicFront">
              <a:rot lat="0" lon="0" rev="0"/>
            </a:camera>
            <a:lightRig rig="glow" dir="t">
              <a:rot lat="0" lon="0" rev="4800000"/>
            </a:lightRig>
          </a:scene3d>
          <a:sp3d prstMaterial="matte">
            <a:bevelT w="127000" h="63500"/>
          </a:sp3d>
        </p:spPr>
        <p:style>
          <a:lnRef idx="1">
            <a:schemeClr val="accent3"/>
          </a:lnRef>
          <a:fillRef idx="1003">
            <a:schemeClr val="lt2"/>
          </a:fillRef>
          <a:effectRef idx="1">
            <a:schemeClr val="accent3"/>
          </a:effectRef>
          <a:fontRef idx="minor">
            <a:schemeClr val="dk1"/>
          </a:fontRef>
        </p:style>
        <p:txBody>
          <a:bodyPr/>
          <a:lstStyle/>
          <a:p>
            <a:r>
              <a:rPr lang="en-US" dirty="0" smtClean="0"/>
              <a:t>Special training for all doctors before </a:t>
            </a:r>
            <a:r>
              <a:rPr lang="en-US" dirty="0" smtClean="0"/>
              <a:t>starting of practice</a:t>
            </a:r>
            <a:endParaRPr lang="en-US" dirty="0" smtClean="0"/>
          </a:p>
          <a:p>
            <a:r>
              <a:rPr lang="en-US" dirty="0" smtClean="0"/>
              <a:t>Need to pass formal, oral exam in front of specialists</a:t>
            </a:r>
          </a:p>
          <a:p>
            <a:r>
              <a:rPr lang="en-US" dirty="0" smtClean="0"/>
              <a:t>Need to obtain license before practice</a:t>
            </a:r>
          </a:p>
          <a:p>
            <a:r>
              <a:rPr lang="en-US" dirty="0" smtClean="0"/>
              <a:t>913 CE – Baghdad – Caliph al-</a:t>
            </a:r>
            <a:r>
              <a:rPr lang="en-US" dirty="0" err="1" smtClean="0"/>
              <a:t>Muqaddir</a:t>
            </a:r>
            <a:endParaRPr lang="en-US" dirty="0" smtClean="0"/>
          </a:p>
          <a:p>
            <a:pPr lvl="1"/>
            <a:r>
              <a:rPr lang="en-US" dirty="0" smtClean="0"/>
              <a:t>Re-examined – re-certified all doctors in the city due to one medical error, that killed a patient.</a:t>
            </a:r>
          </a:p>
          <a:p>
            <a:endParaRPr lang="en-US" dirty="0"/>
          </a:p>
        </p:txBody>
      </p:sp>
      <p:sp>
        <p:nvSpPr>
          <p:cNvPr id="2" name="Title 1"/>
          <p:cNvSpPr>
            <a:spLocks noGrp="1"/>
          </p:cNvSpPr>
          <p:nvPr>
            <p:ph type="title"/>
          </p:nvPr>
        </p:nvSpPr>
        <p:spPr>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lstStyle/>
          <a:p>
            <a:r>
              <a:rPr lang="en-US" dirty="0" smtClean="0"/>
              <a:t>Doctors – Residency program</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828800"/>
            <a:ext cx="6781799" cy="1600200"/>
          </a:xfrm>
        </p:spPr>
        <p:style>
          <a:lnRef idx="0">
            <a:scrgbClr r="0" g="0" b="0"/>
          </a:lnRef>
          <a:fillRef idx="1003">
            <a:schemeClr val="lt2"/>
          </a:fillRef>
          <a:effectRef idx="0">
            <a:scrgbClr r="0" g="0" b="0"/>
          </a:effectRef>
          <a:fontRef idx="major"/>
        </p:style>
        <p:txBody>
          <a:bodyPr>
            <a:normAutofit fontScale="92500" lnSpcReduction="20000"/>
          </a:bodyPr>
          <a:lstStyle/>
          <a:p>
            <a:pPr>
              <a:buNone/>
            </a:pPr>
            <a:endParaRPr lang="en-US" dirty="0" smtClean="0"/>
          </a:p>
          <a:p>
            <a:r>
              <a:rPr lang="en-US" sz="3200" dirty="0" smtClean="0"/>
              <a:t>New set of </a:t>
            </a:r>
            <a:r>
              <a:rPr lang="en-US" sz="3200" dirty="0" smtClean="0"/>
              <a:t>clothes were given</a:t>
            </a:r>
            <a:endParaRPr lang="en-US" sz="3200" dirty="0" smtClean="0"/>
          </a:p>
          <a:p>
            <a:r>
              <a:rPr lang="en-US" sz="3200" dirty="0" smtClean="0"/>
              <a:t>FREE Money </a:t>
            </a:r>
          </a:p>
          <a:p>
            <a:pPr lvl="1"/>
            <a:r>
              <a:rPr lang="en-US" dirty="0" smtClean="0"/>
              <a:t> until patients becomes better and start working</a:t>
            </a:r>
            <a:endParaRPr lang="en-US" dirty="0"/>
          </a:p>
        </p:txBody>
      </p:sp>
      <p:sp>
        <p:nvSpPr>
          <p:cNvPr id="2" name="Title 1"/>
          <p:cNvSpPr>
            <a:spLocks noGrp="1"/>
          </p:cNvSpPr>
          <p:nvPr>
            <p:ph type="title"/>
          </p:nvPr>
        </p:nvSpPr>
        <p:spPr>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lstStyle/>
          <a:p>
            <a:r>
              <a:rPr lang="en-US" dirty="0" smtClean="0"/>
              <a:t>When leaving hospital</a:t>
            </a:r>
            <a:endParaRPr lang="en-US" dirty="0"/>
          </a:p>
        </p:txBody>
      </p:sp>
      <p:pic>
        <p:nvPicPr>
          <p:cNvPr id="1331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1" b="97735" l="1180" r="97050"/>
                    </a14:imgEffect>
                  </a14:imgLayer>
                </a14:imgProps>
              </a:ext>
              <a:ext uri="{28A0092B-C50C-407E-A947-70E740481C1C}">
                <a14:useLocalDpi xmlns:a14="http://schemas.microsoft.com/office/drawing/2010/main" val="0"/>
              </a:ext>
            </a:extLst>
          </a:blip>
          <a:srcRect/>
          <a:stretch>
            <a:fillRect/>
          </a:stretch>
        </p:blipFill>
        <p:spPr bwMode="auto">
          <a:xfrm>
            <a:off x="1066800" y="3276600"/>
            <a:ext cx="2675137" cy="2438400"/>
          </a:xfrm>
          <a:prstGeom prst="rect">
            <a:avLst/>
          </a:prstGeom>
          <a:ln>
            <a:noFill/>
          </a:ln>
          <a:effectLst>
            <a:outerShdw blurRad="292100" dist="139700" dir="2700000" algn="tl" rotWithShape="0">
              <a:srgbClr xmlns:mc="http://schemas.openxmlformats.org/markup-compatibility/2006" xmlns:a14="http://schemas.microsoft.com/office/drawing/2010/main" val="333333" mc:Ignorable="">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143" b="100000" l="2000" r="100000">
                        <a14:foregroundMark x1="70000" y1="33143" x2="70000" y2="57714"/>
                      </a14:backgroundRemoval>
                    </a14:imgEffect>
                  </a14:imgLayer>
                </a14:imgProps>
              </a:ext>
              <a:ext uri="{28A0092B-C50C-407E-A947-70E740481C1C}">
                <a14:useLocalDpi xmlns:a14="http://schemas.microsoft.com/office/drawing/2010/main" val="0"/>
              </a:ext>
            </a:extLst>
          </a:blip>
          <a:srcRect/>
          <a:stretch>
            <a:fillRect/>
          </a:stretch>
        </p:blipFill>
        <p:spPr bwMode="auto">
          <a:xfrm>
            <a:off x="4876800" y="3124200"/>
            <a:ext cx="2743200" cy="2743200"/>
          </a:xfrm>
          <a:prstGeom prst="rect">
            <a:avLst/>
          </a:prstGeom>
          <a:ln>
            <a:noFill/>
          </a:ln>
          <a:effectLst>
            <a:outerShdw blurRad="292100" dist="139700" dir="2700000" algn="tl" rotWithShape="0">
              <a:srgbClr xmlns:mc="http://schemas.openxmlformats.org/markup-compatibility/2006" xmlns:a14="http://schemas.microsoft.com/office/drawing/2010/main" val="333333" mc:Ignorable="">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dirty="0"/>
          </a:p>
        </p:txBody>
      </p:sp>
      <p:pic>
        <p:nvPicPr>
          <p:cNvPr id="12290" name="Picture 2"/>
          <p:cNvPicPr>
            <a:picLocks noChangeAspect="1" noChangeArrowheads="1"/>
          </p:cNvPicPr>
          <p:nvPr/>
        </p:nvPicPr>
        <p:blipFill>
          <a:blip r:embed="rId3"/>
          <a:srcRect/>
          <a:stretch>
            <a:fillRect/>
          </a:stretch>
        </p:blipFill>
        <p:spPr bwMode="auto">
          <a:xfrm>
            <a:off x="-609600" y="0"/>
            <a:ext cx="10254134" cy="6858000"/>
          </a:xfrm>
          <a:prstGeom prst="rect">
            <a:avLst/>
          </a:prstGeom>
          <a:noFill/>
          <a:ln w="9525">
            <a:noFill/>
            <a:miter lim="800000"/>
            <a:headEnd/>
            <a:tailEnd/>
          </a:ln>
          <a:effectLst/>
        </p:spPr>
      </p:pic>
      <p:sp>
        <p:nvSpPr>
          <p:cNvPr id="5" name="TextBox 4"/>
          <p:cNvSpPr txBox="1"/>
          <p:nvPr/>
        </p:nvSpPr>
        <p:spPr>
          <a:xfrm>
            <a:off x="533400" y="283241"/>
            <a:ext cx="4800600" cy="707886"/>
          </a:xfrm>
          <a:prstGeom prst="rect">
            <a:avLst/>
          </a:prstGeom>
          <a:noFill/>
        </p:spPr>
        <p:txBody>
          <a:bodyPr wrap="square" rtlCol="0">
            <a:spAutoFit/>
          </a:bodyPr>
          <a:lstStyle/>
          <a:p>
            <a:r>
              <a:rPr lang="en-US" sz="4000" b="1" dirty="0" smtClean="0">
                <a:solidFill>
                  <a:srgbClr xmlns:mc="http://schemas.openxmlformats.org/markup-compatibility/2006" xmlns:a14="http://schemas.microsoft.com/office/drawing/2010/main" val="FFFF00" mc:Ignorable=""/>
                </a:solidFill>
                <a:effectLst>
                  <a:glow rad="228600">
                    <a:schemeClr val="accent1">
                      <a:satMod val="175000"/>
                      <a:alpha val="40000"/>
                    </a:schemeClr>
                  </a:glow>
                </a:effectLst>
              </a:rPr>
              <a:t>Industrial Revolution</a:t>
            </a:r>
            <a:endParaRPr lang="en-US" sz="4000" b="1" dirty="0">
              <a:solidFill>
                <a:srgbClr xmlns:mc="http://schemas.openxmlformats.org/markup-compatibility/2006" xmlns:a14="http://schemas.microsoft.com/office/drawing/2010/main" val="FFFF00" mc:Ignorable=""/>
              </a:solidFill>
              <a:effectLst>
                <a:glow rad="228600">
                  <a:schemeClr val="accent1">
                    <a:satMod val="175000"/>
                    <a:alpha val="40000"/>
                  </a:schemeClr>
                </a:glow>
              </a:effectLst>
            </a:endParaRPr>
          </a:p>
        </p:txBody>
      </p:sp>
      <p:sp>
        <p:nvSpPr>
          <p:cNvPr id="4" name="TextBox 3"/>
          <p:cNvSpPr txBox="1"/>
          <p:nvPr/>
        </p:nvSpPr>
        <p:spPr>
          <a:xfrm>
            <a:off x="685801" y="991127"/>
            <a:ext cx="4648199" cy="46166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sz="2400" dirty="0" smtClean="0"/>
              <a:t>Is built upon…the Renaissance</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905000"/>
            <a:ext cx="4191000" cy="4572000"/>
          </a:xfrm>
          <a:ln>
            <a:noFill/>
          </a:ln>
          <a:effectLst>
            <a:outerShdw blurRad="190500" dist="228600" dir="2700000" algn="ctr">
              <a:srgbClr xmlns:mc="http://schemas.openxmlformats.org/markup-compatibility/2006" xmlns:a14="http://schemas.microsoft.com/office/drawing/2010/main" val="000000" mc:Ignorable="">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003">
            <a:schemeClr val="lt2"/>
          </a:fillRef>
          <a:effectRef idx="0">
            <a:scrgbClr r="0" g="0" b="0"/>
          </a:effectRef>
          <a:fontRef idx="major"/>
        </p:style>
        <p:txBody>
          <a:bodyPr/>
          <a:lstStyle/>
          <a:p>
            <a:r>
              <a:rPr lang="en-US" dirty="0" err="1" smtClean="0"/>
              <a:t>Ar-Razi</a:t>
            </a:r>
            <a:r>
              <a:rPr lang="en-US" dirty="0" smtClean="0"/>
              <a:t> </a:t>
            </a:r>
          </a:p>
          <a:p>
            <a:pPr lvl="1"/>
            <a:r>
              <a:rPr lang="en-US" dirty="0" smtClean="0"/>
              <a:t>Placed pieces of meats in different locations</a:t>
            </a:r>
          </a:p>
          <a:p>
            <a:pPr lvl="1"/>
            <a:r>
              <a:rPr lang="en-US" dirty="0" smtClean="0"/>
              <a:t>Place where meat remained the freshest = </a:t>
            </a:r>
            <a:r>
              <a:rPr lang="en-US" dirty="0" smtClean="0"/>
              <a:t>built </a:t>
            </a:r>
            <a:r>
              <a:rPr lang="en-US" dirty="0" smtClean="0"/>
              <a:t>hospital</a:t>
            </a:r>
          </a:p>
          <a:p>
            <a:pPr lvl="2"/>
            <a:r>
              <a:rPr lang="en-US" dirty="0" smtClean="0"/>
              <a:t>Pharmacy</a:t>
            </a:r>
          </a:p>
          <a:p>
            <a:pPr lvl="2"/>
            <a:r>
              <a:rPr lang="en-US" dirty="0" smtClean="0"/>
              <a:t>Library</a:t>
            </a:r>
          </a:p>
          <a:p>
            <a:pPr lvl="2"/>
            <a:r>
              <a:rPr lang="en-US" dirty="0" smtClean="0"/>
              <a:t>Stores</a:t>
            </a:r>
          </a:p>
          <a:p>
            <a:pPr lvl="2"/>
            <a:r>
              <a:rPr lang="en-US" dirty="0" smtClean="0"/>
              <a:t>Garden with fruits and vegetables</a:t>
            </a:r>
            <a:endParaRPr lang="en-US" dirty="0"/>
          </a:p>
        </p:txBody>
      </p:sp>
      <p:sp>
        <p:nvSpPr>
          <p:cNvPr id="2" name="Title 1"/>
          <p:cNvSpPr>
            <a:spLocks noGrp="1"/>
          </p:cNvSpPr>
          <p:nvPr>
            <p:ph type="title"/>
          </p:nvPr>
        </p:nvSpPr>
        <p:spPr>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algn="l"/>
            <a:r>
              <a:rPr lang="en-US" dirty="0" smtClean="0"/>
              <a:t>Al-</a:t>
            </a:r>
            <a:r>
              <a:rPr lang="en-US" dirty="0" err="1" smtClean="0"/>
              <a:t>Adadi</a:t>
            </a:r>
            <a:r>
              <a:rPr lang="en-US" dirty="0" smtClean="0"/>
              <a:t> </a:t>
            </a:r>
            <a:r>
              <a:rPr lang="en-US" dirty="0" smtClean="0"/>
              <a:t>Hospital</a:t>
            </a:r>
            <a:br>
              <a:rPr lang="en-US" dirty="0" smtClean="0"/>
            </a:br>
            <a:r>
              <a:rPr lang="en-US" sz="3600" dirty="0" smtClean="0">
                <a:solidFill>
                  <a:srgbClr xmlns:mc="http://schemas.openxmlformats.org/markup-compatibility/2006" xmlns:a14="http://schemas.microsoft.com/office/drawing/2010/main" val="FFFF00" mc:Ignorable=""/>
                </a:solidFill>
                <a:latin typeface="Eras Medium ITC" pitchFamily="34" charset="0"/>
              </a:rPr>
              <a:t>Baghdad </a:t>
            </a:r>
            <a:r>
              <a:rPr lang="en-US" sz="3600" dirty="0" smtClean="0">
                <a:solidFill>
                  <a:srgbClr xmlns:mc="http://schemas.openxmlformats.org/markup-compatibility/2006" xmlns:a14="http://schemas.microsoft.com/office/drawing/2010/main" val="FFFF00" mc:Ignorable=""/>
                </a:solidFill>
                <a:latin typeface="Eras Medium ITC" pitchFamily="34" charset="0"/>
              </a:rPr>
              <a:t>– 981 CE</a:t>
            </a:r>
            <a:endParaRPr lang="en-US" sz="3600" dirty="0">
              <a:solidFill>
                <a:srgbClr xmlns:mc="http://schemas.openxmlformats.org/markup-compatibility/2006" xmlns:a14="http://schemas.microsoft.com/office/drawing/2010/main" val="FFFF00" mc:Ignorable=""/>
              </a:solidFill>
              <a:latin typeface="Eras Medium ITC" pitchFamily="34" charset="0"/>
            </a:endParaRPr>
          </a:p>
        </p:txBody>
      </p:sp>
      <p:pic>
        <p:nvPicPr>
          <p:cNvPr id="1229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000" b="94000" l="4667" r="92667">
                        <a14:foregroundMark x1="44667" y1="32000" x2="54000" y2="30000"/>
                        <a14:foregroundMark x1="84000" y1="60000" x2="75333" y2="62000"/>
                        <a14:foregroundMark x1="80000" y1="74000" x2="80667" y2="76667"/>
                        <a14:foregroundMark x1="82667" y1="82667" x2="56667" y2="82667"/>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410200" y="1752600"/>
            <a:ext cx="3352800" cy="3352800"/>
          </a:xfrm>
          <a:prstGeom prst="rect">
            <a:avLst/>
          </a:prstGeom>
          <a:noFill/>
          <a:ln>
            <a:noFill/>
          </a:ln>
          <a:effectLst>
            <a:outerShdw blurRad="190500" dist="228600" dir="2700000" algn="ctr">
              <a:srgbClr xmlns:mc="http://schemas.openxmlformats.org/markup-compatibility/2006" xmlns:a14="http://schemas.microsoft.com/office/drawing/2010/main" val="000000" mc:Ignorable="">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l"/>
            <a:r>
              <a:rPr lang="en-US" sz="3200" dirty="0" smtClean="0"/>
              <a:t>Al-</a:t>
            </a:r>
            <a:r>
              <a:rPr lang="en-US" sz="3200" dirty="0" err="1" smtClean="0"/>
              <a:t>Mansouri</a:t>
            </a:r>
            <a:r>
              <a:rPr lang="en-US" sz="3200" dirty="0" smtClean="0"/>
              <a:t> Hospital  - </a:t>
            </a:r>
            <a:r>
              <a:rPr lang="en-US" sz="3200" dirty="0" smtClean="0"/>
              <a:t/>
            </a:r>
            <a:br>
              <a:rPr lang="en-US" sz="3200" dirty="0" smtClean="0"/>
            </a:br>
            <a:r>
              <a:rPr lang="en-US" sz="3200" dirty="0" smtClean="0">
                <a:solidFill>
                  <a:srgbClr xmlns:mc="http://schemas.openxmlformats.org/markup-compatibility/2006" xmlns:a14="http://schemas.microsoft.com/office/drawing/2010/main" val="FFFF00" mc:Ignorable=""/>
                </a:solidFill>
                <a:latin typeface="Eras Medium ITC" pitchFamily="34" charset="0"/>
              </a:rPr>
              <a:t>Cairo </a:t>
            </a:r>
            <a:r>
              <a:rPr lang="en-US" sz="3200" dirty="0" smtClean="0">
                <a:solidFill>
                  <a:srgbClr xmlns:mc="http://schemas.openxmlformats.org/markup-compatibility/2006" xmlns:a14="http://schemas.microsoft.com/office/drawing/2010/main" val="FFFF00" mc:Ignorable=""/>
                </a:solidFill>
                <a:latin typeface="Eras Medium ITC" pitchFamily="34" charset="0"/>
              </a:rPr>
              <a:t>– 1248 CE</a:t>
            </a:r>
            <a:endParaRPr lang="en-US" sz="3200" dirty="0">
              <a:solidFill>
                <a:srgbClr xmlns:mc="http://schemas.openxmlformats.org/markup-compatibility/2006" xmlns:a14="http://schemas.microsoft.com/office/drawing/2010/main" val="FFFF00" mc:Ignorable=""/>
              </a:solidFill>
              <a:latin typeface="Eras Medium ITC" pitchFamily="34" charset="0"/>
            </a:endParaRPr>
          </a:p>
        </p:txBody>
      </p:sp>
      <p:sp>
        <p:nvSpPr>
          <p:cNvPr id="5" name="Content Placeholder 4"/>
          <p:cNvSpPr>
            <a:spLocks noGrp="1"/>
          </p:cNvSpPr>
          <p:nvPr>
            <p:ph sz="quarter" idx="13"/>
          </p:nvPr>
        </p:nvSpPr>
        <p:spPr>
          <a:xfrm>
            <a:off x="914400" y="1905000"/>
            <a:ext cx="3749040" cy="4267200"/>
          </a:xfrm>
          <a:ln>
            <a:noFill/>
          </a:ln>
          <a:effectLst>
            <a:outerShdw blurRad="190500" dist="228600" dir="2700000" algn="ctr">
              <a:srgbClr xmlns:mc="http://schemas.openxmlformats.org/markup-compatibility/2006" xmlns:a14="http://schemas.microsoft.com/office/drawing/2010/main" val="000000" mc:Ignorable="">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1003">
            <a:schemeClr val="lt2"/>
          </a:fillRef>
          <a:effectRef idx="1">
            <a:schemeClr val="accent3"/>
          </a:effectRef>
          <a:fontRef idx="minor">
            <a:schemeClr val="dk1"/>
          </a:fontRef>
        </p:style>
        <p:txBody>
          <a:bodyPr/>
          <a:lstStyle/>
          <a:p>
            <a:r>
              <a:rPr lang="en-US" dirty="0" smtClean="0"/>
              <a:t>8000 Beds</a:t>
            </a:r>
          </a:p>
          <a:p>
            <a:r>
              <a:rPr lang="en-US" dirty="0" smtClean="0"/>
              <a:t>Specialized Wards</a:t>
            </a:r>
          </a:p>
          <a:p>
            <a:r>
              <a:rPr lang="en-US" dirty="0" smtClean="0"/>
              <a:t>Free for all</a:t>
            </a:r>
          </a:p>
          <a:p>
            <a:r>
              <a:rPr lang="en-US" dirty="0" smtClean="0"/>
              <a:t>No limit for inpatient stay</a:t>
            </a:r>
          </a:p>
          <a:p>
            <a:r>
              <a:rPr lang="en-US" dirty="0" smtClean="0"/>
              <a:t>Physicians held accountable for negligence</a:t>
            </a:r>
          </a:p>
          <a:p>
            <a:r>
              <a:rPr lang="en-US" dirty="0" smtClean="0"/>
              <a:t>Physicians only get paid if patients were properly treated or cured.</a:t>
            </a:r>
            <a:endParaRPr lang="en-US" dirty="0"/>
          </a:p>
        </p:txBody>
      </p:sp>
      <p:pic>
        <p:nvPicPr>
          <p:cNvPr id="1026" name="Picture 2"/>
          <p:cNvPicPr>
            <a:picLocks noChangeAspect="1" noChangeArrowheads="1"/>
          </p:cNvPicPr>
          <p:nvPr/>
        </p:nvPicPr>
        <p:blipFill>
          <a:blip r:embed="rId2"/>
          <a:srcRect/>
          <a:stretch>
            <a:fillRect/>
          </a:stretch>
        </p:blipFill>
        <p:spPr bwMode="auto">
          <a:xfrm>
            <a:off x="5181600" y="2057400"/>
            <a:ext cx="2909887" cy="3959030"/>
          </a:xfrm>
          <a:prstGeom prst="rect">
            <a:avLst/>
          </a:prstGeom>
          <a:ln>
            <a:noFill/>
          </a:ln>
          <a:effectLst>
            <a:outerShdw blurRad="292100" dist="139700" dir="2700000" algn="tl" rotWithShape="0">
              <a:srgbClr xmlns:mc="http://schemas.openxmlformats.org/markup-compatibility/2006" xmlns:a14="http://schemas.microsoft.com/office/drawing/2010/main" val="333333" mc:Ignorable="">
                <a:alpha val="65000"/>
              </a:srgbClr>
            </a:outerShdw>
            <a:reflection blurRad="6350" stA="52000" endA="300" endPos="35000" dir="5400000" sy="-100000" algn="bl" rotWithShape="0"/>
          </a:effectLst>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1219200"/>
            <a:ext cx="7772400" cy="1780108"/>
          </a:xfrm>
        </p:spPr>
        <p:txBody>
          <a:bodyPr>
            <a:normAutofit/>
          </a:bodyPr>
          <a:lstStyle/>
          <a:p>
            <a:r>
              <a:rPr sz="6000" dirty="0" smtClean="0"/>
              <a:t>Chemistry</a:t>
            </a:r>
            <a:endParaRPr lang="en-US" sz="60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3276600"/>
            <a:ext cx="2857500" cy="2905125"/>
          </a:xfrm>
          <a:prstGeom prst="rect">
            <a:avLst/>
          </a:prstGeom>
          <a:noFill/>
          <a:ln>
            <a:noFill/>
          </a:ln>
          <a:effectLst>
            <a:outerShdw dist="35921" dir="2700000" algn="ctr" rotWithShape="0">
              <a:schemeClr val="bg2"/>
            </a:outerShdw>
            <a:reflection blurRad="6350" stA="50000" endA="300" endPos="90000" dir="5400000" sy="-100000" algn="bl" rotWithShape="0"/>
          </a:effectLst>
          <a:scene3d>
            <a:camera prst="orthographicFront"/>
            <a:lightRig rig="threePt" dir="t"/>
          </a:scene3d>
          <a:sp3d>
            <a:bevelT w="165100" prst="coolSlan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descr="C:\Users\Owner\Documents\Backup\my documents\My Pictures\gainpeace transparent logo.png"/>
          <p:cNvPicPr>
            <a:picLocks noChangeAspect="1" noChangeArrowheads="1"/>
          </p:cNvPicPr>
          <p:nvPr/>
        </p:nvPicPr>
        <p:blipFill rotWithShape="1">
          <a:blip r:embed="rId3">
            <a:extLst>
              <a:ext uri="{28A0092B-C50C-407E-A947-70E740481C1C}">
                <a14:useLocalDpi xmlns:a14="http://schemas.microsoft.com/office/drawing/2010/main" val="0"/>
              </a:ext>
            </a:extLst>
          </a:blip>
          <a:srcRect r="57692"/>
          <a:stretch/>
        </p:blipFill>
        <p:spPr bwMode="auto">
          <a:xfrm>
            <a:off x="457200" y="457200"/>
            <a:ext cx="927100" cy="869909"/>
          </a:xfrm>
          <a:prstGeom prst="rect">
            <a:avLst/>
          </a:prstGeom>
          <a:noFill/>
          <a:extLst>
            <a:ext uri="{909E8E84-426E-40DD-AFC4-6F175D3DCCD1}">
              <a14:hiddenFill xmlns:a14="http://schemas.microsoft.com/office/drawing/2010/main">
                <a:solidFill>
                  <a:srgbClr xmlns:mc="http://schemas.openxmlformats.org/markup-compatibility/2006" val="FFFFFF" mc:Ignorable=""/>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algn="l"/>
            <a:r>
              <a:rPr lang="en-GB" dirty="0" smtClean="0">
                <a:solidFill>
                  <a:srgbClr xmlns:mc="http://schemas.openxmlformats.org/markup-compatibility/2006" xmlns:a14="http://schemas.microsoft.com/office/drawing/2010/main" val="FFFFFF" mc:Ignorable=""/>
                </a:solidFill>
                <a:cs typeface="Arial" charset="0"/>
              </a:rPr>
              <a:t>Jabir </a:t>
            </a:r>
            <a:r>
              <a:rPr lang="en-GB" dirty="0" err="1" smtClean="0">
                <a:solidFill>
                  <a:srgbClr xmlns:mc="http://schemas.openxmlformats.org/markup-compatibility/2006" xmlns:a14="http://schemas.microsoft.com/office/drawing/2010/main" val="FFFFFF" mc:Ignorable=""/>
                </a:solidFill>
                <a:cs typeface="Arial" charset="0"/>
              </a:rPr>
              <a:t>Ibn</a:t>
            </a:r>
            <a:r>
              <a:rPr lang="en-GB" dirty="0" smtClean="0">
                <a:solidFill>
                  <a:srgbClr xmlns:mc="http://schemas.openxmlformats.org/markup-compatibility/2006" xmlns:a14="http://schemas.microsoft.com/office/drawing/2010/main" val="FFFFFF" mc:Ignorable=""/>
                </a:solidFill>
                <a:cs typeface="Arial" charset="0"/>
              </a:rPr>
              <a:t> </a:t>
            </a:r>
            <a:r>
              <a:rPr lang="en-GB" dirty="0" err="1" smtClean="0">
                <a:solidFill>
                  <a:srgbClr xmlns:mc="http://schemas.openxmlformats.org/markup-compatibility/2006" xmlns:a14="http://schemas.microsoft.com/office/drawing/2010/main" val="FFFFFF" mc:Ignorable=""/>
                </a:solidFill>
                <a:cs typeface="Arial" charset="0"/>
              </a:rPr>
              <a:t>Haiyan</a:t>
            </a:r>
            <a:r>
              <a:rPr lang="en-GB" dirty="0" smtClean="0">
                <a:solidFill>
                  <a:srgbClr xmlns:mc="http://schemas.openxmlformats.org/markup-compatibility/2006" xmlns:a14="http://schemas.microsoft.com/office/drawing/2010/main" val="FFFFFF" mc:Ignorable=""/>
                </a:solidFill>
                <a:cs typeface="Arial" charset="0"/>
              </a:rPr>
              <a:t> - </a:t>
            </a:r>
            <a:r>
              <a:rPr lang="en-GB" sz="2700" dirty="0" smtClean="0">
                <a:solidFill>
                  <a:srgbClr xmlns:mc="http://schemas.openxmlformats.org/markup-compatibility/2006" xmlns:a14="http://schemas.microsoft.com/office/drawing/2010/main" val="FFFFFF" mc:Ignorable=""/>
                </a:solidFill>
                <a:cs typeface="Arial" charset="0"/>
              </a:rPr>
              <a:t>721-815 CE</a:t>
            </a:r>
            <a:br>
              <a:rPr lang="en-GB" sz="2700" dirty="0" smtClean="0">
                <a:solidFill>
                  <a:srgbClr xmlns:mc="http://schemas.openxmlformats.org/markup-compatibility/2006" xmlns:a14="http://schemas.microsoft.com/office/drawing/2010/main" val="FFFFFF" mc:Ignorable=""/>
                </a:solidFill>
                <a:cs typeface="Arial" charset="0"/>
              </a:rPr>
            </a:br>
            <a:r>
              <a:rPr lang="en-GB" sz="3600" dirty="0" smtClean="0">
                <a:solidFill>
                  <a:srgbClr xmlns:mc="http://schemas.openxmlformats.org/markup-compatibility/2006" xmlns:a14="http://schemas.microsoft.com/office/drawing/2010/main" val="FFFF00" mc:Ignorable=""/>
                </a:solidFill>
                <a:latin typeface="Eras Medium ITC" pitchFamily="34" charset="0"/>
                <a:cs typeface="Arial" charset="0"/>
              </a:rPr>
              <a:t>Father of Chemistry</a:t>
            </a:r>
            <a:endParaRPr lang="en-US" sz="3600" dirty="0">
              <a:solidFill>
                <a:srgbClr xmlns:mc="http://schemas.openxmlformats.org/markup-compatibility/2006" xmlns:a14="http://schemas.microsoft.com/office/drawing/2010/main" val="FFFF00" mc:Ignorable=""/>
              </a:solidFill>
              <a:latin typeface="Eras Medium ITC" pitchFamily="34" charset="0"/>
            </a:endParaRPr>
          </a:p>
        </p:txBody>
      </p:sp>
      <p:sp>
        <p:nvSpPr>
          <p:cNvPr id="4" name="Content Placeholder 3"/>
          <p:cNvSpPr>
            <a:spLocks noGrp="1"/>
          </p:cNvSpPr>
          <p:nvPr>
            <p:ph sz="quarter" idx="13"/>
          </p:nvPr>
        </p:nvSpPr>
        <p:spPr>
          <a:xfrm>
            <a:off x="4876800" y="1524000"/>
            <a:ext cx="3749040" cy="4572000"/>
          </a:xfrm>
          <a:ln>
            <a:noFill/>
          </a:ln>
          <a:effectLst>
            <a:outerShdw blurRad="190500" dist="228600" dir="2700000" algn="ctr">
              <a:srgbClr xmlns:mc="http://schemas.openxmlformats.org/markup-compatibility/2006" xmlns:a14="http://schemas.microsoft.com/office/drawing/2010/main" val="000000" mc:Ignorable="">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1003">
            <a:schemeClr val="lt2"/>
          </a:fillRef>
          <a:effectRef idx="1">
            <a:schemeClr val="accent2"/>
          </a:effectRef>
          <a:fontRef idx="minor">
            <a:schemeClr val="dk1"/>
          </a:fontRef>
        </p:style>
        <p:txBody>
          <a:bodyPr>
            <a:normAutofit/>
          </a:bodyPr>
          <a:lstStyle/>
          <a:p>
            <a:r>
              <a:rPr lang="en-US" dirty="0" smtClean="0">
                <a:solidFill>
                  <a:srgbClr xmlns:mc="http://schemas.openxmlformats.org/markup-compatibility/2006" xmlns:a14="http://schemas.microsoft.com/office/drawing/2010/main" val="FF0000" mc:Ignorable=""/>
                </a:solidFill>
              </a:rPr>
              <a:t>Invented </a:t>
            </a:r>
            <a:endParaRPr lang="en-US" dirty="0" smtClean="0">
              <a:solidFill>
                <a:srgbClr xmlns:mc="http://schemas.openxmlformats.org/markup-compatibility/2006" xmlns:a14="http://schemas.microsoft.com/office/drawing/2010/main" val="FF0000" mc:Ignorable=""/>
              </a:solidFill>
            </a:endParaRPr>
          </a:p>
          <a:p>
            <a:r>
              <a:rPr lang="en-US" dirty="0" smtClean="0"/>
              <a:t>25 </a:t>
            </a:r>
            <a:r>
              <a:rPr lang="en-US" dirty="0" smtClean="0"/>
              <a:t>+ laboratory instruments.</a:t>
            </a:r>
          </a:p>
          <a:p>
            <a:r>
              <a:rPr lang="en-US" dirty="0" smtClean="0">
                <a:solidFill>
                  <a:srgbClr xmlns:mc="http://schemas.openxmlformats.org/markup-compatibility/2006" xmlns:a14="http://schemas.microsoft.com/office/drawing/2010/main" val="FF0000" mc:Ignorable=""/>
                </a:solidFill>
              </a:rPr>
              <a:t>Discovered Acids</a:t>
            </a:r>
            <a:endParaRPr lang="en-US" dirty="0" smtClean="0">
              <a:solidFill>
                <a:srgbClr xmlns:mc="http://schemas.openxmlformats.org/markup-compatibility/2006" xmlns:a14="http://schemas.microsoft.com/office/drawing/2010/main" val="FF0000" mc:Ignorable=""/>
              </a:solidFill>
            </a:endParaRPr>
          </a:p>
          <a:p>
            <a:pPr lvl="1"/>
            <a:r>
              <a:rPr lang="en-US" dirty="0" smtClean="0"/>
              <a:t>Sulfuric acid</a:t>
            </a:r>
          </a:p>
          <a:p>
            <a:pPr lvl="1"/>
            <a:r>
              <a:rPr lang="en-US" dirty="0" smtClean="0"/>
              <a:t>Hydrochloric acid</a:t>
            </a:r>
          </a:p>
          <a:p>
            <a:pPr lvl="1"/>
            <a:r>
              <a:rPr lang="en-US" dirty="0" smtClean="0"/>
              <a:t>Nitric acid</a:t>
            </a:r>
          </a:p>
          <a:p>
            <a:r>
              <a:rPr lang="en-US" dirty="0" smtClean="0">
                <a:solidFill>
                  <a:srgbClr xmlns:mc="http://schemas.openxmlformats.org/markup-compatibility/2006" xmlns:a14="http://schemas.microsoft.com/office/drawing/2010/main" val="FF0000" mc:Ignorable=""/>
                </a:solidFill>
              </a:rPr>
              <a:t>Discovered </a:t>
            </a:r>
            <a:r>
              <a:rPr lang="en-US" dirty="0" smtClean="0">
                <a:solidFill>
                  <a:srgbClr xmlns:mc="http://schemas.openxmlformats.org/markup-compatibility/2006" xmlns:a14="http://schemas.microsoft.com/office/drawing/2010/main" val="FF0000" mc:Ignorable=""/>
                </a:solidFill>
              </a:rPr>
              <a:t>elements</a:t>
            </a:r>
            <a:endParaRPr lang="en-US" dirty="0" smtClean="0">
              <a:solidFill>
                <a:srgbClr xmlns:mc="http://schemas.openxmlformats.org/markup-compatibility/2006" xmlns:a14="http://schemas.microsoft.com/office/drawing/2010/main" val="FF0000" mc:Ignorable=""/>
              </a:solidFill>
            </a:endParaRPr>
          </a:p>
          <a:p>
            <a:pPr lvl="1"/>
            <a:r>
              <a:rPr lang="en-US" dirty="0" smtClean="0"/>
              <a:t>Arsenic</a:t>
            </a:r>
          </a:p>
          <a:p>
            <a:pPr lvl="1"/>
            <a:r>
              <a:rPr lang="en-US" dirty="0" smtClean="0"/>
              <a:t>Antimony</a:t>
            </a:r>
          </a:p>
          <a:p>
            <a:pPr lvl="1"/>
            <a:r>
              <a:rPr lang="en-US" dirty="0" smtClean="0"/>
              <a:t>Bismuth</a:t>
            </a:r>
          </a:p>
        </p:txBody>
      </p:sp>
      <p:pic>
        <p:nvPicPr>
          <p:cNvPr id="32770" name="Picture 2"/>
          <p:cNvPicPr>
            <a:picLocks noChangeAspect="1" noChangeArrowheads="1"/>
          </p:cNvPicPr>
          <p:nvPr/>
        </p:nvPicPr>
        <p:blipFill>
          <a:blip r:embed="rId2"/>
          <a:srcRect/>
          <a:stretch>
            <a:fillRect/>
          </a:stretch>
        </p:blipFill>
        <p:spPr bwMode="auto">
          <a:xfrm>
            <a:off x="838200" y="1828800"/>
            <a:ext cx="3505200" cy="4172857"/>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r>
              <a:rPr sz="6000" dirty="0" smtClean="0"/>
              <a:t>Sociology</a:t>
            </a:r>
            <a:endParaRPr lang="en-US" sz="6000" dirty="0"/>
          </a:p>
        </p:txBody>
      </p:sp>
      <p:sp>
        <p:nvSpPr>
          <p:cNvPr id="6" name="Subtitle 5"/>
          <p:cNvSpPr>
            <a:spLocks noGrp="1"/>
          </p:cNvSpPr>
          <p:nvPr>
            <p:ph type="subTitle" idx="1"/>
          </p:nvPr>
        </p:nvSpPr>
        <p:spPr/>
        <p:txBody>
          <a:bodyPr/>
          <a:lstStyle/>
          <a:p>
            <a:endParaRPr lang="en-US"/>
          </a:p>
        </p:txBody>
      </p:sp>
      <p:pic>
        <p:nvPicPr>
          <p:cNvPr id="15362" name="Picture 2"/>
          <p:cNvPicPr>
            <a:picLocks noChangeAspect="1" noChangeArrowheads="1"/>
          </p:cNvPicPr>
          <p:nvPr/>
        </p:nvPicPr>
        <p:blipFill>
          <a:blip r:embed="rId2">
            <a:duotone>
              <a:prstClr val="black"/>
              <a:schemeClr val="bg2">
                <a:lumMod val="90000"/>
                <a:tint val="45000"/>
                <a:satMod val="400000"/>
              </a:schemeClr>
            </a:duotone>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2819400" y="3657600"/>
            <a:ext cx="3495675" cy="2856681"/>
          </a:xfrm>
          <a:prstGeom prst="rect">
            <a:avLst/>
          </a:prstGeom>
          <a:noFill/>
          <a:ln>
            <a:noFill/>
          </a:ln>
          <a:effectLst>
            <a:outerShdw blurRad="190500" dist="228600" dir="2700000" algn="ctr">
              <a:srgbClr xmlns:mc="http://schemas.openxmlformats.org/markup-compatibility/2006" xmlns:a14="http://schemas.microsoft.com/office/drawing/2010/main" val="000000" mc:Ignorable="">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descr="C:\Users\Owner\Documents\Backup\my documents\My Pictures\gainpeace transparent logo.png"/>
          <p:cNvPicPr>
            <a:picLocks noChangeAspect="1" noChangeArrowheads="1"/>
          </p:cNvPicPr>
          <p:nvPr/>
        </p:nvPicPr>
        <p:blipFill rotWithShape="1">
          <a:blip r:embed="rId4">
            <a:extLst>
              <a:ext uri="{28A0092B-C50C-407E-A947-70E740481C1C}">
                <a14:useLocalDpi xmlns:a14="http://schemas.microsoft.com/office/drawing/2010/main" val="0"/>
              </a:ext>
            </a:extLst>
          </a:blip>
          <a:srcRect r="57692"/>
          <a:stretch/>
        </p:blipFill>
        <p:spPr bwMode="auto">
          <a:xfrm>
            <a:off x="457200" y="457200"/>
            <a:ext cx="927100" cy="869909"/>
          </a:xfrm>
          <a:prstGeom prst="rect">
            <a:avLst/>
          </a:prstGeom>
          <a:noFill/>
          <a:extLst>
            <a:ext uri="{909E8E84-426E-40DD-AFC4-6F175D3DCCD1}">
              <a14:hiddenFill xmlns:a14="http://schemas.microsoft.com/office/drawing/2010/main">
                <a:solidFill>
                  <a:srgbClr xmlns:mc="http://schemas.openxmlformats.org/markup-compatibility/2006" val="FFFFFF" mc:Ignorable=""/>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274638"/>
            <a:ext cx="6248400" cy="1143000"/>
          </a:xfrm>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algn="l"/>
            <a:r>
              <a:rPr lang="en-US" b="1" dirty="0" err="1" smtClean="0">
                <a:solidFill>
                  <a:schemeClr val="bg1"/>
                </a:solidFill>
                <a:effectLst>
                  <a:outerShdw blurRad="38100" dist="38100" dir="2700000" algn="tl">
                    <a:srgbClr xmlns:mc="http://schemas.openxmlformats.org/markup-compatibility/2006" xmlns:a14="http://schemas.microsoft.com/office/drawing/2010/main" val="000000" mc:Ignorable=""/>
                  </a:outerShdw>
                </a:effectLst>
              </a:rPr>
              <a:t>Ibn</a:t>
            </a:r>
            <a:r>
              <a:rPr lang="en-US" b="1" dirty="0" smtClean="0">
                <a:solidFill>
                  <a:schemeClr val="bg1"/>
                </a:solidFill>
                <a:effectLst>
                  <a:outerShdw blurRad="38100" dist="38100" dir="2700000" algn="tl">
                    <a:srgbClr xmlns:mc="http://schemas.openxmlformats.org/markup-compatibility/2006" xmlns:a14="http://schemas.microsoft.com/office/drawing/2010/main" val="000000" mc:Ignorable=""/>
                  </a:outerShdw>
                </a:effectLst>
              </a:rPr>
              <a:t> – </a:t>
            </a:r>
            <a:r>
              <a:rPr lang="en-US" b="1" dirty="0" err="1" smtClean="0">
                <a:solidFill>
                  <a:schemeClr val="bg1"/>
                </a:solidFill>
                <a:effectLst>
                  <a:outerShdw blurRad="38100" dist="38100" dir="2700000" algn="tl">
                    <a:srgbClr xmlns:mc="http://schemas.openxmlformats.org/markup-compatibility/2006" xmlns:a14="http://schemas.microsoft.com/office/drawing/2010/main" val="000000" mc:Ignorable=""/>
                  </a:outerShdw>
                </a:effectLst>
              </a:rPr>
              <a:t>Khaldun</a:t>
            </a:r>
            <a:r>
              <a:rPr lang="en-US" b="1" dirty="0" smtClean="0">
                <a:solidFill>
                  <a:schemeClr val="bg1"/>
                </a:solidFill>
                <a:effectLst>
                  <a:outerShdw blurRad="38100" dist="38100" dir="2700000" algn="tl">
                    <a:srgbClr xmlns:mc="http://schemas.openxmlformats.org/markup-compatibility/2006" xmlns:a14="http://schemas.microsoft.com/office/drawing/2010/main" val="000000" mc:Ignorable=""/>
                  </a:outerShdw>
                </a:effectLst>
              </a:rPr>
              <a:t> – </a:t>
            </a:r>
            <a:r>
              <a:rPr lang="en-US" sz="2700" b="1" dirty="0" smtClean="0">
                <a:solidFill>
                  <a:schemeClr val="bg1"/>
                </a:solidFill>
                <a:effectLst>
                  <a:outerShdw blurRad="38100" dist="38100" dir="2700000" algn="tl">
                    <a:srgbClr xmlns:mc="http://schemas.openxmlformats.org/markup-compatibility/2006" xmlns:a14="http://schemas.microsoft.com/office/drawing/2010/main" val="000000" mc:Ignorable=""/>
                  </a:outerShdw>
                </a:effectLst>
              </a:rPr>
              <a:t>1332-1406</a:t>
            </a:r>
            <a:r>
              <a:rPr lang="en-US" b="1" dirty="0" smtClean="0">
                <a:solidFill>
                  <a:srgbClr xmlns:mc="http://schemas.openxmlformats.org/markup-compatibility/2006" xmlns:a14="http://schemas.microsoft.com/office/drawing/2010/main" val="FFFF00" mc:Ignorable=""/>
                </a:solidFill>
                <a:effectLst>
                  <a:outerShdw blurRad="38100" dist="38100" dir="2700000" algn="tl">
                    <a:srgbClr xmlns:mc="http://schemas.openxmlformats.org/markup-compatibility/2006" xmlns:a14="http://schemas.microsoft.com/office/drawing/2010/main" val="000000" mc:Ignorable=""/>
                  </a:outerShdw>
                </a:effectLst>
              </a:rPr>
              <a:t/>
            </a:r>
            <a:br>
              <a:rPr lang="en-US" b="1" dirty="0" smtClean="0">
                <a:solidFill>
                  <a:srgbClr xmlns:mc="http://schemas.openxmlformats.org/markup-compatibility/2006" xmlns:a14="http://schemas.microsoft.com/office/drawing/2010/main" val="FFFF00" mc:Ignorable=""/>
                </a:solidFill>
                <a:effectLst>
                  <a:outerShdw blurRad="38100" dist="38100" dir="2700000" algn="tl">
                    <a:srgbClr xmlns:mc="http://schemas.openxmlformats.org/markup-compatibility/2006" xmlns:a14="http://schemas.microsoft.com/office/drawing/2010/main" val="000000" mc:Ignorable=""/>
                  </a:outerShdw>
                </a:effectLst>
              </a:rPr>
            </a:br>
            <a:r>
              <a:rPr lang="en-US" sz="3600" dirty="0" smtClean="0">
                <a:solidFill>
                  <a:srgbClr xmlns:mc="http://schemas.openxmlformats.org/markup-compatibility/2006" xmlns:a14="http://schemas.microsoft.com/office/drawing/2010/main" val="FFFF00" mc:Ignorable=""/>
                </a:solidFill>
                <a:latin typeface="Eras Medium ITC" pitchFamily="34" charset="0"/>
              </a:rPr>
              <a:t>Father of Modern Sociology</a:t>
            </a:r>
            <a:endParaRPr lang="en-US" sz="3600" dirty="0">
              <a:solidFill>
                <a:srgbClr xmlns:mc="http://schemas.openxmlformats.org/markup-compatibility/2006" xmlns:a14="http://schemas.microsoft.com/office/drawing/2010/main" val="FFFF00" mc:Ignorable=""/>
              </a:solidFill>
              <a:latin typeface="Eras Medium ITC" pitchFamily="34" charset="0"/>
            </a:endParaRPr>
          </a:p>
        </p:txBody>
      </p:sp>
      <p:sp>
        <p:nvSpPr>
          <p:cNvPr id="47107" name="Rectangle 3"/>
          <p:cNvSpPr>
            <a:spLocks noGrp="1" noChangeArrowheads="1"/>
          </p:cNvSpPr>
          <p:nvPr>
            <p:ph type="body" sz="half" idx="1"/>
          </p:nvPr>
        </p:nvSpPr>
        <p:spPr>
          <a:xfrm>
            <a:off x="457200" y="2057400"/>
            <a:ext cx="5943600" cy="4114800"/>
          </a:xfrm>
          <a:ln>
            <a:noFill/>
          </a:ln>
          <a:effectLst>
            <a:outerShdw blurRad="190500" dist="228600" dir="2700000" algn="ctr">
              <a:srgbClr xmlns:mc="http://schemas.openxmlformats.org/markup-compatibility/2006" xmlns:a14="http://schemas.microsoft.com/office/drawing/2010/main" val="000000" mc:Ignorable="">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003">
            <a:schemeClr val="lt2"/>
          </a:fillRef>
          <a:effectRef idx="0">
            <a:scrgbClr r="0" g="0" b="0"/>
          </a:effectRef>
          <a:fontRef idx="major"/>
        </p:style>
        <p:txBody>
          <a:bodyPr/>
          <a:lstStyle/>
          <a:p>
            <a:pPr>
              <a:lnSpc>
                <a:spcPct val="90000"/>
              </a:lnSpc>
              <a:buFontTx/>
              <a:buChar char="-"/>
            </a:pPr>
            <a:r>
              <a:rPr lang="en-US" sz="2800" dirty="0" smtClean="0"/>
              <a:t>Al-</a:t>
            </a:r>
            <a:r>
              <a:rPr lang="en-US" sz="2800" dirty="0" err="1" smtClean="0"/>
              <a:t>Muqaddamah</a:t>
            </a:r>
            <a:r>
              <a:rPr lang="en-US" dirty="0" smtClean="0"/>
              <a:t> </a:t>
            </a:r>
            <a:r>
              <a:rPr lang="en-US" dirty="0"/>
              <a:t> </a:t>
            </a:r>
            <a:r>
              <a:rPr lang="en-US" dirty="0" smtClean="0"/>
              <a:t>- An </a:t>
            </a:r>
            <a:r>
              <a:rPr lang="en-US" dirty="0" smtClean="0"/>
              <a:t>Introduction to History</a:t>
            </a:r>
            <a:endParaRPr lang="en-US" dirty="0" smtClean="0"/>
          </a:p>
          <a:p>
            <a:pPr>
              <a:lnSpc>
                <a:spcPct val="90000"/>
              </a:lnSpc>
              <a:buFontTx/>
              <a:buChar char="-"/>
            </a:pPr>
            <a:r>
              <a:rPr lang="en-US" dirty="0" smtClean="0"/>
              <a:t>“Undoubtedly </a:t>
            </a:r>
            <a:r>
              <a:rPr lang="en-US" dirty="0" smtClean="0"/>
              <a:t>the greatest work of its kind that has ever been created by any mind in any time and any place…the most comprehensive and illuminating analysis of how human affairs work that has been made </a:t>
            </a:r>
            <a:r>
              <a:rPr lang="en-US" dirty="0" smtClean="0"/>
              <a:t>anywhere”.</a:t>
            </a:r>
            <a:endParaRPr lang="en-US" dirty="0" smtClean="0"/>
          </a:p>
          <a:p>
            <a:pPr>
              <a:lnSpc>
                <a:spcPct val="90000"/>
              </a:lnSpc>
              <a:buFontTx/>
              <a:buChar char="-"/>
            </a:pPr>
            <a:r>
              <a:rPr lang="en-US" dirty="0" smtClean="0"/>
              <a:t>[Arnold </a:t>
            </a:r>
            <a:r>
              <a:rPr lang="en-US" dirty="0" smtClean="0"/>
              <a:t>J Toynbee </a:t>
            </a:r>
            <a:r>
              <a:rPr lang="en-US" i="1" dirty="0" smtClean="0"/>
              <a:t>Observer]</a:t>
            </a:r>
            <a:endParaRPr lang="en-US" i="1" dirty="0" smtClean="0"/>
          </a:p>
          <a:p>
            <a:pPr>
              <a:lnSpc>
                <a:spcPct val="90000"/>
              </a:lnSpc>
              <a:buFontTx/>
              <a:buChar char="-"/>
            </a:pPr>
            <a:endParaRPr lang="en-US" dirty="0" smtClean="0"/>
          </a:p>
          <a:p>
            <a:pPr>
              <a:lnSpc>
                <a:spcPct val="90000"/>
              </a:lnSpc>
              <a:buFontTx/>
              <a:buChar char="-"/>
            </a:pPr>
            <a:endParaRPr lang="en-US" dirty="0" smtClean="0"/>
          </a:p>
          <a:p>
            <a:pPr>
              <a:lnSpc>
                <a:spcPct val="90000"/>
              </a:lnSpc>
              <a:buFontTx/>
              <a:buNone/>
            </a:pPr>
            <a:endParaRPr lang="en-US" dirty="0"/>
          </a:p>
        </p:txBody>
      </p:sp>
      <p:pic>
        <p:nvPicPr>
          <p:cNvPr id="47109" name="Picture 5" descr="khaldun">
            <a:hlinkClick r:id="rId2"/>
          </p:cNvPr>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backgroundRemoval t="4630" b="100000" l="7059" r="100000">
                        <a14:foregroundMark x1="35294" y1="15741" x2="60000" y2="25000"/>
                        <a14:foregroundMark x1="49412" y1="12963" x2="68235" y2="17593"/>
                        <a14:foregroundMark x1="51765" y1="8333" x2="64706" y2="11111"/>
                        <a14:foregroundMark x1="44706" y1="7407" x2="24706" y2="11111"/>
                        <a14:foregroundMark x1="68235" y1="35185" x2="74118" y2="31481"/>
                        <a14:foregroundMark x1="58824" y1="42593" x2="44706" y2="57407"/>
                        <a14:foregroundMark x1="32941" y1="62963" x2="24706" y2="83333"/>
                        <a14:foregroundMark x1="15294" y1="89815" x2="15294" y2="94444"/>
                        <a14:foregroundMark x1="25882" y1="24074" x2="27059" y2="20370"/>
                        <a14:foregroundMark x1="88235" y1="64815" x2="94118" y2="68519"/>
                        <a14:foregroundMark x1="75294" y1="23148" x2="70588" y2="15741"/>
                        <a14:foregroundMark x1="75294" y1="25000" x2="76471" y2="27778"/>
                        <a14:backgroundMark x1="75294" y1="8333" x2="90588" y2="25926"/>
                        <a14:backgroundMark x1="65882" y1="8333" x2="61176" y2="0"/>
                        <a14:backgroundMark x1="50588" y1="1852" x2="36471" y2="1852"/>
                      </a14:backgroundRemoval>
                    </a14:imgEffect>
                  </a14:imgLayer>
                </a14:imgProps>
              </a:ext>
            </a:extLst>
          </a:blip>
          <a:srcRect/>
          <a:stretch>
            <a:fillRect/>
          </a:stretch>
        </p:blipFill>
        <p:spPr>
          <a:xfrm>
            <a:off x="6858000" y="304800"/>
            <a:ext cx="1859775" cy="2362201"/>
          </a:xfrm>
          <a:prstGeom prst="rect">
            <a:avLst/>
          </a:prstGeom>
          <a:ln>
            <a:noFill/>
          </a:ln>
          <a:effectLst>
            <a:outerShdw blurRad="292100" dist="139700" dir="2700000" algn="tl" rotWithShape="0">
              <a:srgbClr xmlns:mc="http://schemas.openxmlformats.org/markup-compatibility/2006" xmlns:a14="http://schemas.microsoft.com/office/drawing/2010/main" val="333333" mc:Ignorable="">
                <a:alpha val="65000"/>
              </a:srgbClr>
            </a:outerShdw>
          </a:effectLst>
        </p:spPr>
      </p:pic>
      <p:pic>
        <p:nvPicPr>
          <p:cNvPr id="25602" name="Picture 2"/>
          <p:cNvPicPr>
            <a:picLocks noChangeAspect="1" noChangeArrowheads="1"/>
          </p:cNvPicPr>
          <p:nvPr/>
        </p:nvPicPr>
        <p:blipFill>
          <a:blip r:embed="rId5"/>
          <a:srcRect/>
          <a:stretch>
            <a:fillRect/>
          </a:stretch>
        </p:blipFill>
        <p:spPr bwMode="auto">
          <a:xfrm>
            <a:off x="6629400" y="3200400"/>
            <a:ext cx="2149679" cy="312420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1219200"/>
            <a:ext cx="7772400" cy="1780108"/>
          </a:xfrm>
        </p:spPr>
        <p:txBody>
          <a:bodyPr>
            <a:normAutofit/>
          </a:bodyPr>
          <a:lstStyle/>
          <a:p>
            <a:r>
              <a:rPr sz="6600" dirty="0" smtClean="0"/>
              <a:t>Physics</a:t>
            </a:r>
            <a:endParaRPr lang="en-US" sz="6600" dirty="0"/>
          </a:p>
        </p:txBody>
      </p:sp>
      <p:sp>
        <p:nvSpPr>
          <p:cNvPr id="6" name="Subtitle 5"/>
          <p:cNvSpPr>
            <a:spLocks noGrp="1"/>
          </p:cNvSpPr>
          <p:nvPr>
            <p:ph type="subTitle" idx="1"/>
          </p:nvPr>
        </p:nvSpPr>
        <p:spPr/>
        <p:txBody>
          <a:bodyPr/>
          <a:lstStyle/>
          <a:p>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124200"/>
            <a:ext cx="5486400" cy="28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descr="C:\Users\Owner\Documents\Backup\my documents\My Pictures\gainpeace transparent logo.png"/>
          <p:cNvPicPr>
            <a:picLocks noChangeAspect="1" noChangeArrowheads="1"/>
          </p:cNvPicPr>
          <p:nvPr/>
        </p:nvPicPr>
        <p:blipFill rotWithShape="1">
          <a:blip r:embed="rId3">
            <a:extLst>
              <a:ext uri="{28A0092B-C50C-407E-A947-70E740481C1C}">
                <a14:useLocalDpi xmlns:a14="http://schemas.microsoft.com/office/drawing/2010/main" val="0"/>
              </a:ext>
            </a:extLst>
          </a:blip>
          <a:srcRect r="57692"/>
          <a:stretch/>
        </p:blipFill>
        <p:spPr bwMode="auto">
          <a:xfrm>
            <a:off x="457200" y="457200"/>
            <a:ext cx="927100" cy="869909"/>
          </a:xfrm>
          <a:prstGeom prst="rect">
            <a:avLst/>
          </a:prstGeom>
          <a:noFill/>
          <a:extLst>
            <a:ext uri="{909E8E84-426E-40DD-AFC4-6F175D3DCCD1}">
              <a14:hiddenFill xmlns:a14="http://schemas.microsoft.com/office/drawing/2010/main">
                <a:solidFill>
                  <a:srgbClr xmlns:mc="http://schemas.openxmlformats.org/markup-compatibility/2006" val="FFFFFF" mc:Ignorable=""/>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274638"/>
            <a:ext cx="5638800" cy="1554162"/>
          </a:xfrm>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algn="l"/>
            <a:r>
              <a:rPr lang="en-US" dirty="0" err="1" smtClean="0">
                <a:solidFill>
                  <a:schemeClr val="bg1"/>
                </a:solidFill>
              </a:rPr>
              <a:t>Ibn</a:t>
            </a:r>
            <a:r>
              <a:rPr lang="en-US" dirty="0" smtClean="0">
                <a:solidFill>
                  <a:schemeClr val="bg1"/>
                </a:solidFill>
              </a:rPr>
              <a:t> al-</a:t>
            </a:r>
            <a:r>
              <a:rPr lang="en-US" dirty="0" err="1" smtClean="0">
                <a:solidFill>
                  <a:schemeClr val="bg1"/>
                </a:solidFill>
              </a:rPr>
              <a:t>Haytham</a:t>
            </a:r>
            <a:r>
              <a:rPr lang="en-US" dirty="0" smtClean="0">
                <a:solidFill>
                  <a:schemeClr val="bg1"/>
                </a:solidFill>
              </a:rPr>
              <a:t> </a:t>
            </a:r>
            <a:r>
              <a:rPr lang="en-US" sz="3100" dirty="0" smtClean="0">
                <a:solidFill>
                  <a:schemeClr val="bg1"/>
                </a:solidFill>
              </a:rPr>
              <a:t>965-1039 CE</a:t>
            </a:r>
            <a:br>
              <a:rPr lang="en-US" sz="3100" dirty="0" smtClean="0">
                <a:solidFill>
                  <a:schemeClr val="bg1"/>
                </a:solidFill>
              </a:rPr>
            </a:br>
            <a:r>
              <a:rPr lang="en-US" sz="4000" dirty="0" smtClean="0">
                <a:solidFill>
                  <a:srgbClr xmlns:mc="http://schemas.openxmlformats.org/markup-compatibility/2006" xmlns:a14="http://schemas.microsoft.com/office/drawing/2010/main" val="FFFF00" mc:Ignorable=""/>
                </a:solidFill>
                <a:latin typeface="Eras Medium ITC" pitchFamily="34" charset="0"/>
              </a:rPr>
              <a:t>Founder of Optics</a:t>
            </a:r>
            <a:r>
              <a:rPr lang="en-US" sz="4000" b="1" dirty="0" smtClean="0">
                <a:solidFill>
                  <a:srgbClr xmlns:mc="http://schemas.openxmlformats.org/markup-compatibility/2006" xmlns:a14="http://schemas.microsoft.com/office/drawing/2010/main" val="FFFF00" mc:Ignorable=""/>
                </a:solidFill>
                <a:effectLst>
                  <a:outerShdw blurRad="38100" dist="38100" dir="2700000" algn="tl">
                    <a:srgbClr xmlns:mc="http://schemas.openxmlformats.org/markup-compatibility/2006" xmlns:a14="http://schemas.microsoft.com/office/drawing/2010/main" val="000000" mc:Ignorable=""/>
                  </a:outerShdw>
                </a:effectLst>
                <a:latin typeface="Eras Light ITC" pitchFamily="34" charset="0"/>
              </a:rPr>
              <a:t/>
            </a:r>
            <a:br>
              <a:rPr lang="en-US" sz="4000" b="1" dirty="0" smtClean="0">
                <a:solidFill>
                  <a:srgbClr xmlns:mc="http://schemas.openxmlformats.org/markup-compatibility/2006" xmlns:a14="http://schemas.microsoft.com/office/drawing/2010/main" val="FFFF00" mc:Ignorable=""/>
                </a:solidFill>
                <a:effectLst>
                  <a:outerShdw blurRad="38100" dist="38100" dir="2700000" algn="tl">
                    <a:srgbClr xmlns:mc="http://schemas.openxmlformats.org/markup-compatibility/2006" xmlns:a14="http://schemas.microsoft.com/office/drawing/2010/main" val="000000" mc:Ignorable=""/>
                  </a:outerShdw>
                </a:effectLst>
                <a:latin typeface="Eras Light ITC" pitchFamily="34" charset="0"/>
              </a:rPr>
            </a:br>
            <a:r>
              <a:rPr lang="en-US" sz="2200" b="1" dirty="0" smtClean="0">
                <a:solidFill>
                  <a:srgbClr xmlns:mc="http://schemas.openxmlformats.org/markup-compatibility/2006" xmlns:a14="http://schemas.microsoft.com/office/drawing/2010/main" val="FFFF00" mc:Ignorable=""/>
                </a:solidFill>
                <a:effectLst>
                  <a:outerShdw blurRad="38100" dist="38100" dir="2700000" algn="tl">
                    <a:srgbClr xmlns:mc="http://schemas.openxmlformats.org/markup-compatibility/2006" xmlns:a14="http://schemas.microsoft.com/office/drawing/2010/main" val="000000" mc:Ignorable=""/>
                  </a:outerShdw>
                </a:effectLst>
                <a:latin typeface="Eras Light ITC" pitchFamily="34" charset="0"/>
              </a:rPr>
              <a:t>Study of Light</a:t>
            </a:r>
            <a:endParaRPr lang="en-US" sz="3600" b="1" dirty="0">
              <a:solidFill>
                <a:srgbClr xmlns:mc="http://schemas.openxmlformats.org/markup-compatibility/2006" xmlns:a14="http://schemas.microsoft.com/office/drawing/2010/main" val="FFFF00" mc:Ignorable=""/>
              </a:solidFill>
              <a:effectLst>
                <a:outerShdw blurRad="38100" dist="38100" dir="2700000" algn="tl">
                  <a:srgbClr xmlns:mc="http://schemas.openxmlformats.org/markup-compatibility/2006" xmlns:a14="http://schemas.microsoft.com/office/drawing/2010/main" val="000000" mc:Ignorable=""/>
                </a:outerShdw>
              </a:effectLst>
              <a:latin typeface="Eras Light ITC" pitchFamily="34" charset="0"/>
            </a:endParaRPr>
          </a:p>
        </p:txBody>
      </p:sp>
      <p:sp>
        <p:nvSpPr>
          <p:cNvPr id="52227" name="Rectangle 3"/>
          <p:cNvSpPr>
            <a:spLocks noGrp="1" noChangeArrowheads="1"/>
          </p:cNvSpPr>
          <p:nvPr>
            <p:ph type="body" sz="half" idx="1"/>
          </p:nvPr>
        </p:nvSpPr>
        <p:spPr>
          <a:xfrm>
            <a:off x="533400" y="1981200"/>
            <a:ext cx="4419600" cy="4678363"/>
          </a:xfrm>
          <a:ln>
            <a:noFill/>
          </a:ln>
          <a:effectLst>
            <a:outerShdw blurRad="190500" dist="228600" dir="2700000" algn="ctr">
              <a:srgbClr xmlns:mc="http://schemas.openxmlformats.org/markup-compatibility/2006" xmlns:a14="http://schemas.microsoft.com/office/drawing/2010/main" val="000000" mc:Ignorable="">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003">
            <a:schemeClr val="lt2"/>
          </a:fillRef>
          <a:effectRef idx="0">
            <a:scrgbClr r="0" g="0" b="0"/>
          </a:effectRef>
          <a:fontRef idx="major"/>
        </p:style>
        <p:txBody>
          <a:bodyPr/>
          <a:lstStyle/>
          <a:p>
            <a:r>
              <a:rPr lang="en-US" sz="2800" dirty="0" smtClean="0"/>
              <a:t>Wrote</a:t>
            </a:r>
            <a:r>
              <a:rPr lang="en-US" sz="2800" i="1" dirty="0" smtClean="0"/>
              <a:t> - Book of Optics</a:t>
            </a:r>
          </a:p>
          <a:p>
            <a:r>
              <a:rPr lang="en-US" sz="2800" dirty="0" smtClean="0"/>
              <a:t>Ranked with Newton’s </a:t>
            </a:r>
            <a:r>
              <a:rPr lang="en-US" sz="2800" i="1" dirty="0" err="1" smtClean="0"/>
              <a:t>Philosophiae</a:t>
            </a:r>
            <a:r>
              <a:rPr lang="en-US" sz="2800" i="1" dirty="0" smtClean="0"/>
              <a:t> </a:t>
            </a:r>
            <a:r>
              <a:rPr lang="en-US" sz="2800" i="1" dirty="0" err="1" smtClean="0"/>
              <a:t>Naturalis</a:t>
            </a:r>
            <a:r>
              <a:rPr lang="en-US" sz="2800" i="1" dirty="0" smtClean="0"/>
              <a:t> Principia </a:t>
            </a:r>
            <a:r>
              <a:rPr lang="en-US" sz="2800" i="1" dirty="0" err="1" smtClean="0"/>
              <a:t>Mathematica</a:t>
            </a:r>
            <a:r>
              <a:rPr lang="en-US" sz="2800" i="1" dirty="0" smtClean="0"/>
              <a:t> </a:t>
            </a:r>
            <a:r>
              <a:rPr lang="en-US" sz="2800" dirty="0" smtClean="0"/>
              <a:t>as the most influential book on Physics</a:t>
            </a:r>
          </a:p>
          <a:p>
            <a:r>
              <a:rPr lang="en-US" sz="2800" dirty="0" smtClean="0"/>
              <a:t>Pioneer of the modern scientific method</a:t>
            </a:r>
          </a:p>
          <a:p>
            <a:pPr>
              <a:buFontTx/>
              <a:buNone/>
            </a:pPr>
            <a:endParaRPr lang="en-US" sz="2800" dirty="0"/>
          </a:p>
        </p:txBody>
      </p:sp>
      <p:pic>
        <p:nvPicPr>
          <p:cNvPr id="52229" name="Picture 5" descr="haitham">
            <a:hlinkClick r:id="rId2"/>
          </p:cNvPr>
          <p:cNvPicPr>
            <a:picLocks noGrp="1" noChangeAspect="1" noChangeArrowheads="1"/>
          </p:cNvPicPr>
          <p:nvPr>
            <p:ph sz="quarter" idx="2"/>
          </p:nvPr>
        </p:nvPicPr>
        <p:blipFill>
          <a:blip r:embed="rId3">
            <a:extLst>
              <a:ext uri="{BEBA8EAE-BF5A-486C-A8C5-ECC9F3942E4B}">
                <a14:imgProps xmlns:a14="http://schemas.microsoft.com/office/drawing/2010/main">
                  <a14:imgLayer r:embed="rId4">
                    <a14:imgEffect>
                      <a14:backgroundRemoval t="1031" b="96907" l="9412" r="98824">
                        <a14:foregroundMark x1="32941" y1="84536" x2="25882" y2="92784"/>
                        <a14:foregroundMark x1="29412" y1="81443" x2="21176" y2="91753"/>
                        <a14:foregroundMark x1="30588" y1="75258" x2="25882" y2="80412"/>
                        <a14:foregroundMark x1="20000" y1="88660" x2="16471" y2="93814"/>
                        <a14:foregroundMark x1="70588" y1="64948" x2="94118" y2="78351"/>
                        <a14:foregroundMark x1="35294" y1="40206" x2="35294" y2="40206"/>
                        <a14:foregroundMark x1="28235" y1="43299" x2="28235" y2="43299"/>
                        <a14:foregroundMark x1="25882" y1="41237" x2="25882" y2="41237"/>
                      </a14:backgroundRemoval>
                    </a14:imgEffect>
                  </a14:imgLayer>
                </a14:imgProps>
              </a:ext>
            </a:extLst>
          </a:blip>
          <a:srcRect/>
          <a:stretch>
            <a:fillRect/>
          </a:stretch>
        </p:blipFill>
        <p:spPr>
          <a:xfrm>
            <a:off x="6324600" y="304800"/>
            <a:ext cx="2271713" cy="2590800"/>
          </a:xfrm>
          <a:prstGeom prst="rect">
            <a:avLst/>
          </a:prstGeom>
          <a:ln>
            <a:noFill/>
          </a:ln>
          <a:effectLst>
            <a:outerShdw blurRad="292100" dist="139700" dir="2700000" algn="tl" rotWithShape="0">
              <a:srgbClr xmlns:mc="http://schemas.openxmlformats.org/markup-compatibility/2006" xmlns:a14="http://schemas.microsoft.com/office/drawing/2010/main" val="333333" mc:Ignorable="">
                <a:alpha val="65000"/>
              </a:srgbClr>
            </a:outerShdw>
          </a:effectLst>
        </p:spPr>
      </p:pic>
      <p:pic>
        <p:nvPicPr>
          <p:cNvPr id="52240" name="Picture 16" descr="08"/>
          <p:cNvPicPr>
            <a:picLocks noGrp="1" noChangeAspect="1" noChangeArrowheads="1"/>
          </p:cNvPicPr>
          <p:nvPr>
            <p:ph sz="quarter" idx="3"/>
          </p:nvPr>
        </p:nvPicPr>
        <p:blipFill>
          <a:blip r:embed="rId5" cstate="print"/>
          <a:srcRect/>
          <a:stretch>
            <a:fillRect/>
          </a:stretch>
        </p:blipFill>
        <p:spPr>
          <a:xfrm>
            <a:off x="6019800" y="3124200"/>
            <a:ext cx="2613025" cy="3352800"/>
          </a:xfrm>
          <a:noFill/>
          <a:ln>
            <a:noFill/>
          </a:ln>
          <a:effectLst>
            <a:outerShdw blurRad="190500" dist="228600" dir="2700000" algn="ctr">
              <a:srgbClr xmlns:mc="http://schemas.openxmlformats.org/markup-compatibility/2006" xmlns:a14="http://schemas.microsoft.com/office/drawing/2010/main" val="000000" mc:Ignorable="">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872067" y="2209800"/>
            <a:ext cx="7408333" cy="3916363"/>
          </a:xfrm>
          <a:ln>
            <a:noFill/>
          </a:ln>
          <a:effectLst>
            <a:outerShdw blurRad="190500" dist="228600" dir="2700000" algn="ctr">
              <a:srgbClr xmlns:mc="http://schemas.openxmlformats.org/markup-compatibility/2006" xmlns:a14="http://schemas.microsoft.com/office/drawing/2010/main" val="000000" mc:Ignorable="">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003">
            <a:schemeClr val="lt2"/>
          </a:fillRef>
          <a:effectRef idx="0">
            <a:scrgbClr r="0" g="0" b="0"/>
          </a:effectRef>
          <a:fontRef idx="major"/>
        </p:style>
        <p:txBody>
          <a:bodyPr>
            <a:normAutofit lnSpcReduction="10000"/>
          </a:bodyPr>
          <a:lstStyle/>
          <a:p>
            <a:pPr marL="0" indent="0" algn="ctr">
              <a:buNone/>
            </a:pPr>
            <a:r>
              <a:rPr lang="en-US" sz="2800" dirty="0" smtClean="0">
                <a:solidFill>
                  <a:srgbClr xmlns:mc="http://schemas.openxmlformats.org/markup-compatibility/2006" xmlns:a14="http://schemas.microsoft.com/office/drawing/2010/main" val="FF0000" mc:Ignorable=""/>
                </a:solidFill>
              </a:rPr>
              <a:t>Scientific Method</a:t>
            </a:r>
          </a:p>
          <a:p>
            <a:r>
              <a:rPr lang="en-US" dirty="0" smtClean="0"/>
              <a:t>Observation</a:t>
            </a:r>
            <a:endParaRPr lang="en-US" dirty="0" smtClean="0"/>
          </a:p>
          <a:p>
            <a:r>
              <a:rPr lang="en-US" dirty="0" smtClean="0"/>
              <a:t>Statement of problem</a:t>
            </a:r>
          </a:p>
          <a:p>
            <a:r>
              <a:rPr lang="en-US" dirty="0" smtClean="0"/>
              <a:t>Formulation of hypothesis</a:t>
            </a:r>
          </a:p>
          <a:p>
            <a:r>
              <a:rPr lang="en-US" dirty="0" smtClean="0"/>
              <a:t>Testing of hypothesis using experimentation</a:t>
            </a:r>
          </a:p>
          <a:p>
            <a:r>
              <a:rPr lang="en-US" dirty="0" smtClean="0"/>
              <a:t>Analysis of experimental results</a:t>
            </a:r>
          </a:p>
          <a:p>
            <a:r>
              <a:rPr lang="en-US" dirty="0" smtClean="0"/>
              <a:t>Interpretation of data and </a:t>
            </a:r>
          </a:p>
          <a:p>
            <a:r>
              <a:rPr lang="en-US" dirty="0" smtClean="0"/>
              <a:t>Formulation of conclusion</a:t>
            </a:r>
          </a:p>
          <a:p>
            <a:r>
              <a:rPr lang="en-US" dirty="0" smtClean="0"/>
              <a:t>Publication of findings</a:t>
            </a:r>
          </a:p>
          <a:p>
            <a:endParaRPr lang="en-US" dirty="0"/>
          </a:p>
        </p:txBody>
      </p:sp>
      <p:sp>
        <p:nvSpPr>
          <p:cNvPr id="6" name="Title 5"/>
          <p:cNvSpPr>
            <a:spLocks noGrp="1"/>
          </p:cNvSpPr>
          <p:nvPr>
            <p:ph type="title"/>
          </p:nvPr>
        </p:nvSpPr>
        <p:spPr>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algn="l"/>
            <a:r>
              <a:rPr lang="en-US" dirty="0" err="1" smtClean="0"/>
              <a:t>Ibn</a:t>
            </a:r>
            <a:r>
              <a:rPr lang="en-US" dirty="0" smtClean="0"/>
              <a:t> </a:t>
            </a:r>
            <a:r>
              <a:rPr lang="en-US" dirty="0" err="1" smtClean="0"/>
              <a:t>Haythan</a:t>
            </a:r>
            <a:r>
              <a:rPr lang="en-US" dirty="0" smtClean="0"/>
              <a:t/>
            </a:r>
            <a:br>
              <a:rPr lang="en-US" dirty="0" smtClean="0"/>
            </a:br>
            <a:r>
              <a:rPr lang="en-US" sz="3600" dirty="0" smtClean="0">
                <a:solidFill>
                  <a:srgbClr xmlns:mc="http://schemas.openxmlformats.org/markup-compatibility/2006" xmlns:a14="http://schemas.microsoft.com/office/drawing/2010/main" val="FFFF00" mc:Ignorable=""/>
                </a:solidFill>
                <a:latin typeface="Eras Medium ITC" pitchFamily="34" charset="0"/>
              </a:rPr>
              <a:t>Formulated</a:t>
            </a:r>
            <a:r>
              <a:rPr lang="en-US" sz="3600" dirty="0" smtClean="0">
                <a:solidFill>
                  <a:srgbClr xmlns:mc="http://schemas.openxmlformats.org/markup-compatibility/2006" xmlns:a14="http://schemas.microsoft.com/office/drawing/2010/main" val="FFFF00" mc:Ignorable=""/>
                </a:solidFill>
                <a:latin typeface="Eras Medium ITC" pitchFamily="34" charset="0"/>
              </a:rPr>
              <a:t>: </a:t>
            </a:r>
            <a:r>
              <a:rPr lang="en-US" sz="3600" dirty="0" smtClean="0">
                <a:solidFill>
                  <a:srgbClr xmlns:mc="http://schemas.openxmlformats.org/markup-compatibility/2006" xmlns:a14="http://schemas.microsoft.com/office/drawing/2010/main" val="FFFF00" mc:Ignorable=""/>
                </a:solidFill>
                <a:latin typeface="Eras Medium ITC" pitchFamily="34" charset="0"/>
              </a:rPr>
              <a:t>Scientific </a:t>
            </a:r>
            <a:r>
              <a:rPr lang="en-US" sz="3600" dirty="0" smtClean="0">
                <a:solidFill>
                  <a:srgbClr xmlns:mc="http://schemas.openxmlformats.org/markup-compatibility/2006" xmlns:a14="http://schemas.microsoft.com/office/drawing/2010/main" val="FFFF00" mc:Ignorable=""/>
                </a:solidFill>
                <a:latin typeface="Eras Medium ITC" pitchFamily="34" charset="0"/>
              </a:rPr>
              <a:t>Method</a:t>
            </a:r>
            <a:endParaRPr lang="en-US" sz="3600" dirty="0">
              <a:solidFill>
                <a:srgbClr xmlns:mc="http://schemas.openxmlformats.org/markup-compatibility/2006" xmlns:a14="http://schemas.microsoft.com/office/drawing/2010/main" val="FFFF00" mc:Ignorable=""/>
              </a:solidFill>
              <a:latin typeface="Eras Medium ITC" pitchFamily="34" charset="0"/>
            </a:endParaRPr>
          </a:p>
        </p:txBody>
      </p:sp>
      <p:pic>
        <p:nvPicPr>
          <p:cNvPr id="4" name="Picture 5" descr="haitham">
            <a:hlinkClick r:id="rId2"/>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6907" l="4706" r="96471">
                        <a14:foregroundMark x1="76471" y1="77320" x2="76471" y2="77320"/>
                        <a14:foregroundMark x1="76471" y1="77320" x2="76471" y2="77320"/>
                        <a14:foregroundMark x1="69412" y1="72165" x2="69412" y2="72165"/>
                        <a14:foregroundMark x1="69412" y1="72165" x2="69412" y2="72165"/>
                        <a14:foregroundMark x1="69412" y1="63918" x2="69412" y2="63918"/>
                        <a14:foregroundMark x1="69412" y1="63918" x2="69412" y2="63918"/>
                        <a14:foregroundMark x1="61176" y1="79381" x2="61176" y2="79381"/>
                        <a14:foregroundMark x1="61176" y1="79381" x2="61176" y2="79381"/>
                        <a14:foregroundMark x1="62353" y1="89691" x2="62353" y2="89691"/>
                        <a14:foregroundMark x1="62353" y1="89691" x2="62353" y2="89691"/>
                        <a14:foregroundMark x1="22353" y1="82474" x2="22353" y2="82474"/>
                        <a14:foregroundMark x1="22353" y1="82474" x2="22353" y2="82474"/>
                        <a14:foregroundMark x1="22353" y1="91753" x2="22353" y2="91753"/>
                        <a14:foregroundMark x1="22353" y1="91753" x2="22353" y2="91753"/>
                        <a14:foregroundMark x1="25882" y1="89691" x2="25882" y2="89691"/>
                        <a14:foregroundMark x1="29412" y1="85567" x2="29412" y2="85567"/>
                        <a14:foregroundMark x1="29412" y1="81443" x2="29412" y2="81443"/>
                        <a14:foregroundMark x1="29412" y1="76289" x2="29412" y2="76289"/>
                        <a14:foregroundMark x1="35294" y1="40206" x2="35294" y2="40206"/>
                        <a14:foregroundMark x1="27059" y1="44330" x2="27059" y2="44330"/>
                        <a14:foregroundMark x1="27059" y1="44330" x2="27059" y2="44330"/>
                        <a14:foregroundMark x1="27059" y1="41237" x2="27059" y2="41237"/>
                        <a14:foregroundMark x1="27059" y1="41237" x2="27059" y2="41237"/>
                        <a14:foregroundMark x1="24706" y1="43299" x2="24706" y2="43299"/>
                        <a14:foregroundMark x1="24706" y1="43299" x2="24706" y2="43299"/>
                      </a14:backgroundRemoval>
                    </a14:imgEffect>
                  </a14:imgLayer>
                </a14:imgProps>
              </a:ext>
            </a:extLst>
          </a:blip>
          <a:srcRect/>
          <a:stretch>
            <a:fillRect/>
          </a:stretch>
        </p:blipFill>
        <p:spPr>
          <a:xfrm>
            <a:off x="6858000" y="76200"/>
            <a:ext cx="1371600" cy="1564256"/>
          </a:xfrm>
          <a:prstGeom prst="rect">
            <a:avLst/>
          </a:prstGeom>
          <a:ln>
            <a:noFill/>
          </a:ln>
          <a:effectLst>
            <a:outerShdw blurRad="292100" dist="139700" dir="2700000" algn="tl" rotWithShape="0">
              <a:srgbClr xmlns:mc="http://schemas.openxmlformats.org/markup-compatibility/2006" xmlns:a14="http://schemas.microsoft.com/office/drawing/2010/main" val="333333" mc:Ignorable="">
                <a:alpha val="65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838200" y="2286000"/>
            <a:ext cx="4690533" cy="3450696"/>
          </a:xfrm>
          <a:ln>
            <a:noFill/>
          </a:ln>
          <a:effectLst>
            <a:outerShdw blurRad="190500" dist="228600" dir="2700000" algn="ctr">
              <a:srgbClr xmlns:mc="http://schemas.openxmlformats.org/markup-compatibility/2006" xmlns:a14="http://schemas.microsoft.com/office/drawing/2010/main" val="000000" mc:Ignorable="">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003">
            <a:schemeClr val="lt2"/>
          </a:fillRef>
          <a:effectRef idx="0">
            <a:scrgbClr r="0" g="0" b="0"/>
          </a:effectRef>
          <a:fontRef idx="major"/>
        </p:style>
        <p:txBody>
          <a:bodyPr>
            <a:normAutofit lnSpcReduction="10000"/>
          </a:bodyPr>
          <a:lstStyle/>
          <a:p>
            <a:r>
              <a:rPr lang="en-US" sz="2800" b="1" dirty="0" smtClean="0"/>
              <a:t>World’s </a:t>
            </a:r>
            <a:r>
              <a:rPr lang="en-US" sz="2800" b="1" dirty="0" smtClean="0"/>
              <a:t>First Scientist!</a:t>
            </a:r>
          </a:p>
          <a:p>
            <a:pPr lvl="1"/>
            <a:r>
              <a:rPr lang="en-US" dirty="0" smtClean="0"/>
              <a:t>Steffens, Bradley (2006), </a:t>
            </a:r>
            <a:r>
              <a:rPr lang="en-US" i="1" dirty="0" err="1" smtClean="0"/>
              <a:t>Ibn</a:t>
            </a:r>
            <a:r>
              <a:rPr lang="en-US" i="1" dirty="0" smtClean="0"/>
              <a:t> al-</a:t>
            </a:r>
            <a:r>
              <a:rPr lang="en-US" i="1" dirty="0" err="1" smtClean="0"/>
              <a:t>Haytham</a:t>
            </a:r>
            <a:r>
              <a:rPr lang="en-US" i="1" dirty="0" smtClean="0"/>
              <a:t>: First Scientist</a:t>
            </a:r>
            <a:endParaRPr lang="en-US" dirty="0" smtClean="0"/>
          </a:p>
          <a:p>
            <a:r>
              <a:rPr lang="en-US" sz="2800" b="1" dirty="0" smtClean="0"/>
              <a:t>Greatest Physicists of the Medieval times</a:t>
            </a:r>
          </a:p>
          <a:p>
            <a:pPr lvl="1"/>
            <a:r>
              <a:rPr lang="en-US" dirty="0" err="1" smtClean="0"/>
              <a:t>Sarton</a:t>
            </a:r>
            <a:r>
              <a:rPr lang="en-US" dirty="0" smtClean="0"/>
              <a:t>, George (1927), </a:t>
            </a:r>
            <a:r>
              <a:rPr lang="en-US" i="1" dirty="0" smtClean="0"/>
              <a:t>Introduction To The History of Science, Volume I: From Homer To Omar Khayyam</a:t>
            </a:r>
            <a:r>
              <a:rPr lang="en-US" dirty="0" smtClean="0"/>
              <a:t>, </a:t>
            </a:r>
            <a:endParaRPr lang="en-US" dirty="0"/>
          </a:p>
        </p:txBody>
      </p:sp>
      <p:sp>
        <p:nvSpPr>
          <p:cNvPr id="6" name="Title 5"/>
          <p:cNvSpPr>
            <a:spLocks noGrp="1"/>
          </p:cNvSpPr>
          <p:nvPr>
            <p:ph type="title"/>
          </p:nvPr>
        </p:nvSpPr>
        <p:spPr>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algn="l"/>
            <a:r>
              <a:rPr lang="en-US" dirty="0" err="1" smtClean="0"/>
              <a:t>Ibn</a:t>
            </a:r>
            <a:r>
              <a:rPr lang="en-US" dirty="0" smtClean="0"/>
              <a:t> Al-</a:t>
            </a:r>
            <a:r>
              <a:rPr lang="en-US" dirty="0" err="1" smtClean="0"/>
              <a:t>Haytham</a:t>
            </a:r>
            <a:r>
              <a:rPr lang="en-US" dirty="0" smtClean="0"/>
              <a:t/>
            </a:r>
            <a:br>
              <a:rPr lang="en-US" dirty="0" smtClean="0"/>
            </a:br>
            <a:r>
              <a:rPr lang="en-US" sz="3600" dirty="0" smtClean="0">
                <a:solidFill>
                  <a:srgbClr xmlns:mc="http://schemas.openxmlformats.org/markup-compatibility/2006" xmlns:a14="http://schemas.microsoft.com/office/drawing/2010/main" val="FFFF00" mc:Ignorable=""/>
                </a:solidFill>
                <a:latin typeface="Eras Medium ITC" pitchFamily="34" charset="0"/>
              </a:rPr>
              <a:t>World’s First Scientist!</a:t>
            </a:r>
            <a:endParaRPr lang="en-US" sz="3600" dirty="0">
              <a:solidFill>
                <a:srgbClr xmlns:mc="http://schemas.openxmlformats.org/markup-compatibility/2006" xmlns:a14="http://schemas.microsoft.com/office/drawing/2010/main" val="FFFF00" mc:Ignorable=""/>
              </a:solidFill>
              <a:latin typeface="Eras Medium ITC" pitchFamily="34" charset="0"/>
            </a:endParaRPr>
          </a:p>
        </p:txBody>
      </p:sp>
      <p:pic>
        <p:nvPicPr>
          <p:cNvPr id="4" name="Picture 5" descr="haitham">
            <a:hlinkClick r:id="rId2"/>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6907" l="4706" r="96471">
                        <a14:foregroundMark x1="76471" y1="77320" x2="76471" y2="77320"/>
                        <a14:foregroundMark x1="76471" y1="77320" x2="76471" y2="77320"/>
                        <a14:foregroundMark x1="69412" y1="72165" x2="69412" y2="72165"/>
                        <a14:foregroundMark x1="69412" y1="72165" x2="69412" y2="72165"/>
                        <a14:foregroundMark x1="69412" y1="63918" x2="69412" y2="63918"/>
                        <a14:foregroundMark x1="69412" y1="63918" x2="69412" y2="63918"/>
                        <a14:foregroundMark x1="61176" y1="79381" x2="61176" y2="79381"/>
                        <a14:foregroundMark x1="61176" y1="79381" x2="61176" y2="79381"/>
                        <a14:foregroundMark x1="62353" y1="89691" x2="62353" y2="89691"/>
                        <a14:foregroundMark x1="62353" y1="89691" x2="62353" y2="89691"/>
                        <a14:foregroundMark x1="22353" y1="82474" x2="22353" y2="82474"/>
                        <a14:foregroundMark x1="22353" y1="82474" x2="22353" y2="82474"/>
                        <a14:foregroundMark x1="22353" y1="91753" x2="22353" y2="91753"/>
                        <a14:foregroundMark x1="22353" y1="91753" x2="22353" y2="91753"/>
                        <a14:foregroundMark x1="25882" y1="89691" x2="25882" y2="89691"/>
                        <a14:foregroundMark x1="29412" y1="85567" x2="29412" y2="85567"/>
                        <a14:foregroundMark x1="29412" y1="81443" x2="29412" y2="81443"/>
                        <a14:foregroundMark x1="29412" y1="76289" x2="29412" y2="76289"/>
                        <a14:foregroundMark x1="35294" y1="40206" x2="35294" y2="40206"/>
                        <a14:foregroundMark x1="27059" y1="44330" x2="27059" y2="44330"/>
                        <a14:foregroundMark x1="27059" y1="44330" x2="27059" y2="44330"/>
                        <a14:foregroundMark x1="27059" y1="41237" x2="27059" y2="41237"/>
                        <a14:foregroundMark x1="27059" y1="41237" x2="27059" y2="41237"/>
                        <a14:foregroundMark x1="24706" y1="43299" x2="24706" y2="43299"/>
                        <a14:foregroundMark x1="24706" y1="43299" x2="24706" y2="43299"/>
                      </a14:backgroundRemoval>
                    </a14:imgEffect>
                  </a14:imgLayer>
                </a14:imgProps>
              </a:ext>
            </a:extLst>
          </a:blip>
          <a:srcRect/>
          <a:stretch>
            <a:fillRect/>
          </a:stretch>
        </p:blipFill>
        <p:spPr>
          <a:xfrm>
            <a:off x="6858000" y="76200"/>
            <a:ext cx="1371600" cy="1564256"/>
          </a:xfrm>
          <a:prstGeom prst="rect">
            <a:avLst/>
          </a:prstGeom>
          <a:ln>
            <a:noFill/>
          </a:ln>
          <a:effectLst>
            <a:outerShdw blurRad="292100" dist="139700" dir="2700000" algn="tl" rotWithShape="0">
              <a:srgbClr xmlns:mc="http://schemas.openxmlformats.org/markup-compatibility/2006" xmlns:a14="http://schemas.microsoft.com/office/drawing/2010/main" val="333333" mc:Ignorable="">
                <a:alpha val="65000"/>
              </a:srgbClr>
            </a:outerShdw>
          </a:effectLst>
        </p:spPr>
      </p:pic>
      <p:pic>
        <p:nvPicPr>
          <p:cNvPr id="22530"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040" b="97264" l="2899" r="98551">
                        <a14:foregroundMark x1="20290" y1="14894" x2="15942" y2="28419"/>
                        <a14:foregroundMark x1="20290" y1="55775" x2="8514" y2="88298"/>
                        <a14:foregroundMark x1="23551" y1="71277" x2="46377" y2="85106"/>
                        <a14:foregroundMark x1="82971" y1="50304" x2="77355" y2="82827"/>
                        <a14:foregroundMark x1="72645" y1="85714" x2="65942" y2="92553"/>
                        <a14:foregroundMark x1="88949" y1="50608" x2="94746" y2="51824"/>
                        <a14:foregroundMark x1="58877" y1="11398" x2="54167" y2="7903"/>
                        <a14:foregroundMark x1="15399" y1="30851" x2="16667" y2="36170"/>
                        <a14:foregroundMark x1="22464" y1="80851" x2="17029" y2="86778"/>
                        <a14:foregroundMark x1="77536" y1="32675" x2="78986" y2="36322"/>
                        <a14:foregroundMark x1="30797" y1="66717" x2="30797" y2="66717"/>
                        <a14:foregroundMark x1="30978" y1="66717" x2="30978" y2="66717"/>
                        <a14:foregroundMark x1="30797" y1="64286" x2="30797" y2="64286"/>
                        <a14:foregroundMark x1="33333" y1="66261" x2="33333" y2="66261"/>
                        <a14:foregroundMark x1="85326" y1="65350" x2="85326" y2="65350"/>
                        <a14:foregroundMark x1="84239" y1="67781" x2="84239" y2="67781"/>
                        <a14:foregroundMark x1="81703" y1="67325" x2="81703" y2="67325"/>
                        <a14:foregroundMark x1="82065" y1="65350" x2="82065" y2="65350"/>
                        <a14:foregroundMark x1="97464" y1="62158" x2="97464" y2="62158"/>
                        <a14:foregroundMark x1="95652" y1="62918" x2="95652" y2="62918"/>
                        <a14:foregroundMark x1="94928" y1="64590" x2="94928" y2="64590"/>
                        <a14:foregroundMark x1="97283" y1="65350" x2="97283" y2="65350"/>
                        <a14:foregroundMark x1="26812" y1="82979" x2="17754" y2="90426"/>
                        <a14:foregroundMark x1="34058" y1="87234" x2="52174" y2="90274"/>
                        <a14:foregroundMark x1="33333" y1="91641" x2="18297" y2="94377"/>
                        <a14:foregroundMark x1="89130" y1="71884" x2="96377" y2="90578"/>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2209800"/>
            <a:ext cx="2628900" cy="3133725"/>
          </a:xfrm>
          <a:prstGeom prst="rect">
            <a:avLst/>
          </a:prstGeom>
          <a:ln>
            <a:noFill/>
          </a:ln>
          <a:effectLst>
            <a:outerShdw blurRad="292100" dist="139700" dir="2700000" algn="tl" rotWithShape="0">
              <a:srgbClr xmlns:mc="http://schemas.openxmlformats.org/markup-compatibility/2006" xmlns:a14="http://schemas.microsoft.com/office/drawing/2010/main" val="333333" mc:Ignorable="">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867400" y="5410200"/>
            <a:ext cx="2667000" cy="381000"/>
          </a:xfrm>
          <a:prstGeom prst="rect">
            <a:avLst/>
          </a:prstGeom>
          <a:noFill/>
        </p:spPr>
        <p:txBody>
          <a:bodyPr wrap="square" rtlCol="0">
            <a:spAutoFit/>
          </a:bodyPr>
          <a:lstStyle/>
          <a:p>
            <a:pPr algn="ctr"/>
            <a:r>
              <a:rPr lang="en-US" b="1" dirty="0" smtClean="0">
                <a:solidFill>
                  <a:srgbClr xmlns:mc="http://schemas.openxmlformats.org/markup-compatibility/2006" xmlns:a14="http://schemas.microsoft.com/office/drawing/2010/main" val="FF0000" mc:Ignorable=""/>
                </a:solidFill>
              </a:rPr>
              <a:t>Bradley Steffen</a:t>
            </a:r>
            <a:endParaRPr lang="en-US" b="1" dirty="0">
              <a:solidFill>
                <a:srgbClr xmlns:mc="http://schemas.openxmlformats.org/markup-compatibility/2006" xmlns:a14="http://schemas.microsoft.com/office/drawing/2010/main" val="FF0000" mc:Ignorable=""/>
              </a:solidFill>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a:p>
        </p:txBody>
      </p:sp>
      <p:pic>
        <p:nvPicPr>
          <p:cNvPr id="13314" name="Picture 2"/>
          <p:cNvPicPr>
            <a:picLocks noChangeAspect="1" noChangeArrowheads="1"/>
          </p:cNvPicPr>
          <p:nvPr/>
        </p:nvPicPr>
        <p:blipFill>
          <a:blip r:embed="rId3"/>
          <a:srcRect/>
          <a:stretch>
            <a:fillRect/>
          </a:stretch>
        </p:blipFill>
        <p:spPr bwMode="auto">
          <a:xfrm>
            <a:off x="4103369" y="0"/>
            <a:ext cx="5040631" cy="6858000"/>
          </a:xfrm>
          <a:prstGeom prst="rect">
            <a:avLst/>
          </a:prstGeom>
          <a:noFill/>
          <a:ln w="9525">
            <a:noFill/>
            <a:miter lim="800000"/>
            <a:headEnd/>
            <a:tailEnd/>
          </a:ln>
          <a:effectLst/>
        </p:spPr>
      </p:pic>
      <p:pic>
        <p:nvPicPr>
          <p:cNvPr id="13315" name="Picture 3"/>
          <p:cNvPicPr>
            <a:picLocks noChangeAspect="1" noChangeArrowheads="1"/>
          </p:cNvPicPr>
          <p:nvPr/>
        </p:nvPicPr>
        <p:blipFill>
          <a:blip r:embed="rId4"/>
          <a:srcRect/>
          <a:stretch>
            <a:fillRect/>
          </a:stretch>
        </p:blipFill>
        <p:spPr bwMode="auto">
          <a:xfrm>
            <a:off x="0" y="0"/>
            <a:ext cx="4227764" cy="6858000"/>
          </a:xfrm>
          <a:prstGeom prst="rect">
            <a:avLst/>
          </a:prstGeom>
          <a:noFill/>
          <a:ln w="9525">
            <a:noFill/>
            <a:miter lim="800000"/>
            <a:headEnd/>
            <a:tailEnd/>
          </a:ln>
          <a:effectLst/>
        </p:spPr>
      </p:pic>
      <p:sp>
        <p:nvSpPr>
          <p:cNvPr id="6" name="TextBox 5"/>
          <p:cNvSpPr txBox="1"/>
          <p:nvPr/>
        </p:nvSpPr>
        <p:spPr>
          <a:xfrm>
            <a:off x="228600" y="0"/>
            <a:ext cx="3048000" cy="707886"/>
          </a:xfrm>
          <a:prstGeom prst="rect">
            <a:avLst/>
          </a:prstGeom>
          <a:noFill/>
        </p:spPr>
        <p:txBody>
          <a:bodyPr wrap="square" rtlCol="0">
            <a:spAutoFit/>
          </a:bodyPr>
          <a:lstStyle/>
          <a:p>
            <a:r>
              <a:rPr lang="en-US" sz="4000" b="1" dirty="0" smtClean="0">
                <a:solidFill>
                  <a:schemeClr val="bg1"/>
                </a:solidFill>
              </a:rPr>
              <a:t>Renaissance</a:t>
            </a:r>
            <a:endParaRPr lang="en-US" sz="4000"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3505199"/>
            <a:ext cx="7408333" cy="2620963"/>
          </a:xfrm>
        </p:spPr>
        <p:txBody>
          <a:bodyPr>
            <a:normAutofit fontScale="92500" lnSpcReduction="10000"/>
          </a:bodyPr>
          <a:lstStyle/>
          <a:p>
            <a:r>
              <a:rPr lang="en-US" sz="2800" b="1" dirty="0"/>
              <a:t>Scientific method and scientific skepticism as the most influential idea of the second millennium</a:t>
            </a:r>
            <a:r>
              <a:rPr lang="en-US" sz="2800" b="1" dirty="0" smtClean="0"/>
              <a:t>! (1000 CE – 1999 CE)</a:t>
            </a:r>
            <a:endParaRPr lang="en-US" sz="2800" b="1" dirty="0"/>
          </a:p>
          <a:p>
            <a:r>
              <a:rPr lang="en-US" dirty="0"/>
              <a:t>Powers, Richard (April 18, 1999), "Best Idea; Eyes Wide </a:t>
            </a:r>
            <a:r>
              <a:rPr lang="en-US" dirty="0" smtClean="0"/>
              <a:t>Open” [New York Times]</a:t>
            </a:r>
            <a:endParaRPr lang="en-US" dirty="0"/>
          </a:p>
          <a:p>
            <a:r>
              <a:rPr lang="en-US" dirty="0" smtClean="0">
                <a:solidFill>
                  <a:srgbClr xmlns:mc="http://schemas.openxmlformats.org/markup-compatibility/2006" xmlns:a14="http://schemas.microsoft.com/office/drawing/2010/main" val="FF0000" mc:Ignorable=""/>
                </a:solidFill>
              </a:rPr>
              <a:t>http</a:t>
            </a:r>
            <a:r>
              <a:rPr lang="en-US" dirty="0">
                <a:solidFill>
                  <a:srgbClr xmlns:mc="http://schemas.openxmlformats.org/markup-compatibility/2006" xmlns:a14="http://schemas.microsoft.com/office/drawing/2010/main" val="FF0000" mc:Ignorable=""/>
                </a:solidFill>
              </a:rPr>
              <a:t>://www.nytimes.com/library/magazine/millennium/m1/powers.html</a:t>
            </a:r>
          </a:p>
        </p:txBody>
      </p:sp>
      <p:pic>
        <p:nvPicPr>
          <p:cNvPr id="21506" name="Picture 2"/>
          <p:cNvPicPr>
            <a:picLocks noChangeAspect="1" noChangeArrowheads="1"/>
          </p:cNvPicPr>
          <p:nvPr/>
        </p:nvPicPr>
        <p:blipFill>
          <a:blip r:embed="rId2" cstate="print">
            <a:clrChange>
              <a:clrFrom>
                <a:srgbClr xmlns:mc="http://schemas.openxmlformats.org/markup-compatibility/2006" xmlns:a14="http://schemas.microsoft.com/office/drawing/2010/main" val="FFFFFF" mc:Ignorable=""/>
              </a:clrFrom>
              <a:clrTo>
                <a:srgbClr xmlns:mc="http://schemas.openxmlformats.org/markup-compatibility/2006" xmlns:a14="http://schemas.microsoft.com/office/drawing/2010/main" val="FFFFFF" mc:Ignorable="">
                  <a:alpha val="0"/>
                </a:srgbClr>
              </a:clrTo>
            </a:clrChange>
            <a:extLst>
              <a:ext uri="{28A0092B-C50C-407E-A947-70E740481C1C}">
                <a14:useLocalDpi xmlns:a14="http://schemas.microsoft.com/office/drawing/2010/main" val="0"/>
              </a:ext>
            </a:extLst>
          </a:blip>
          <a:srcRect/>
          <a:stretch>
            <a:fillRect/>
          </a:stretch>
        </p:blipFill>
        <p:spPr bwMode="auto">
          <a:xfrm>
            <a:off x="1752600" y="1905000"/>
            <a:ext cx="5333999" cy="1364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5"/>
          <p:cNvSpPr>
            <a:spLocks noGrp="1"/>
          </p:cNvSpPr>
          <p:nvPr>
            <p:ph type="title"/>
          </p:nvPr>
        </p:nvSpPr>
        <p:spPr>
          <a:xfrm>
            <a:off x="457200" y="338328"/>
            <a:ext cx="8229600" cy="1252728"/>
          </a:xfrm>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algn="l"/>
            <a:r>
              <a:rPr lang="en-US" dirty="0" err="1" smtClean="0"/>
              <a:t>Ibn</a:t>
            </a:r>
            <a:r>
              <a:rPr lang="en-US" dirty="0" smtClean="0"/>
              <a:t> Al-</a:t>
            </a:r>
            <a:r>
              <a:rPr lang="en-US" dirty="0" err="1" smtClean="0"/>
              <a:t>Haytham</a:t>
            </a:r>
            <a:r>
              <a:rPr lang="en-US" dirty="0" smtClean="0"/>
              <a:t/>
            </a:r>
            <a:br>
              <a:rPr lang="en-US" dirty="0" smtClean="0"/>
            </a:br>
            <a:r>
              <a:rPr lang="en-US" sz="3600" dirty="0" smtClean="0">
                <a:solidFill>
                  <a:srgbClr xmlns:mc="http://schemas.openxmlformats.org/markup-compatibility/2006" xmlns:a14="http://schemas.microsoft.com/office/drawing/2010/main" val="FFFF00" mc:Ignorable=""/>
                </a:solidFill>
                <a:latin typeface="Eras Medium ITC" pitchFamily="34" charset="0"/>
              </a:rPr>
              <a:t>Best Idea in 1000 years!</a:t>
            </a:r>
            <a:endParaRPr lang="en-US" sz="3600" dirty="0">
              <a:solidFill>
                <a:srgbClr xmlns:mc="http://schemas.openxmlformats.org/markup-compatibility/2006" xmlns:a14="http://schemas.microsoft.com/office/drawing/2010/main" val="FFFF00" mc:Ignorable=""/>
              </a:solidFill>
              <a:latin typeface="Eras Medium ITC" pitchFamily="34" charset="0"/>
            </a:endParaRPr>
          </a:p>
        </p:txBody>
      </p:sp>
      <p:pic>
        <p:nvPicPr>
          <p:cNvPr id="6" name="Picture 5" descr="haitham">
            <a:hlinkClick r:id="rId3"/>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907" l="4706" r="96471">
                        <a14:foregroundMark x1="76471" y1="77320" x2="76471" y2="77320"/>
                        <a14:foregroundMark x1="76471" y1="77320" x2="76471" y2="77320"/>
                        <a14:foregroundMark x1="69412" y1="72165" x2="69412" y2="72165"/>
                        <a14:foregroundMark x1="69412" y1="72165" x2="69412" y2="72165"/>
                        <a14:foregroundMark x1="69412" y1="63918" x2="69412" y2="63918"/>
                        <a14:foregroundMark x1="69412" y1="63918" x2="69412" y2="63918"/>
                        <a14:foregroundMark x1="61176" y1="79381" x2="61176" y2="79381"/>
                        <a14:foregroundMark x1="61176" y1="79381" x2="61176" y2="79381"/>
                        <a14:foregroundMark x1="62353" y1="89691" x2="62353" y2="89691"/>
                        <a14:foregroundMark x1="62353" y1="89691" x2="62353" y2="89691"/>
                        <a14:foregroundMark x1="22353" y1="82474" x2="22353" y2="82474"/>
                        <a14:foregroundMark x1="22353" y1="82474" x2="22353" y2="82474"/>
                        <a14:foregroundMark x1="22353" y1="91753" x2="22353" y2="91753"/>
                        <a14:foregroundMark x1="22353" y1="91753" x2="22353" y2="91753"/>
                        <a14:foregroundMark x1="25882" y1="89691" x2="25882" y2="89691"/>
                        <a14:foregroundMark x1="29412" y1="85567" x2="29412" y2="85567"/>
                        <a14:foregroundMark x1="29412" y1="81443" x2="29412" y2="81443"/>
                        <a14:foregroundMark x1="29412" y1="76289" x2="29412" y2="76289"/>
                        <a14:foregroundMark x1="35294" y1="40206" x2="35294" y2="40206"/>
                        <a14:foregroundMark x1="27059" y1="44330" x2="27059" y2="44330"/>
                        <a14:foregroundMark x1="27059" y1="44330" x2="27059" y2="44330"/>
                        <a14:foregroundMark x1="27059" y1="41237" x2="27059" y2="41237"/>
                        <a14:foregroundMark x1="27059" y1="41237" x2="27059" y2="41237"/>
                        <a14:foregroundMark x1="24706" y1="43299" x2="24706" y2="43299"/>
                        <a14:foregroundMark x1="24706" y1="43299" x2="24706" y2="43299"/>
                      </a14:backgroundRemoval>
                    </a14:imgEffect>
                  </a14:imgLayer>
                </a14:imgProps>
              </a:ext>
            </a:extLst>
          </a:blip>
          <a:srcRect/>
          <a:stretch>
            <a:fillRect/>
          </a:stretch>
        </p:blipFill>
        <p:spPr>
          <a:xfrm>
            <a:off x="6858000" y="76200"/>
            <a:ext cx="1371600" cy="1564256"/>
          </a:xfrm>
          <a:prstGeom prst="rect">
            <a:avLst/>
          </a:prstGeom>
          <a:ln>
            <a:noFill/>
          </a:ln>
          <a:effectLst>
            <a:outerShdw blurRad="292100" dist="139700" dir="2700000" algn="tl" rotWithShape="0">
              <a:srgbClr xmlns:mc="http://schemas.openxmlformats.org/markup-compatibility/2006" xmlns:a14="http://schemas.microsoft.com/office/drawing/2010/main" val="333333" mc:Ignorable="">
                <a:alpha val="65000"/>
              </a:srgbClr>
            </a:outerShdw>
          </a:effectLst>
        </p:spPr>
      </p:pic>
    </p:spTree>
    <p:extLst>
      <p:ext uri="{BB962C8B-B14F-4D97-AF65-F5344CB8AC3E}">
        <p14:creationId xmlns:p14="http://schemas.microsoft.com/office/powerpoint/2010/main" val="34615664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r>
              <a:rPr sz="6600" dirty="0" smtClean="0"/>
              <a:t>Mathematics</a:t>
            </a:r>
            <a:endParaRPr lang="en-US" sz="6600" dirty="0"/>
          </a:p>
        </p:txBody>
      </p:sp>
      <p:sp>
        <p:nvSpPr>
          <p:cNvPr id="6" name="Subtitle 5"/>
          <p:cNvSpPr>
            <a:spLocks noGrp="1"/>
          </p:cNvSpPr>
          <p:nvPr>
            <p:ph type="subTitle" idx="1"/>
          </p:nvPr>
        </p:nvSpPr>
        <p:spPr/>
        <p:txBody>
          <a:bodyPr/>
          <a:lstStyle/>
          <a:p>
            <a:endParaRPr lang="en-US"/>
          </a:p>
        </p:txBody>
      </p:sp>
      <p:pic>
        <p:nvPicPr>
          <p:cNvPr id="1741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133" b="95561" l="4667" r="96000"/>
                    </a14:imgEffect>
                  </a14:imgLayer>
                </a14:imgProps>
              </a:ext>
              <a:ext uri="{28A0092B-C50C-407E-A947-70E740481C1C}">
                <a14:useLocalDpi xmlns:a14="http://schemas.microsoft.com/office/drawing/2010/main" val="0"/>
              </a:ext>
            </a:extLst>
          </a:blip>
          <a:srcRect/>
          <a:stretch>
            <a:fillRect/>
          </a:stretch>
        </p:blipFill>
        <p:spPr bwMode="auto">
          <a:xfrm>
            <a:off x="3048000" y="3209925"/>
            <a:ext cx="2857500" cy="3648075"/>
          </a:xfrm>
          <a:prstGeom prst="rect">
            <a:avLst/>
          </a:prstGeom>
          <a:ln>
            <a:noFill/>
          </a:ln>
          <a:effectLst>
            <a:outerShdw blurRad="292100" dist="139700" dir="2700000" algn="tl" rotWithShape="0">
              <a:srgbClr xmlns:mc="http://schemas.openxmlformats.org/markup-compatibility/2006" xmlns:a14="http://schemas.microsoft.com/office/drawing/2010/main" val="333333" mc:Ignorable="">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descr="C:\Users\Owner\Documents\Backup\my documents\My Pictures\gainpeace transparent logo.png"/>
          <p:cNvPicPr>
            <a:picLocks noChangeAspect="1" noChangeArrowheads="1"/>
          </p:cNvPicPr>
          <p:nvPr/>
        </p:nvPicPr>
        <p:blipFill rotWithShape="1">
          <a:blip r:embed="rId4">
            <a:extLst>
              <a:ext uri="{28A0092B-C50C-407E-A947-70E740481C1C}">
                <a14:useLocalDpi xmlns:a14="http://schemas.microsoft.com/office/drawing/2010/main" val="0"/>
              </a:ext>
            </a:extLst>
          </a:blip>
          <a:srcRect r="57692"/>
          <a:stretch/>
        </p:blipFill>
        <p:spPr bwMode="auto">
          <a:xfrm>
            <a:off x="457200" y="457200"/>
            <a:ext cx="927100" cy="869909"/>
          </a:xfrm>
          <a:prstGeom prst="rect">
            <a:avLst/>
          </a:prstGeom>
          <a:noFill/>
          <a:extLst>
            <a:ext uri="{909E8E84-426E-40DD-AFC4-6F175D3DCCD1}">
              <a14:hiddenFill xmlns:a14="http://schemas.microsoft.com/office/drawing/2010/main">
                <a:solidFill>
                  <a:srgbClr xmlns:mc="http://schemas.openxmlformats.org/markup-compatibility/2006" val="FFFFFF" mc:Ignorable=""/>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1"/>
          </p:nvPr>
        </p:nvPicPr>
        <p:blipFill>
          <a:blip r:embed="rId2"/>
          <a:srcRect/>
          <a:stretch>
            <a:fillRect/>
          </a:stretch>
        </p:blipFill>
        <p:spPr bwMode="auto">
          <a:xfrm>
            <a:off x="1676400" y="1905000"/>
            <a:ext cx="5698956" cy="3781425"/>
          </a:xfrm>
          <a:prstGeom prst="rect">
            <a:avLst/>
          </a:prstGeom>
          <a:ln>
            <a:noFill/>
          </a:ln>
          <a:effectLst>
            <a:outerShdw blurRad="292100" dist="139700" dir="2700000" algn="tl" rotWithShape="0">
              <a:srgbClr xmlns:mc="http://schemas.openxmlformats.org/markup-compatibility/2006" xmlns:a14="http://schemas.microsoft.com/office/drawing/2010/main" val="333333" mc:Ignorable="">
                <a:alpha val="65000"/>
              </a:srgbClr>
            </a:outerShdw>
          </a:effectLst>
        </p:spPr>
      </p:pic>
      <p:sp>
        <p:nvSpPr>
          <p:cNvPr id="2" name="Title 1"/>
          <p:cNvSpPr>
            <a:spLocks noGrp="1"/>
          </p:cNvSpPr>
          <p:nvPr>
            <p:ph type="title"/>
          </p:nvPr>
        </p:nvSpPr>
        <p:spPr>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algn="l"/>
            <a:r>
              <a:rPr lang="en-US" dirty="0" smtClean="0"/>
              <a:t>Arabic </a:t>
            </a:r>
            <a:r>
              <a:rPr lang="en-US" dirty="0" smtClean="0"/>
              <a:t>Numerals</a:t>
            </a:r>
            <a:br>
              <a:rPr lang="en-US" dirty="0" smtClean="0"/>
            </a:br>
            <a:r>
              <a:rPr lang="en-US" sz="3600" dirty="0" smtClean="0">
                <a:solidFill>
                  <a:srgbClr xmlns:mc="http://schemas.openxmlformats.org/markup-compatibility/2006" xmlns:a14="http://schemas.microsoft.com/office/drawing/2010/main" val="FFFF00" mc:Ignorable=""/>
                </a:solidFill>
                <a:latin typeface="Eras Medium ITC" pitchFamily="34" charset="0"/>
              </a:rPr>
              <a:t>Introduce by Muslims</a:t>
            </a:r>
            <a:endParaRPr lang="en-US" sz="3600" dirty="0">
              <a:solidFill>
                <a:srgbClr xmlns:mc="http://schemas.openxmlformats.org/markup-compatibility/2006" xmlns:a14="http://schemas.microsoft.com/office/drawing/2010/main" val="FFFF00" mc:Ignorable=""/>
              </a:solidFill>
              <a:latin typeface="Eras Medium ITC" pitchFamily="34" charset="0"/>
            </a:endParaRPr>
          </a:p>
        </p:txBody>
      </p:sp>
      <p:sp>
        <p:nvSpPr>
          <p:cNvPr id="5" name="TextBox 4"/>
          <p:cNvSpPr txBox="1"/>
          <p:nvPr/>
        </p:nvSpPr>
        <p:spPr>
          <a:xfrm>
            <a:off x="1295400" y="5943600"/>
            <a:ext cx="6629400" cy="523220"/>
          </a:xfrm>
          <a:prstGeom prst="rect">
            <a:avLst/>
          </a:prstGeom>
        </p:spPr>
        <p:style>
          <a:lnRef idx="0">
            <a:scrgbClr r="0" g="0" b="0"/>
          </a:lnRef>
          <a:fillRef idx="1003">
            <a:schemeClr val="lt2"/>
          </a:fillRef>
          <a:effectRef idx="0">
            <a:scrgbClr r="0" g="0" b="0"/>
          </a:effectRef>
          <a:fontRef idx="major"/>
        </p:style>
        <p:txBody>
          <a:bodyPr wrap="square" rtlCol="0">
            <a:spAutoFit/>
          </a:bodyPr>
          <a:lstStyle/>
          <a:p>
            <a:pPr algn="ctr"/>
            <a:r>
              <a:rPr lang="en-US" sz="2800" dirty="0" smtClean="0">
                <a:solidFill>
                  <a:srgbClr xmlns:mc="http://schemas.openxmlformats.org/markup-compatibility/2006" xmlns:a14="http://schemas.microsoft.com/office/drawing/2010/main" val="FF0000" mc:Ignorable=""/>
                </a:solidFill>
              </a:rPr>
              <a:t>Introduced by Muslims to the West</a:t>
            </a:r>
            <a:endParaRPr lang="en-US" sz="2800" dirty="0">
              <a:solidFill>
                <a:srgbClr xmlns:mc="http://schemas.openxmlformats.org/markup-compatibility/2006" xmlns:a14="http://schemas.microsoft.com/office/drawing/2010/main" val="FF0000" mc:Ignorable=""/>
              </a:solidFill>
            </a:endParaRP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85800"/>
            <a:ext cx="7772400" cy="1447800"/>
          </a:xfrm>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algn="l"/>
            <a:r>
              <a:rPr lang="en-US" sz="3100" b="1" dirty="0" smtClean="0"/>
              <a:t/>
            </a:r>
            <a:br>
              <a:rPr lang="en-US" sz="3100" b="1" dirty="0" smtClean="0"/>
            </a:br>
            <a:r>
              <a:rPr lang="en-US" sz="3100" b="1" dirty="0" smtClean="0"/>
              <a:t/>
            </a:r>
            <a:br>
              <a:rPr lang="en-US" sz="3100" b="1" dirty="0" smtClean="0"/>
            </a:br>
            <a:r>
              <a:rPr lang="en-US" sz="3600" b="1" dirty="0" smtClean="0"/>
              <a:t>Al-</a:t>
            </a:r>
            <a:r>
              <a:rPr lang="en-US" sz="3600" b="1" dirty="0" err="1" smtClean="0"/>
              <a:t>Khwārizmī</a:t>
            </a:r>
            <a:r>
              <a:rPr lang="en-US" b="1" dirty="0" smtClean="0"/>
              <a:t> </a:t>
            </a:r>
            <a:r>
              <a:rPr lang="en-US" sz="3100" b="1" dirty="0" smtClean="0"/>
              <a:t>– </a:t>
            </a:r>
            <a:r>
              <a:rPr lang="en-US" sz="2200" b="1" dirty="0" smtClean="0"/>
              <a:t>820 CE</a:t>
            </a:r>
            <a:br>
              <a:rPr lang="en-US" sz="2200" b="1" dirty="0" smtClean="0"/>
            </a:br>
            <a:r>
              <a:rPr lang="en-US" sz="3600" b="1" dirty="0" smtClean="0">
                <a:solidFill>
                  <a:srgbClr xmlns:mc="http://schemas.openxmlformats.org/markup-compatibility/2006" xmlns:a14="http://schemas.microsoft.com/office/drawing/2010/main" val="FFFF00" mc:Ignorable=""/>
                </a:solidFill>
                <a:latin typeface="Eras Light ITC" pitchFamily="34" charset="0"/>
              </a:rPr>
              <a:t>Father of Algebra, Algorithm</a:t>
            </a:r>
            <a:r>
              <a:rPr lang="en-US" sz="3100" dirty="0" smtClean="0">
                <a:solidFill>
                  <a:srgbClr xmlns:mc="http://schemas.openxmlformats.org/markup-compatibility/2006" xmlns:a14="http://schemas.microsoft.com/office/drawing/2010/main" val="FFFF00" mc:Ignorable=""/>
                </a:solidFill>
                <a:latin typeface="Eras Light ITC" pitchFamily="34" charset="0"/>
              </a:rPr>
              <a:t/>
            </a:r>
            <a:br>
              <a:rPr lang="en-US" sz="3100" dirty="0" smtClean="0">
                <a:solidFill>
                  <a:srgbClr xmlns:mc="http://schemas.openxmlformats.org/markup-compatibility/2006" xmlns:a14="http://schemas.microsoft.com/office/drawing/2010/main" val="FFFF00" mc:Ignorable=""/>
                </a:solidFill>
                <a:latin typeface="Eras Light ITC" pitchFamily="34" charset="0"/>
              </a:rPr>
            </a:br>
            <a:endParaRPr lang="en-US" dirty="0">
              <a:solidFill>
                <a:srgbClr xmlns:mc="http://schemas.openxmlformats.org/markup-compatibility/2006" xmlns:a14="http://schemas.microsoft.com/office/drawing/2010/main" val="FFFF00" mc:Ignorable=""/>
              </a:solidFill>
              <a:latin typeface="Eras Light ITC" pitchFamily="34" charset="0"/>
            </a:endParaRPr>
          </a:p>
        </p:txBody>
      </p:sp>
      <p:pic>
        <p:nvPicPr>
          <p:cNvPr id="17411" name="Picture 3"/>
          <p:cNvPicPr>
            <a:picLocks noChangeAspect="1" noChangeArrowheads="1"/>
          </p:cNvPicPr>
          <p:nvPr/>
        </p:nvPicPr>
        <p:blipFill>
          <a:blip r:embed="rId2"/>
          <a:srcRect/>
          <a:stretch>
            <a:fillRect/>
          </a:stretch>
        </p:blipFill>
        <p:spPr bwMode="auto">
          <a:xfrm>
            <a:off x="4343400" y="2590800"/>
            <a:ext cx="3581400" cy="3581400"/>
          </a:xfrm>
          <a:prstGeom prst="rect">
            <a:avLst/>
          </a:prstGeom>
          <a:solidFill>
            <a:srgbClr xmlns:mc="http://schemas.openxmlformats.org/markup-compatibility/2006" xmlns:a14="http://schemas.microsoft.com/office/drawing/2010/main" val="FFFFFF" mc:Ignorable="">
              <a:shade val="85000"/>
            </a:srgbClr>
          </a:solidFill>
          <a:ln w="190500" cap="rnd">
            <a:solidFill>
              <a:srgbClr xmlns:mc="http://schemas.openxmlformats.org/markup-compatibility/2006" xmlns:a14="http://schemas.microsoft.com/office/drawing/2010/main" val="FFFFFF" mc:Ignorable=""/>
            </a:solidFill>
          </a:ln>
          <a:effectLst>
            <a:outerShdw blurRad="36195" dist="12700" dir="11400000" algn="tl" rotWithShape="0">
              <a:srgbClr xmlns:mc="http://schemas.openxmlformats.org/markup-compatibility/2006" xmlns:a14="http://schemas.microsoft.com/office/drawing/2010/main" val="000000" mc:Ignorable="">
                <a:alpha val="33000"/>
              </a:srgbClr>
            </a:outerShdw>
          </a:effectLst>
          <a:scene3d>
            <a:camera prst="perspectiveContrastingLeftFacing">
              <a:rot lat="540000" lon="2100000" rev="0"/>
            </a:camera>
            <a:lightRig rig="soft" dir="t"/>
          </a:scene3d>
          <a:sp3d contourW="12700" prstMaterial="matte">
            <a:bevelT w="63500" h="50800"/>
            <a:contourClr>
              <a:srgbClr xmlns:mc="http://schemas.openxmlformats.org/markup-compatibility/2006" xmlns:a14="http://schemas.microsoft.com/office/drawing/2010/main" val="C0C0C0" mc:Ignorable=""/>
            </a:contourClr>
          </a:sp3d>
        </p:spPr>
      </p:pic>
      <p:pic>
        <p:nvPicPr>
          <p:cNvPr id="23554"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8682" b="80600" l="6592" r="99518">
                        <a14:foregroundMark x1="39550" y1="39657" x2="23312" y2="46195"/>
                        <a14:foregroundMark x1="21543" y1="49839" x2="19614" y2="60772"/>
                        <a14:foregroundMark x1="18167" y1="63344" x2="12058" y2="70096"/>
                        <a14:foregroundMark x1="8842" y1="78564" x2="14630" y2="78564"/>
                        <a14:foregroundMark x1="16881" y1="80171" x2="20579" y2="80171"/>
                        <a14:foregroundMark x1="97267" y1="57663" x2="97910" y2="59593"/>
                        <a14:foregroundMark x1="55145" y1="79528" x2="53859" y2="79528"/>
                      </a14:backgroundRemoval>
                    </a14:imgEffect>
                  </a14:imgLayer>
                </a14:imgProps>
              </a:ext>
              <a:ext uri="{28A0092B-C50C-407E-A947-70E740481C1C}">
                <a14:useLocalDpi xmlns:a14="http://schemas.microsoft.com/office/drawing/2010/main" val="0"/>
              </a:ext>
            </a:extLst>
          </a:blip>
          <a:srcRect l="7323" t="8577" b="16998"/>
          <a:stretch/>
        </p:blipFill>
        <p:spPr bwMode="auto">
          <a:xfrm>
            <a:off x="6781800" y="304800"/>
            <a:ext cx="1450848" cy="1747680"/>
          </a:xfrm>
          <a:prstGeom prst="rect">
            <a:avLst/>
          </a:prstGeom>
          <a:ln>
            <a:noFill/>
          </a:ln>
          <a:effectLst>
            <a:outerShdw blurRad="292100" dist="139700" dir="2700000" algn="tl" rotWithShape="0">
              <a:srgbClr xmlns:mc="http://schemas.openxmlformats.org/markup-compatibility/2006" xmlns:a14="http://schemas.microsoft.com/office/drawing/2010/main" val="333333" mc:Ignorable="">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2514600"/>
            <a:ext cx="2362200" cy="37401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252728"/>
          </a:xfrm>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algn="l"/>
            <a:r>
              <a:rPr lang="en-US" sz="3100" dirty="0" smtClean="0"/>
              <a:t/>
            </a:r>
            <a:br>
              <a:rPr lang="en-US" sz="3100" dirty="0" smtClean="0"/>
            </a:br>
            <a:r>
              <a:rPr lang="en-US" sz="3100" dirty="0"/>
              <a:t/>
            </a:r>
            <a:br>
              <a:rPr lang="en-US" sz="3100" dirty="0"/>
            </a:br>
            <a:r>
              <a:rPr lang="en-US" sz="3100" dirty="0" smtClean="0"/>
              <a:t/>
            </a:r>
            <a:br>
              <a:rPr lang="en-US" sz="3100" dirty="0" smtClean="0"/>
            </a:br>
            <a:r>
              <a:rPr lang="en-US" sz="3100" dirty="0"/>
              <a:t/>
            </a:r>
            <a:br>
              <a:rPr lang="en-US" sz="3100" dirty="0"/>
            </a:br>
            <a:r>
              <a:rPr lang="en-US" sz="3100" dirty="0" smtClean="0"/>
              <a:t/>
            </a:r>
            <a:br>
              <a:rPr lang="en-US" sz="3100" dirty="0" smtClean="0"/>
            </a:br>
            <a:r>
              <a:rPr lang="en-US" sz="3100" dirty="0" smtClean="0"/>
              <a:t/>
            </a:r>
            <a:br>
              <a:rPr lang="en-US" sz="3100" dirty="0" smtClean="0"/>
            </a:br>
            <a:r>
              <a:rPr lang="en-US" sz="3100" dirty="0" smtClean="0"/>
              <a:t>Carly </a:t>
            </a:r>
            <a:r>
              <a:rPr lang="en-US" sz="3100" dirty="0" err="1" smtClean="0"/>
              <a:t>Fiornioa</a:t>
            </a:r>
            <a:r>
              <a:rPr lang="en-US" sz="3100" dirty="0" smtClean="0"/>
              <a:t>, CEO of Hewlett Packard</a:t>
            </a:r>
            <a:br>
              <a:rPr lang="en-US" sz="3100" dirty="0" smtClean="0"/>
            </a:br>
            <a:r>
              <a:rPr lang="en-US" sz="3600" dirty="0" smtClean="0">
                <a:solidFill>
                  <a:srgbClr xmlns:mc="http://schemas.openxmlformats.org/markup-compatibility/2006" xmlns:a14="http://schemas.microsoft.com/office/drawing/2010/main" val="FFFF00" mc:Ignorable=""/>
                </a:solidFill>
                <a:latin typeface="Eras Medium ITC" pitchFamily="34" charset="0"/>
              </a:rPr>
              <a:t>On Muslim Civilization</a:t>
            </a:r>
            <a:br>
              <a:rPr lang="en-US" sz="3600" dirty="0" smtClean="0">
                <a:solidFill>
                  <a:srgbClr xmlns:mc="http://schemas.openxmlformats.org/markup-compatibility/2006" xmlns:a14="http://schemas.microsoft.com/office/drawing/2010/main" val="FFFF00" mc:Ignorable=""/>
                </a:solidFill>
                <a:latin typeface="Eras Medium ITC" pitchFamily="34" charset="0"/>
              </a:rPr>
            </a:br>
            <a:r>
              <a:rPr lang="en-US" sz="3100" dirty="0" smtClean="0"/>
              <a:t/>
            </a:r>
            <a:br>
              <a:rPr lang="en-US" sz="3100" dirty="0" smtClean="0"/>
            </a:br>
            <a:r>
              <a:rPr lang="en-US" sz="3100" dirty="0" smtClean="0"/>
              <a:t/>
            </a:r>
            <a:br>
              <a:rPr lang="en-US" sz="3100" dirty="0" smtClean="0"/>
            </a:br>
            <a:r>
              <a:rPr lang="en-US" sz="3100" dirty="0"/>
              <a:t/>
            </a:r>
            <a:br>
              <a:rPr lang="en-US" sz="3100" dirty="0"/>
            </a:br>
            <a:r>
              <a:rPr lang="en-US" sz="3100" dirty="0" smtClean="0"/>
              <a:t/>
            </a:r>
            <a:br>
              <a:rPr lang="en-US" sz="3100" dirty="0" smtClean="0"/>
            </a:br>
            <a:r>
              <a:rPr lang="en-US" dirty="0" smtClean="0"/>
              <a:t>Carly </a:t>
            </a:r>
            <a:r>
              <a:rPr lang="en-US" dirty="0"/>
              <a:t>Fiorina</a:t>
            </a:r>
            <a:r>
              <a:rPr lang="en-US" sz="3100" dirty="0"/>
              <a:t>, </a:t>
            </a:r>
            <a:r>
              <a:rPr lang="en-US" sz="2200" dirty="0"/>
              <a:t>CEO Hewlett Packard, Sept. 2001</a:t>
            </a:r>
            <a:r>
              <a:rPr lang="en-US" dirty="0"/>
              <a:t/>
            </a:r>
            <a:br>
              <a:rPr lang="en-US" dirty="0"/>
            </a:br>
            <a:r>
              <a:rPr lang="en-US" sz="3600" dirty="0" smtClean="0">
                <a:solidFill>
                  <a:srgbClr xmlns:mc="http://schemas.openxmlformats.org/markup-compatibility/2006" xmlns:a14="http://schemas.microsoft.com/office/drawing/2010/main" val="FFFF00" mc:Ignorable=""/>
                </a:solidFill>
                <a:latin typeface="Eras Light ITC" pitchFamily="34" charset="0"/>
              </a:rPr>
              <a:t>on Mathematics by Muslims</a:t>
            </a:r>
            <a:endParaRPr lang="en-US" sz="3600" dirty="0">
              <a:solidFill>
                <a:srgbClr xmlns:mc="http://schemas.openxmlformats.org/markup-compatibility/2006" xmlns:a14="http://schemas.microsoft.com/office/drawing/2010/main" val="FFFF00" mc:Ignorable=""/>
              </a:solidFill>
              <a:latin typeface="Eras Light ITC" pitchFamily="34" charset="0"/>
            </a:endParaRPr>
          </a:p>
        </p:txBody>
      </p:sp>
      <p:sp>
        <p:nvSpPr>
          <p:cNvPr id="3" name="Content Placeholder 2"/>
          <p:cNvSpPr>
            <a:spLocks noGrp="1"/>
          </p:cNvSpPr>
          <p:nvPr>
            <p:ph sz="quarter" idx="13"/>
          </p:nvPr>
        </p:nvSpPr>
        <p:spPr>
          <a:xfrm>
            <a:off x="4343400" y="1981200"/>
            <a:ext cx="3749040" cy="3375968"/>
          </a:xfrm>
          <a:ln>
            <a:noFill/>
          </a:ln>
          <a:effectLst>
            <a:outerShdw blurRad="190500" dist="228600" dir="2700000" algn="ctr">
              <a:srgbClr xmlns:mc="http://schemas.openxmlformats.org/markup-compatibility/2006" xmlns:a14="http://schemas.microsoft.com/office/drawing/2010/main" val="000000" mc:Ignorable="">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1003">
            <a:schemeClr val="lt2"/>
          </a:fillRef>
          <a:effectRef idx="1">
            <a:schemeClr val="accent1"/>
          </a:effectRef>
          <a:fontRef idx="minor">
            <a:schemeClr val="dk1"/>
          </a:fontRef>
        </p:style>
        <p:txBody>
          <a:bodyPr>
            <a:normAutofit/>
          </a:bodyPr>
          <a:lstStyle/>
          <a:p>
            <a:r>
              <a:rPr lang="en-US" sz="2000" dirty="0" smtClean="0"/>
              <a:t>“And this (Muslim) </a:t>
            </a:r>
            <a:r>
              <a:rPr lang="en-US" sz="2000" dirty="0" smtClean="0"/>
              <a:t>civilization was driven more than anything, by invention.  Its architects designed buildings that defied gravity and its mathematicians created algebra and algorithms that would enable the building of computers and the creation of encryption</a:t>
            </a:r>
            <a:r>
              <a:rPr lang="en-US" sz="2000" dirty="0" smtClean="0"/>
              <a:t>.”</a:t>
            </a:r>
            <a:endParaRPr lang="en-US" sz="2000" dirty="0"/>
          </a:p>
        </p:txBody>
      </p:sp>
      <p:pic>
        <p:nvPicPr>
          <p:cNvPr id="18434" name="Picture 2"/>
          <p:cNvPicPr>
            <a:picLocks noChangeAspect="1" noChangeArrowheads="1"/>
          </p:cNvPicPr>
          <p:nvPr/>
        </p:nvPicPr>
        <p:blipFill>
          <a:blip r:embed="rId2"/>
          <a:srcRect/>
          <a:stretch>
            <a:fillRect/>
          </a:stretch>
        </p:blipFill>
        <p:spPr bwMode="auto">
          <a:xfrm>
            <a:off x="1219200" y="1752601"/>
            <a:ext cx="1981200" cy="3602182"/>
          </a:xfrm>
          <a:prstGeom prst="rect">
            <a:avLst/>
          </a:prstGeom>
          <a:solidFill>
            <a:srgbClr xmlns:mc="http://schemas.openxmlformats.org/markup-compatibility/2006" xmlns:a14="http://schemas.microsoft.com/office/drawing/2010/main" val="FFFFFF" mc:Ignorable="">
              <a:shade val="85000"/>
            </a:srgbClr>
          </a:solidFill>
          <a:ln w="190500" cap="sq">
            <a:solidFill>
              <a:srgbClr xmlns:mc="http://schemas.openxmlformats.org/markup-compatibility/2006" xmlns:a14="http://schemas.microsoft.com/office/drawing/2010/main" val="FFFFFF" mc:Ignorable=""/>
            </a:solidFill>
            <a:miter lim="800000"/>
          </a:ln>
          <a:effectLst>
            <a:outerShdw blurRad="65000" dist="50800" dir="12900000" kx="195000" ky="145000" algn="tl" rotWithShape="0">
              <a:srgbClr xmlns:mc="http://schemas.openxmlformats.org/markup-compatibility/2006" xmlns:a14="http://schemas.microsoft.com/office/drawing/2010/main" val="000000" mc:Ignorable="">
                <a:alpha val="30000"/>
              </a:srgbClr>
            </a:outerShdw>
          </a:effectLst>
          <a:scene3d>
            <a:camera prst="orthographicFront">
              <a:rot lat="0" lon="0" rev="360000"/>
            </a:camera>
            <a:lightRig rig="twoPt" dir="t">
              <a:rot lat="0" lon="0" rev="7200000"/>
            </a:lightRig>
          </a:scene3d>
          <a:sp3d contourW="12700">
            <a:bevelT w="25400" h="19050"/>
            <a:contourClr>
              <a:srgbClr xmlns:mc="http://schemas.openxmlformats.org/markup-compatibility/2006" xmlns:a14="http://schemas.microsoft.com/office/drawing/2010/main" val="969696" mc:Ignorable=""/>
            </a:contourClr>
          </a:sp3d>
        </p:spPr>
      </p:pic>
      <p:sp>
        <p:nvSpPr>
          <p:cNvPr id="4" name="TextBox 3"/>
          <p:cNvSpPr txBox="1"/>
          <p:nvPr/>
        </p:nvSpPr>
        <p:spPr>
          <a:xfrm>
            <a:off x="1219200" y="5791200"/>
            <a:ext cx="7239000" cy="646331"/>
          </a:xfrm>
          <a:prstGeom prst="rect">
            <a:avLst/>
          </a:prstGeom>
        </p:spPr>
        <p:style>
          <a:lnRef idx="0">
            <a:scrgbClr r="0" g="0" b="0"/>
          </a:lnRef>
          <a:fillRef idx="1003">
            <a:schemeClr val="lt1"/>
          </a:fillRef>
          <a:effectRef idx="0">
            <a:scrgbClr r="0" g="0" b="0"/>
          </a:effectRef>
          <a:fontRef idx="major"/>
        </p:style>
        <p:txBody>
          <a:bodyPr wrap="square" rtlCol="0">
            <a:spAutoFit/>
          </a:bodyPr>
          <a:lstStyle/>
          <a:p>
            <a:r>
              <a:rPr lang="en-US" dirty="0"/>
              <a:t>Carly </a:t>
            </a:r>
            <a:r>
              <a:rPr lang="en-US" dirty="0" err="1"/>
              <a:t>Fiornia</a:t>
            </a:r>
            <a:r>
              <a:rPr lang="en-US" dirty="0"/>
              <a:t>, CEO of Hewlett Packard, speech on ‘Technology, Business and Our Way of Life: What’s Next?” in Minnesota, </a:t>
            </a:r>
            <a:r>
              <a:rPr lang="en-US" dirty="0" smtClean="0"/>
              <a:t>Sept 26, </a:t>
            </a:r>
            <a:r>
              <a:rPr lang="en-US" dirty="0"/>
              <a:t>2001.</a:t>
            </a: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sz="6600" dirty="0" smtClean="0"/>
              <a:t>Education</a:t>
            </a:r>
            <a:endParaRPr lang="en-US" sz="6600" dirty="0"/>
          </a:p>
        </p:txBody>
      </p:sp>
      <p:pic>
        <p:nvPicPr>
          <p:cNvPr id="1843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29" b="89716" l="9882" r="100000"/>
                    </a14:imgEffect>
                  </a14:imgLayer>
                </a14:imgProps>
              </a:ext>
              <a:ext uri="{28A0092B-C50C-407E-A947-70E740481C1C}">
                <a14:useLocalDpi xmlns:a14="http://schemas.microsoft.com/office/drawing/2010/main" val="0"/>
              </a:ext>
            </a:extLst>
          </a:blip>
          <a:srcRect/>
          <a:stretch>
            <a:fillRect/>
          </a:stretch>
        </p:blipFill>
        <p:spPr bwMode="auto">
          <a:xfrm>
            <a:off x="1524000" y="3534918"/>
            <a:ext cx="4966848" cy="32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descr="C:\Users\Owner\Documents\Backup\my documents\My Pictures\gainpeace transparent logo.png"/>
          <p:cNvPicPr>
            <a:picLocks noChangeAspect="1" noChangeArrowheads="1"/>
          </p:cNvPicPr>
          <p:nvPr/>
        </p:nvPicPr>
        <p:blipFill rotWithShape="1">
          <a:blip r:embed="rId4">
            <a:extLst>
              <a:ext uri="{28A0092B-C50C-407E-A947-70E740481C1C}">
                <a14:useLocalDpi xmlns:a14="http://schemas.microsoft.com/office/drawing/2010/main" val="0"/>
              </a:ext>
            </a:extLst>
          </a:blip>
          <a:srcRect r="57692"/>
          <a:stretch/>
        </p:blipFill>
        <p:spPr bwMode="auto">
          <a:xfrm>
            <a:off x="381000" y="457200"/>
            <a:ext cx="927100" cy="869909"/>
          </a:xfrm>
          <a:prstGeom prst="rect">
            <a:avLst/>
          </a:prstGeom>
          <a:noFill/>
          <a:extLst>
            <a:ext uri="{909E8E84-426E-40DD-AFC4-6F175D3DCCD1}">
              <a14:hiddenFill xmlns:a14="http://schemas.microsoft.com/office/drawing/2010/main">
                <a:solidFill>
                  <a:srgbClr xmlns:mc="http://schemas.openxmlformats.org/markup-compatibility/2006" val="FFFFFF" mc:Ignorable=""/>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209800"/>
            <a:ext cx="3928533" cy="3115733"/>
          </a:xfrm>
        </p:spPr>
        <p:style>
          <a:lnRef idx="0">
            <a:scrgbClr r="0" g="0" b="0"/>
          </a:lnRef>
          <a:fillRef idx="1003">
            <a:schemeClr val="lt2"/>
          </a:fillRef>
          <a:effectRef idx="0">
            <a:scrgbClr r="0" g="0" b="0"/>
          </a:effectRef>
          <a:fontRef idx="major"/>
        </p:style>
        <p:txBody>
          <a:bodyPr>
            <a:normAutofit fontScale="92500"/>
          </a:bodyPr>
          <a:lstStyle/>
          <a:p>
            <a:r>
              <a:rPr lang="en-US" sz="4000" dirty="0" smtClean="0"/>
              <a:t>“The seeking of knowledge is obligatory for every Muslim…” </a:t>
            </a:r>
          </a:p>
          <a:p>
            <a:r>
              <a:rPr lang="en-US" dirty="0" smtClean="0"/>
              <a:t>(Al-</a:t>
            </a:r>
            <a:r>
              <a:rPr lang="en-US" dirty="0" err="1" smtClean="0"/>
              <a:t>Tirmidhi</a:t>
            </a:r>
            <a:r>
              <a:rPr lang="en-US" dirty="0" smtClean="0"/>
              <a:t> </a:t>
            </a:r>
            <a:r>
              <a:rPr lang="en-US" dirty="0" err="1" smtClean="0"/>
              <a:t>Hadith</a:t>
            </a:r>
            <a:r>
              <a:rPr lang="en-US" dirty="0" smtClean="0"/>
              <a:t> 218) </a:t>
            </a:r>
            <a:endParaRPr lang="en-US" dirty="0"/>
          </a:p>
        </p:txBody>
      </p:sp>
      <p:sp>
        <p:nvSpPr>
          <p:cNvPr id="2" name="Title 1"/>
          <p:cNvSpPr>
            <a:spLocks noGrp="1"/>
          </p:cNvSpPr>
          <p:nvPr>
            <p:ph type="title"/>
          </p:nvPr>
        </p:nvSpPr>
        <p:spPr>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l"/>
            <a:r>
              <a:rPr lang="en-US" dirty="0" smtClean="0"/>
              <a:t>Prophet </a:t>
            </a:r>
            <a:r>
              <a:rPr lang="en-US" dirty="0" smtClean="0"/>
              <a:t>Muhammad Said:</a:t>
            </a:r>
            <a:r>
              <a:rPr lang="en-US" dirty="0" smtClean="0"/>
              <a:t/>
            </a:r>
            <a:br>
              <a:rPr lang="en-US" dirty="0" smtClean="0"/>
            </a:br>
            <a:r>
              <a:rPr lang="en-US" sz="2200" dirty="0" smtClean="0">
                <a:solidFill>
                  <a:srgbClr xmlns:mc="http://schemas.openxmlformats.org/markup-compatibility/2006" xmlns:a14="http://schemas.microsoft.com/office/drawing/2010/main" val="FFFF00" mc:Ignorable=""/>
                </a:solidFill>
                <a:latin typeface="Eras Medium ITC" pitchFamily="34" charset="0"/>
              </a:rPr>
              <a:t>(Peace be upon him)</a:t>
            </a:r>
            <a:endParaRPr lang="en-US" dirty="0">
              <a:solidFill>
                <a:srgbClr xmlns:mc="http://schemas.openxmlformats.org/markup-compatibility/2006" xmlns:a14="http://schemas.microsoft.com/office/drawing/2010/main" val="FFFF00" mc:Ignorable=""/>
              </a:solidFill>
              <a:latin typeface="Eras Medium ITC" pitchFamily="34" charset="0"/>
            </a:endParaRPr>
          </a:p>
        </p:txBody>
      </p:sp>
      <p:pic>
        <p:nvPicPr>
          <p:cNvPr id="2457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8485" l="1471" r="98443"/>
                    </a14:imgEffect>
                  </a14:imgLayer>
                </a14:imgProps>
              </a:ext>
              <a:ext uri="{28A0092B-C50C-407E-A947-70E740481C1C}">
                <a14:useLocalDpi xmlns:a14="http://schemas.microsoft.com/office/drawing/2010/main" val="0"/>
              </a:ext>
            </a:extLst>
          </a:blip>
          <a:srcRect/>
          <a:stretch>
            <a:fillRect/>
          </a:stretch>
        </p:blipFill>
        <p:spPr bwMode="auto">
          <a:xfrm>
            <a:off x="4114800" y="2286000"/>
            <a:ext cx="4254885" cy="2915111"/>
          </a:xfrm>
          <a:prstGeom prst="rect">
            <a:avLst/>
          </a:prstGeom>
          <a:ln>
            <a:noFill/>
          </a:ln>
          <a:effectLst>
            <a:outerShdw blurRad="292100" dist="139700" dir="2700000" algn="tl" rotWithShape="0">
              <a:srgbClr xmlns:mc="http://schemas.openxmlformats.org/markup-compatibility/2006" xmlns:a14="http://schemas.microsoft.com/office/drawing/2010/main" val="333333" mc:Ignorable="">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Cement/>
                    </a14:imgEffect>
                  </a14:imgLayer>
                </a14:imgProps>
              </a:ext>
            </a:extLst>
          </a:blip>
          <a:srcRect/>
          <a:stretch>
            <a:fillRect/>
          </a:stretch>
        </p:blipFill>
        <p:spPr bwMode="auto">
          <a:xfrm>
            <a:off x="5791200" y="1752600"/>
            <a:ext cx="2933700" cy="3911600"/>
          </a:xfrm>
          <a:prstGeom prst="rect">
            <a:avLst/>
          </a:prstGeom>
          <a:ln>
            <a:noFill/>
          </a:ln>
          <a:effectLst>
            <a:outerShdw blurRad="292100" dist="139700" dir="2700000" algn="tl" rotWithShape="0">
              <a:srgbClr xmlns:mc="http://schemas.openxmlformats.org/markup-compatibility/2006" xmlns:a14="http://schemas.microsoft.com/office/drawing/2010/main" val="333333" mc:Ignorable="">
                <a:alpha val="65000"/>
              </a:srgbClr>
            </a:outerShdw>
          </a:effectLst>
        </p:spPr>
      </p:pic>
      <p:sp>
        <p:nvSpPr>
          <p:cNvPr id="7" name="TextBox 6"/>
          <p:cNvSpPr txBox="1"/>
          <p:nvPr/>
        </p:nvSpPr>
        <p:spPr>
          <a:xfrm>
            <a:off x="228600" y="2636753"/>
            <a:ext cx="5410200" cy="1661993"/>
          </a:xfrm>
          <a:prstGeom prst="rect">
            <a:avLst/>
          </a:prstGeom>
        </p:spPr>
        <p:style>
          <a:lnRef idx="1">
            <a:schemeClr val="accent2"/>
          </a:lnRef>
          <a:fillRef idx="1003">
            <a:schemeClr val="lt2"/>
          </a:fillRef>
          <a:effectRef idx="1">
            <a:schemeClr val="accent2"/>
          </a:effectRef>
          <a:fontRef idx="minor">
            <a:schemeClr val="dk1"/>
          </a:fontRef>
        </p:style>
        <p:txBody>
          <a:bodyPr wrap="square" rtlCol="0">
            <a:spAutoFit/>
          </a:bodyPr>
          <a:lstStyle/>
          <a:p>
            <a:r>
              <a:rPr lang="en-US" sz="3600" b="1" dirty="0" smtClean="0"/>
              <a:t>University</a:t>
            </a:r>
            <a:r>
              <a:rPr lang="en-US" sz="3600" dirty="0" smtClean="0"/>
              <a:t> of </a:t>
            </a:r>
            <a:r>
              <a:rPr lang="en-US" sz="3600" b="1" dirty="0" smtClean="0"/>
              <a:t>Al</a:t>
            </a:r>
            <a:r>
              <a:rPr lang="en-US" sz="3600" dirty="0" smtClean="0"/>
              <a:t>-</a:t>
            </a:r>
            <a:r>
              <a:rPr lang="en-US" sz="3600" b="1" dirty="0" err="1" smtClean="0"/>
              <a:t>Karaouine</a:t>
            </a:r>
            <a:endParaRPr lang="en-US" sz="3600" b="1" dirty="0" smtClean="0"/>
          </a:p>
          <a:p>
            <a:r>
              <a:rPr lang="en-US" sz="2400" b="1" dirty="0" smtClean="0"/>
              <a:t>Fes, Morocco – 859 </a:t>
            </a:r>
            <a:r>
              <a:rPr lang="en-US" sz="2400" b="1" dirty="0" smtClean="0"/>
              <a:t>CE</a:t>
            </a:r>
          </a:p>
          <a:p>
            <a:r>
              <a:rPr lang="en-US" sz="2400" b="1" dirty="0"/>
              <a:t>Built by Fatima al-</a:t>
            </a:r>
            <a:r>
              <a:rPr lang="en-US" sz="2400" b="1" dirty="0" err="1"/>
              <a:t>Fihri</a:t>
            </a:r>
            <a:endParaRPr lang="en-US" sz="2400" dirty="0" smtClean="0"/>
          </a:p>
          <a:p>
            <a:endParaRPr lang="en-US" dirty="0" smtClean="0"/>
          </a:p>
        </p:txBody>
      </p:sp>
      <p:sp>
        <p:nvSpPr>
          <p:cNvPr id="4" name="TextBox 3"/>
          <p:cNvSpPr txBox="1"/>
          <p:nvPr/>
        </p:nvSpPr>
        <p:spPr>
          <a:xfrm>
            <a:off x="990600" y="4267200"/>
            <a:ext cx="3733800" cy="1015663"/>
          </a:xfrm>
          <a:prstGeom prst="rect">
            <a:avLst/>
          </a:prstGeom>
        </p:spPr>
        <p:style>
          <a:lnRef idx="1">
            <a:schemeClr val="accent1"/>
          </a:lnRef>
          <a:fillRef idx="1003">
            <a:schemeClr val="lt1"/>
          </a:fillRef>
          <a:effectRef idx="1">
            <a:schemeClr val="accent1"/>
          </a:effectRef>
          <a:fontRef idx="minor">
            <a:schemeClr val="dk1"/>
          </a:fontRef>
        </p:style>
        <p:txBody>
          <a:bodyPr wrap="square" rtlCol="0">
            <a:spAutoFit/>
          </a:bodyPr>
          <a:lstStyle/>
          <a:p>
            <a:r>
              <a:rPr lang="en-US" sz="2000" i="1" dirty="0"/>
              <a:t>The Guinness Book Of Records</a:t>
            </a:r>
            <a:r>
              <a:rPr lang="en-US" sz="2000" dirty="0"/>
              <a:t>, Published 1998, ISBN 0-5535-7895-2, P.242</a:t>
            </a:r>
            <a:endParaRPr lang="en-US" sz="2000" dirty="0"/>
          </a:p>
        </p:txBody>
      </p:sp>
      <p:sp>
        <p:nvSpPr>
          <p:cNvPr id="2" name="Title 1"/>
          <p:cNvSpPr>
            <a:spLocks noGrp="1"/>
          </p:cNvSpPr>
          <p:nvPr>
            <p:ph type="title"/>
          </p:nvPr>
        </p:nvSpPr>
        <p:spPr>
          <a:prstGeom prst="round2SameRect">
            <a:avLst/>
          </a:prstGeom>
          <a:solidFill>
            <a:srgbClr xmlns:mc="http://schemas.openxmlformats.org/markup-compatibility/2006" xmlns:a14="http://schemas.microsoft.com/office/drawing/2010/main" val="FF6600" mc:Ignorable=""/>
          </a:solidFill>
        </p:spPr>
        <p:txBody>
          <a:bodyPr>
            <a:normAutofit fontScale="90000"/>
          </a:bodyPr>
          <a:lstStyle/>
          <a:p>
            <a:pPr algn="l"/>
            <a:r>
              <a:rPr lang="en-US" dirty="0" smtClean="0"/>
              <a:t>World Oldest University</a:t>
            </a:r>
            <a:br>
              <a:rPr lang="en-US" dirty="0" smtClean="0"/>
            </a:br>
            <a:r>
              <a:rPr lang="en-US" sz="4000" dirty="0" smtClean="0">
                <a:solidFill>
                  <a:srgbClr xmlns:mc="http://schemas.openxmlformats.org/markup-compatibility/2006" xmlns:a14="http://schemas.microsoft.com/office/drawing/2010/main" val="FFFF00" mc:Ignorable=""/>
                </a:solidFill>
                <a:latin typeface="Eras Medium ITC" pitchFamily="34" charset="0"/>
              </a:rPr>
              <a:t>Built by Muslims </a:t>
            </a:r>
            <a:r>
              <a:rPr lang="en-US" sz="3100" dirty="0" smtClean="0">
                <a:solidFill>
                  <a:srgbClr xmlns:mc="http://schemas.openxmlformats.org/markup-compatibility/2006" xmlns:a14="http://schemas.microsoft.com/office/drawing/2010/main" val="FFFF00" mc:Ignorable=""/>
                </a:solidFill>
                <a:latin typeface="Eras Medium ITC" pitchFamily="34" charset="0"/>
              </a:rPr>
              <a:t>– 859 CE</a:t>
            </a:r>
            <a:endParaRPr lang="en-US" sz="3100" dirty="0">
              <a:solidFill>
                <a:srgbClr xmlns:mc="http://schemas.openxmlformats.org/markup-compatibility/2006" xmlns:a14="http://schemas.microsoft.com/office/drawing/2010/main" val="FFFF00" mc:Ignorable=""/>
              </a:solidFill>
              <a:latin typeface="Eras Medium ITC"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a:p>
        </p:txBody>
      </p:sp>
      <p:pic>
        <p:nvPicPr>
          <p:cNvPr id="819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5" name="TextBox 4"/>
          <p:cNvSpPr txBox="1"/>
          <p:nvPr/>
        </p:nvSpPr>
        <p:spPr>
          <a:xfrm>
            <a:off x="0" y="0"/>
            <a:ext cx="5334000" cy="1384995"/>
          </a:xfrm>
          <a:prstGeom prst="rect">
            <a:avLst/>
          </a:prstGeom>
          <a:noFill/>
        </p:spPr>
        <p:txBody>
          <a:bodyPr wrap="square" rtlCol="0">
            <a:spAutoFit/>
          </a:bodyPr>
          <a:lstStyle/>
          <a:p>
            <a:r>
              <a:rPr lang="en-US" sz="3600" dirty="0" smtClean="0">
                <a:solidFill>
                  <a:schemeClr val="bg1"/>
                </a:solidFill>
              </a:rPr>
              <a:t>Al-</a:t>
            </a:r>
            <a:r>
              <a:rPr lang="en-US" sz="3600" dirty="0" err="1" smtClean="0">
                <a:solidFill>
                  <a:schemeClr val="bg1"/>
                </a:solidFill>
              </a:rPr>
              <a:t>Azhar</a:t>
            </a:r>
            <a:r>
              <a:rPr lang="en-US" sz="3600" dirty="0" smtClean="0">
                <a:solidFill>
                  <a:schemeClr val="bg1"/>
                </a:solidFill>
              </a:rPr>
              <a:t> University</a:t>
            </a:r>
          </a:p>
          <a:p>
            <a:r>
              <a:rPr lang="en-US" sz="2400" dirty="0" smtClean="0">
                <a:solidFill>
                  <a:srgbClr xmlns:mc="http://schemas.openxmlformats.org/markup-compatibility/2006" xmlns:a14="http://schemas.microsoft.com/office/drawing/2010/main" val="FFFF00" mc:Ignorable=""/>
                </a:solidFill>
                <a:latin typeface="Eras Medium ITC" pitchFamily="34" charset="0"/>
              </a:rPr>
              <a:t>2</a:t>
            </a:r>
            <a:r>
              <a:rPr lang="en-US" sz="2400" baseline="30000" dirty="0" smtClean="0">
                <a:solidFill>
                  <a:srgbClr xmlns:mc="http://schemas.openxmlformats.org/markup-compatibility/2006" xmlns:a14="http://schemas.microsoft.com/office/drawing/2010/main" val="FFFF00" mc:Ignorable=""/>
                </a:solidFill>
                <a:latin typeface="Eras Medium ITC" pitchFamily="34" charset="0"/>
              </a:rPr>
              <a:t>nd</a:t>
            </a:r>
            <a:r>
              <a:rPr lang="en-US" sz="2400" dirty="0" smtClean="0">
                <a:solidFill>
                  <a:srgbClr xmlns:mc="http://schemas.openxmlformats.org/markup-compatibility/2006" xmlns:a14="http://schemas.microsoft.com/office/drawing/2010/main" val="FFFF00" mc:Ignorable=""/>
                </a:solidFill>
                <a:latin typeface="Eras Medium ITC" pitchFamily="34" charset="0"/>
              </a:rPr>
              <a:t> oldest in the world </a:t>
            </a:r>
          </a:p>
          <a:p>
            <a:r>
              <a:rPr lang="en-US" sz="2400" dirty="0" smtClean="0">
                <a:solidFill>
                  <a:srgbClr xmlns:mc="http://schemas.openxmlformats.org/markup-compatibility/2006" xmlns:a14="http://schemas.microsoft.com/office/drawing/2010/main" val="FFFF00" mc:Ignorable=""/>
                </a:solidFill>
                <a:latin typeface="Eras Medium ITC" pitchFamily="34" charset="0"/>
              </a:rPr>
              <a:t>Cairo, Egypt – 975 CE</a:t>
            </a:r>
            <a:endParaRPr lang="en-US" sz="2400" dirty="0">
              <a:solidFill>
                <a:srgbClr xmlns:mc="http://schemas.openxmlformats.org/markup-compatibility/2006" xmlns:a14="http://schemas.microsoft.com/office/drawing/2010/main" val="FFFF00" mc:Ignorable=""/>
              </a:solidFill>
              <a:latin typeface="Eras Medium ITC"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sz="6600" dirty="0" smtClean="0"/>
              <a:t>Libraries</a:t>
            </a:r>
            <a:endParaRPr lang="en-US" sz="6600" dirty="0"/>
          </a:p>
        </p:txBody>
      </p:sp>
      <p:sp>
        <p:nvSpPr>
          <p:cNvPr id="5" name="Subtitle 4"/>
          <p:cNvSpPr>
            <a:spLocks noGrp="1"/>
          </p:cNvSpPr>
          <p:nvPr>
            <p:ph type="subTitle" idx="1"/>
          </p:nvPr>
        </p:nvSpPr>
        <p:spPr/>
        <p:txBody>
          <a:bodyPr/>
          <a:lstStyle/>
          <a:p>
            <a:endParaRPr lang="en-US"/>
          </a:p>
        </p:txBody>
      </p:sp>
      <p:pic>
        <p:nvPicPr>
          <p:cNvPr id="6" name="Picture 3" descr="C:\Users\Owner\Documents\Backup\my documents\My Pictures\gainpeace transparent logo.png"/>
          <p:cNvPicPr>
            <a:picLocks noChangeAspect="1" noChangeArrowheads="1"/>
          </p:cNvPicPr>
          <p:nvPr/>
        </p:nvPicPr>
        <p:blipFill rotWithShape="1">
          <a:blip r:embed="rId2">
            <a:extLst>
              <a:ext uri="{28A0092B-C50C-407E-A947-70E740481C1C}">
                <a14:useLocalDpi xmlns:a14="http://schemas.microsoft.com/office/drawing/2010/main" val="0"/>
              </a:ext>
            </a:extLst>
          </a:blip>
          <a:srcRect r="57692"/>
          <a:stretch/>
        </p:blipFill>
        <p:spPr bwMode="auto">
          <a:xfrm>
            <a:off x="457200" y="533400"/>
            <a:ext cx="927100" cy="869909"/>
          </a:xfrm>
          <a:prstGeom prst="rect">
            <a:avLst/>
          </a:prstGeom>
          <a:noFill/>
          <a:extLst>
            <a:ext uri="{909E8E84-426E-40DD-AFC4-6F175D3DCCD1}">
              <a14:hiddenFill xmlns:a14="http://schemas.microsoft.com/office/drawing/2010/main">
                <a:solidFill>
                  <a:srgbClr xmlns:mc="http://schemas.openxmlformats.org/markup-compatibility/2006" val="FFFFFF" mc:Ignorable=""/>
                </a:solidFill>
              </a14:hiddenFill>
            </a:ext>
          </a:extLst>
        </p:spPr>
      </p:pic>
      <p:pic>
        <p:nvPicPr>
          <p:cNvPr id="7" name="Picture 2"/>
          <p:cNvPicPr>
            <a:picLocks noChangeAspect="1" noChangeArrowheads="1"/>
          </p:cNvPicPr>
          <p:nvPr/>
        </p:nvPicPr>
        <p:blipFill>
          <a:blip r:embed="rId3"/>
          <a:srcRect/>
          <a:stretch>
            <a:fillRect/>
          </a:stretch>
        </p:blipFill>
        <p:spPr bwMode="auto">
          <a:xfrm>
            <a:off x="2667000" y="3429000"/>
            <a:ext cx="4114800" cy="3086100"/>
          </a:xfrm>
          <a:prstGeom prst="rect">
            <a:avLst/>
          </a:prstGeom>
          <a:ln>
            <a:noFill/>
          </a:ln>
          <a:effectLst>
            <a:outerShdw blurRad="292100" dist="139700" dir="2700000" algn="tl" rotWithShape="0">
              <a:srgbClr xmlns:mc="http://schemas.openxmlformats.org/markup-compatibility/2006" xmlns:a14="http://schemas.microsoft.com/office/drawing/2010/main" val="333333" mc:Ignorable="">
                <a:alpha val="65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sz="4800" b="1" dirty="0" smtClean="0">
                <a:solidFill>
                  <a:schemeClr val="bg1"/>
                </a:solidFill>
                <a:latin typeface="Arial Rounded MT Bold" pitchFamily="34" charset="0"/>
              </a:rPr>
              <a:t>What Gave Rise to the Renaissance?</a:t>
            </a:r>
            <a:endParaRPr lang="en-US" sz="4800" b="1" dirty="0">
              <a:solidFill>
                <a:schemeClr val="bg1"/>
              </a:solidFill>
              <a:latin typeface="Arial Rounded MT Bold" pitchFamily="34" charset="0"/>
            </a:endParaRPr>
          </a:p>
        </p:txBody>
      </p:sp>
      <p:sp>
        <p:nvSpPr>
          <p:cNvPr id="5" name="Subtitle 4"/>
          <p:cNvSpPr>
            <a:spLocks noGrp="1"/>
          </p:cNvSpPr>
          <p:nvPr>
            <p:ph type="subTitle" idx="1"/>
          </p:nvPr>
        </p:nvSpPr>
        <p:spPr/>
        <p:txBody>
          <a:bodyPr/>
          <a:lstStyle/>
          <a:p>
            <a:endParaRPr lang="en-US"/>
          </a:p>
        </p:txBody>
      </p:sp>
      <p:pic>
        <p:nvPicPr>
          <p:cNvPr id="6" name="Picture 3" descr="C:\Users\Owner\Documents\Backup\my documents\My Pictures\gainpeace transparent logo.png"/>
          <p:cNvPicPr>
            <a:picLocks noChangeAspect="1" noChangeArrowheads="1"/>
          </p:cNvPicPr>
          <p:nvPr/>
        </p:nvPicPr>
        <p:blipFill rotWithShape="1">
          <a:blip r:embed="rId2">
            <a:extLst>
              <a:ext uri="{28A0092B-C50C-407E-A947-70E740481C1C}">
                <a14:useLocalDpi xmlns:a14="http://schemas.microsoft.com/office/drawing/2010/main" val="0"/>
              </a:ext>
            </a:extLst>
          </a:blip>
          <a:srcRect r="57692"/>
          <a:stretch/>
        </p:blipFill>
        <p:spPr bwMode="auto">
          <a:xfrm>
            <a:off x="381000" y="457200"/>
            <a:ext cx="927100" cy="869909"/>
          </a:xfrm>
          <a:prstGeom prst="rect">
            <a:avLst/>
          </a:prstGeom>
          <a:noFill/>
          <a:extLst>
            <a:ext uri="{909E8E84-426E-40DD-AFC4-6F175D3DCCD1}">
              <a14:hiddenFill xmlns:a14="http://schemas.microsoft.com/office/drawing/2010/main">
                <a:solidFill>
                  <a:srgbClr xmlns:mc="http://schemas.openxmlformats.org/markup-compatibility/2006" val="FFFFFF" mc:Ignorable=""/>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067" y="2209800"/>
            <a:ext cx="7408333" cy="3916363"/>
          </a:xfrm>
          <a:ln>
            <a:noFill/>
          </a:ln>
          <a:effectLst>
            <a:outerShdw blurRad="190500" dist="228600" dir="2700000" algn="ctr">
              <a:srgbClr xmlns:mc="http://schemas.openxmlformats.org/markup-compatibility/2006" xmlns:a14="http://schemas.microsoft.com/office/drawing/2010/main" val="000000" mc:Ignorable="">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003">
            <a:schemeClr val="lt2"/>
          </a:fillRef>
          <a:effectRef idx="0">
            <a:scrgbClr r="0" g="0" b="0"/>
          </a:effectRef>
          <a:fontRef idx="major"/>
        </p:style>
        <p:txBody>
          <a:bodyPr>
            <a:normAutofit fontScale="92500" lnSpcReduction="10000"/>
          </a:bodyPr>
          <a:lstStyle/>
          <a:p>
            <a:r>
              <a:rPr lang="en-US" dirty="0" smtClean="0"/>
              <a:t>Collection of </a:t>
            </a:r>
            <a:r>
              <a:rPr lang="en-US" dirty="0" smtClean="0"/>
              <a:t>ancient manuscripts</a:t>
            </a:r>
          </a:p>
          <a:p>
            <a:r>
              <a:rPr lang="en-US" dirty="0" smtClean="0"/>
              <a:t>Translating work of Greek, Roman scholars</a:t>
            </a:r>
            <a:endParaRPr lang="en-US" dirty="0" smtClean="0"/>
          </a:p>
          <a:p>
            <a:r>
              <a:rPr lang="en-US" dirty="0" smtClean="0"/>
              <a:t>Lending to public</a:t>
            </a:r>
          </a:p>
          <a:p>
            <a:r>
              <a:rPr lang="en-US" dirty="0" smtClean="0"/>
              <a:t>Books catalogued </a:t>
            </a:r>
          </a:p>
          <a:p>
            <a:r>
              <a:rPr lang="en-US" dirty="0" smtClean="0"/>
              <a:t>Concept of Muslim libraries copied by Christian monks</a:t>
            </a:r>
          </a:p>
          <a:p>
            <a:pPr lvl="1"/>
            <a:r>
              <a:rPr lang="en-US" dirty="0" smtClean="0"/>
              <a:t>Introduced to the western </a:t>
            </a:r>
            <a:r>
              <a:rPr lang="en-US" dirty="0" smtClean="0"/>
              <a:t> </a:t>
            </a:r>
            <a:r>
              <a:rPr lang="en-US" dirty="0" smtClean="0"/>
              <a:t>= today’s libraries</a:t>
            </a:r>
          </a:p>
          <a:p>
            <a:r>
              <a:rPr lang="en-US" dirty="0" smtClean="0"/>
              <a:t>--------------</a:t>
            </a:r>
          </a:p>
          <a:p>
            <a:r>
              <a:rPr lang="en-US" dirty="0" err="1" smtClean="0"/>
              <a:t>Micheau</a:t>
            </a:r>
            <a:r>
              <a:rPr lang="en-US" dirty="0" smtClean="0"/>
              <a:t>, Francoise, "The Scientific Institutions in the Medieval Near East", pp. 988–991  in </a:t>
            </a:r>
            <a:r>
              <a:rPr lang="en-US" i="1" dirty="0" err="1" smtClean="0"/>
              <a:t>Morelon</a:t>
            </a:r>
            <a:r>
              <a:rPr lang="en-US" i="1" dirty="0" smtClean="0"/>
              <a:t>, </a:t>
            </a:r>
            <a:r>
              <a:rPr lang="en-US" i="1" dirty="0" err="1" smtClean="0"/>
              <a:t>Régis</a:t>
            </a:r>
            <a:r>
              <a:rPr lang="en-US" i="1" dirty="0" smtClean="0"/>
              <a:t> &amp; </a:t>
            </a:r>
            <a:r>
              <a:rPr lang="en-US" i="1" dirty="0" err="1" smtClean="0"/>
              <a:t>Roshdi</a:t>
            </a:r>
            <a:r>
              <a:rPr lang="en-US" i="1" dirty="0" smtClean="0"/>
              <a:t> </a:t>
            </a:r>
            <a:r>
              <a:rPr lang="en-US" i="1" dirty="0" err="1" smtClean="0"/>
              <a:t>Rashed</a:t>
            </a:r>
            <a:r>
              <a:rPr lang="en-US" i="1" dirty="0" smtClean="0"/>
              <a:t> (1996), Encyclopedia of the History of </a:t>
            </a:r>
            <a:r>
              <a:rPr lang="en-US" i="1" dirty="0" smtClean="0"/>
              <a:t>Arabic Science</a:t>
            </a:r>
            <a:r>
              <a:rPr lang="en-US" i="1" dirty="0" smtClean="0"/>
              <a:t>, vol. 3, </a:t>
            </a:r>
            <a:r>
              <a:rPr lang="en-US" i="1" dirty="0" err="1" smtClean="0"/>
              <a:t>Routledge</a:t>
            </a:r>
            <a:r>
              <a:rPr lang="en-US" i="1" dirty="0" smtClean="0"/>
              <a:t>, ISBN 0415124107</a:t>
            </a:r>
            <a:endParaRPr lang="en-US" dirty="0"/>
          </a:p>
        </p:txBody>
      </p:sp>
      <p:sp>
        <p:nvSpPr>
          <p:cNvPr id="2" name="Title 1"/>
          <p:cNvSpPr>
            <a:spLocks noGrp="1"/>
          </p:cNvSpPr>
          <p:nvPr>
            <p:ph type="title"/>
          </p:nvPr>
        </p:nvSpPr>
        <p:spPr>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lstStyle/>
          <a:p>
            <a:r>
              <a:rPr lang="en-US" dirty="0" smtClean="0"/>
              <a:t>Islamic Libraries</a:t>
            </a:r>
            <a:endParaRPr lang="en-US" dirty="0"/>
          </a:p>
        </p:txBody>
      </p:sp>
      <p:pic>
        <p:nvPicPr>
          <p:cNvPr id="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755" b="98962" l="1917" r="100000"/>
                    </a14:imgEffect>
                  </a14:imgLayer>
                </a14:imgProps>
              </a:ext>
              <a:ext uri="{28A0092B-C50C-407E-A947-70E740481C1C}">
                <a14:useLocalDpi xmlns:a14="http://schemas.microsoft.com/office/drawing/2010/main" val="0"/>
              </a:ext>
            </a:extLst>
          </a:blip>
          <a:srcRect/>
          <a:stretch>
            <a:fillRect/>
          </a:stretch>
        </p:blipFill>
        <p:spPr bwMode="auto">
          <a:xfrm>
            <a:off x="7010400" y="21771"/>
            <a:ext cx="1981200" cy="175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2286000"/>
            <a:ext cx="7408333" cy="3450696"/>
          </a:xfrm>
          <a:ln>
            <a:noFill/>
          </a:ln>
          <a:effectLst>
            <a:outerShdw blurRad="190500" dist="228600" dir="2700000" algn="ctr">
              <a:srgbClr xmlns:mc="http://schemas.openxmlformats.org/markup-compatibility/2006" xmlns:a14="http://schemas.microsoft.com/office/drawing/2010/main" val="000000" mc:Ignorable="">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003">
            <a:schemeClr val="lt2"/>
          </a:fillRef>
          <a:effectRef idx="0">
            <a:scrgbClr r="0" g="0" b="0"/>
          </a:effectRef>
          <a:fontRef idx="major"/>
        </p:style>
        <p:txBody>
          <a:bodyPr>
            <a:normAutofit fontScale="92500" lnSpcReduction="20000"/>
          </a:bodyPr>
          <a:lstStyle/>
          <a:p>
            <a:endParaRPr lang="en-US" dirty="0" smtClean="0"/>
          </a:p>
          <a:p>
            <a:r>
              <a:rPr lang="en-US" dirty="0" err="1" smtClean="0"/>
              <a:t>Daar</a:t>
            </a:r>
            <a:r>
              <a:rPr lang="en-US" dirty="0" smtClean="0"/>
              <a:t> al-</a:t>
            </a:r>
            <a:r>
              <a:rPr lang="en-US" dirty="0" err="1" smtClean="0"/>
              <a:t>Hikmah</a:t>
            </a:r>
            <a:r>
              <a:rPr lang="en-US" dirty="0" smtClean="0"/>
              <a:t> – House of Wisdom – Cairo – </a:t>
            </a:r>
          </a:p>
          <a:p>
            <a:pPr lvl="1"/>
            <a:r>
              <a:rPr lang="en-US" dirty="0" smtClean="0"/>
              <a:t>18,000 ancient books</a:t>
            </a:r>
          </a:p>
          <a:p>
            <a:r>
              <a:rPr lang="en-US" dirty="0" err="1" smtClean="0"/>
              <a:t>Bayt</a:t>
            </a:r>
            <a:r>
              <a:rPr lang="en-US" dirty="0" smtClean="0"/>
              <a:t> al-</a:t>
            </a:r>
            <a:r>
              <a:rPr lang="en-US" dirty="0" err="1" smtClean="0"/>
              <a:t>Hikman</a:t>
            </a:r>
            <a:r>
              <a:rPr lang="en-US" dirty="0" smtClean="0"/>
              <a:t> – House of Wisdom – Baghdad</a:t>
            </a:r>
          </a:p>
          <a:p>
            <a:pPr lvl="1"/>
            <a:r>
              <a:rPr lang="en-US" dirty="0" err="1" smtClean="0"/>
              <a:t>Haroon</a:t>
            </a:r>
            <a:r>
              <a:rPr lang="en-US" dirty="0" smtClean="0"/>
              <a:t> </a:t>
            </a:r>
            <a:r>
              <a:rPr lang="en-US" dirty="0" err="1" smtClean="0"/>
              <a:t>Rasheed</a:t>
            </a:r>
            <a:r>
              <a:rPr lang="en-US" dirty="0" smtClean="0"/>
              <a:t> – Defeated Roman king</a:t>
            </a:r>
          </a:p>
          <a:p>
            <a:pPr lvl="2"/>
            <a:r>
              <a:rPr lang="en-US" dirty="0" smtClean="0"/>
              <a:t>Reward – Muslims will translate all the books in possession of the Romans</a:t>
            </a:r>
          </a:p>
          <a:p>
            <a:r>
              <a:rPr lang="en-US" dirty="0" smtClean="0"/>
              <a:t>Al-</a:t>
            </a:r>
            <a:r>
              <a:rPr lang="en-US" dirty="0" err="1" smtClean="0"/>
              <a:t>Hakam</a:t>
            </a:r>
            <a:r>
              <a:rPr lang="en-US" dirty="0" smtClean="0"/>
              <a:t> – Spain</a:t>
            </a:r>
          </a:p>
          <a:p>
            <a:pPr lvl="1"/>
            <a:r>
              <a:rPr lang="en-US" dirty="0" smtClean="0"/>
              <a:t>400,000 books</a:t>
            </a:r>
          </a:p>
          <a:p>
            <a:r>
              <a:rPr lang="en-US" dirty="0" err="1" smtClean="0"/>
              <a:t>Bani</a:t>
            </a:r>
            <a:r>
              <a:rPr lang="en-US" dirty="0" smtClean="0"/>
              <a:t> </a:t>
            </a:r>
            <a:r>
              <a:rPr lang="en-US" dirty="0" err="1" smtClean="0"/>
              <a:t>Ammaar</a:t>
            </a:r>
            <a:r>
              <a:rPr lang="en-US" dirty="0" smtClean="0"/>
              <a:t> – Tripoli – Libya</a:t>
            </a:r>
          </a:p>
          <a:p>
            <a:pPr lvl="1"/>
            <a:r>
              <a:rPr lang="en-US" dirty="0" smtClean="0"/>
              <a:t>1 million books</a:t>
            </a:r>
          </a:p>
          <a:p>
            <a:pPr lvl="2"/>
            <a:endParaRPr lang="en-US" dirty="0" smtClean="0"/>
          </a:p>
          <a:p>
            <a:endParaRPr lang="en-US" dirty="0"/>
          </a:p>
        </p:txBody>
      </p:sp>
      <p:sp>
        <p:nvSpPr>
          <p:cNvPr id="2" name="Title 1"/>
          <p:cNvSpPr>
            <a:spLocks noGrp="1"/>
          </p:cNvSpPr>
          <p:nvPr>
            <p:ph type="title"/>
          </p:nvPr>
        </p:nvSpPr>
        <p:spPr>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lstStyle/>
          <a:p>
            <a:r>
              <a:rPr lang="en-US" dirty="0" smtClean="0"/>
              <a:t>Libraries</a:t>
            </a:r>
            <a:endParaRPr lang="en-US" dirty="0"/>
          </a:p>
        </p:txBody>
      </p:sp>
      <p:pic>
        <p:nvPicPr>
          <p:cNvPr id="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755" b="98962" l="1917" r="100000"/>
                    </a14:imgEffect>
                  </a14:imgLayer>
                </a14:imgProps>
              </a:ext>
              <a:ext uri="{28A0092B-C50C-407E-A947-70E740481C1C}">
                <a14:useLocalDpi xmlns:a14="http://schemas.microsoft.com/office/drawing/2010/main" val="0"/>
              </a:ext>
            </a:extLst>
          </a:blip>
          <a:srcRect/>
          <a:stretch>
            <a:fillRect/>
          </a:stretch>
        </p:blipFill>
        <p:spPr bwMode="auto">
          <a:xfrm>
            <a:off x="7010400" y="21771"/>
            <a:ext cx="1981200" cy="175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2057400"/>
            <a:ext cx="7408333" cy="3450696"/>
          </a:xfrm>
          <a:ln>
            <a:noFill/>
          </a:ln>
          <a:effectLst>
            <a:outerShdw blurRad="190500" dist="228600" dir="2700000" algn="ctr">
              <a:srgbClr xmlns:mc="http://schemas.openxmlformats.org/markup-compatibility/2006" xmlns:a14="http://schemas.microsoft.com/office/drawing/2010/main" val="000000" mc:Ignorable="">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003">
            <a:schemeClr val="lt2"/>
          </a:fillRef>
          <a:effectRef idx="0">
            <a:scrgbClr r="0" g="0" b="0"/>
          </a:effectRef>
          <a:fontRef idx="major"/>
        </p:style>
        <p:txBody>
          <a:bodyPr/>
          <a:lstStyle/>
          <a:p>
            <a:r>
              <a:rPr lang="en-US" dirty="0" smtClean="0"/>
              <a:t>Tartars conquered Baghdad – destroyed books – 1258 CE</a:t>
            </a:r>
          </a:p>
          <a:p>
            <a:r>
              <a:rPr lang="en-US" dirty="0" smtClean="0"/>
              <a:t>Crusaders – Destroyed libraries in Jerusalem, Gaza, Tripoli</a:t>
            </a:r>
          </a:p>
          <a:p>
            <a:r>
              <a:rPr lang="en-US" dirty="0" smtClean="0"/>
              <a:t>Spanish Inquisition – 1 million books burned in one day in Granada</a:t>
            </a:r>
          </a:p>
          <a:p>
            <a:endParaRPr lang="en-US" dirty="0"/>
          </a:p>
        </p:txBody>
      </p:sp>
      <p:sp>
        <p:nvSpPr>
          <p:cNvPr id="2" name="Title 1"/>
          <p:cNvSpPr>
            <a:spLocks noGrp="1"/>
          </p:cNvSpPr>
          <p:nvPr>
            <p:ph type="title"/>
          </p:nvPr>
        </p:nvSpPr>
        <p:spPr>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algn="l"/>
            <a:r>
              <a:rPr lang="en-US" dirty="0" smtClean="0"/>
              <a:t>What </a:t>
            </a:r>
            <a:r>
              <a:rPr lang="en-US" sz="4000" dirty="0" smtClean="0"/>
              <a:t>happened</a:t>
            </a:r>
            <a:r>
              <a:rPr lang="en-US" dirty="0" smtClean="0"/>
              <a:t> </a:t>
            </a:r>
            <a:r>
              <a:rPr lang="en-US" dirty="0" smtClean="0"/>
              <a:t/>
            </a:r>
            <a:br>
              <a:rPr lang="en-US" dirty="0" smtClean="0"/>
            </a:br>
            <a:r>
              <a:rPr lang="en-US" sz="3600" dirty="0" smtClean="0">
                <a:solidFill>
                  <a:srgbClr xmlns:mc="http://schemas.openxmlformats.org/markup-compatibility/2006" xmlns:a14="http://schemas.microsoft.com/office/drawing/2010/main" val="FFFF00" mc:Ignorable=""/>
                </a:solidFill>
                <a:latin typeface="Eras Medium ITC" pitchFamily="34" charset="0"/>
              </a:rPr>
              <a:t>to </a:t>
            </a:r>
            <a:r>
              <a:rPr lang="en-US" sz="3600" dirty="0" smtClean="0">
                <a:solidFill>
                  <a:srgbClr xmlns:mc="http://schemas.openxmlformats.org/markup-compatibility/2006" xmlns:a14="http://schemas.microsoft.com/office/drawing/2010/main" val="FFFF00" mc:Ignorable=""/>
                </a:solidFill>
                <a:latin typeface="Eras Medium ITC" pitchFamily="34" charset="0"/>
              </a:rPr>
              <a:t>these libraries?</a:t>
            </a:r>
            <a:endParaRPr lang="en-US" sz="3600" dirty="0">
              <a:solidFill>
                <a:srgbClr xmlns:mc="http://schemas.openxmlformats.org/markup-compatibility/2006" xmlns:a14="http://schemas.microsoft.com/office/drawing/2010/main" val="FFFF00" mc:Ignorable=""/>
              </a:solidFill>
              <a:latin typeface="Eras Medium ITC" pitchFamily="34" charset="0"/>
            </a:endParaRPr>
          </a:p>
        </p:txBody>
      </p:sp>
      <p:pic>
        <p:nvPicPr>
          <p:cNvPr id="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755" b="98962" l="1917" r="100000"/>
                    </a14:imgEffect>
                  </a14:imgLayer>
                </a14:imgProps>
              </a:ext>
              <a:ext uri="{28A0092B-C50C-407E-A947-70E740481C1C}">
                <a14:useLocalDpi xmlns:a14="http://schemas.microsoft.com/office/drawing/2010/main" val="0"/>
              </a:ext>
            </a:extLst>
          </a:blip>
          <a:srcRect/>
          <a:stretch>
            <a:fillRect/>
          </a:stretch>
        </p:blipFill>
        <p:spPr bwMode="auto">
          <a:xfrm>
            <a:off x="7010400" y="21771"/>
            <a:ext cx="1981200" cy="175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6000" dirty="0" smtClean="0"/>
              <a:t>Language</a:t>
            </a:r>
            <a:endParaRPr lang="en-US" sz="6000" dirty="0"/>
          </a:p>
        </p:txBody>
      </p:sp>
      <p:pic>
        <p:nvPicPr>
          <p:cNvPr id="6" name="Picture 3" descr="C:\Users\Owner\Documents\Backup\my documents\My Pictures\gainpeace transparent logo.png"/>
          <p:cNvPicPr>
            <a:picLocks noChangeAspect="1" noChangeArrowheads="1"/>
          </p:cNvPicPr>
          <p:nvPr/>
        </p:nvPicPr>
        <p:blipFill rotWithShape="1">
          <a:blip r:embed="rId2">
            <a:extLst>
              <a:ext uri="{28A0092B-C50C-407E-A947-70E740481C1C}">
                <a14:useLocalDpi xmlns:a14="http://schemas.microsoft.com/office/drawing/2010/main" val="0"/>
              </a:ext>
            </a:extLst>
          </a:blip>
          <a:srcRect r="57692"/>
          <a:stretch/>
        </p:blipFill>
        <p:spPr bwMode="auto">
          <a:xfrm>
            <a:off x="381000" y="457200"/>
            <a:ext cx="927100" cy="869909"/>
          </a:xfrm>
          <a:prstGeom prst="rect">
            <a:avLst/>
          </a:prstGeom>
          <a:noFill/>
          <a:extLst>
            <a:ext uri="{909E8E84-426E-40DD-AFC4-6F175D3DCCD1}">
              <a14:hiddenFill xmlns:a14="http://schemas.microsoft.com/office/drawing/2010/main">
                <a:solidFill>
                  <a:srgbClr xmlns:mc="http://schemas.openxmlformats.org/markup-compatibility/2006" val="FFFFFF" mc:Ignorable=""/>
                </a:solidFill>
              </a14:hiddenFill>
            </a:ext>
          </a:extLst>
        </p:spPr>
      </p:pic>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3657600"/>
            <a:ext cx="3429000" cy="2857500"/>
          </a:xfrm>
          <a:prstGeom prst="rect">
            <a:avLst/>
          </a:prstGeom>
          <a:ln>
            <a:noFill/>
          </a:ln>
          <a:effectLst>
            <a:outerShdw dist="35921" dir="2700000" algn="ctr" rotWithShape="0">
              <a:schemeClr val="bg2"/>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10590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algn="l"/>
            <a:r>
              <a:rPr lang="en-US" dirty="0" smtClean="0"/>
              <a:t>What do these things </a:t>
            </a:r>
            <a:r>
              <a:rPr lang="en-US" dirty="0" smtClean="0"/>
              <a:t/>
            </a:r>
            <a:br>
              <a:rPr lang="en-US" dirty="0" smtClean="0"/>
            </a:br>
            <a:r>
              <a:rPr lang="en-US" dirty="0" smtClean="0"/>
              <a:t>have </a:t>
            </a:r>
            <a:r>
              <a:rPr lang="en-US" dirty="0" smtClean="0"/>
              <a:t>in common?</a:t>
            </a:r>
            <a:endParaRPr lang="en-US" dirty="0"/>
          </a:p>
        </p:txBody>
      </p:sp>
      <p:pic>
        <p:nvPicPr>
          <p:cNvPr id="14338"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074" b="98387" l="1072" r="98928">
                        <a14:foregroundMark x1="66756" y1="66590" x2="66756" y2="76498"/>
                        <a14:backgroundMark x1="77212" y1="68664" x2="77212" y2="77650"/>
                        <a14:backgroundMark x1="73458" y1="76959" x2="73458" y2="82258"/>
                      </a14:backgroundRemoval>
                    </a14:imgEffect>
                  </a14:imgLayer>
                </a14:imgProps>
              </a:ext>
            </a:extLst>
          </a:blip>
          <a:srcRect/>
          <a:stretch>
            <a:fillRect/>
          </a:stretch>
        </p:blipFill>
        <p:spPr bwMode="auto">
          <a:xfrm>
            <a:off x="609600" y="1447800"/>
            <a:ext cx="1579943" cy="1838325"/>
          </a:xfrm>
          <a:prstGeom prst="rect">
            <a:avLst/>
          </a:prstGeom>
          <a:noFill/>
          <a:ln w="9525">
            <a:noFill/>
            <a:miter lim="800000"/>
            <a:headEnd/>
            <a:tailEnd/>
          </a:ln>
          <a:effectLst/>
        </p:spPr>
      </p:pic>
      <p:pic>
        <p:nvPicPr>
          <p:cNvPr id="14339"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1500" b="97250" l="8302" r="98868"/>
                    </a14:imgEffect>
                  </a14:imgLayer>
                </a14:imgProps>
              </a:ext>
            </a:extLst>
          </a:blip>
          <a:srcRect l="7736" t="30000" b="6000"/>
          <a:stretch>
            <a:fillRect/>
          </a:stretch>
        </p:blipFill>
        <p:spPr bwMode="auto">
          <a:xfrm>
            <a:off x="3429000" y="1295400"/>
            <a:ext cx="1905000" cy="1994601"/>
          </a:xfrm>
          <a:prstGeom prst="rect">
            <a:avLst/>
          </a:prstGeom>
          <a:noFill/>
          <a:ln w="9525">
            <a:noFill/>
            <a:miter lim="800000"/>
            <a:headEnd/>
            <a:tailEnd/>
          </a:ln>
          <a:effectLst/>
        </p:spPr>
      </p:pic>
      <p:pic>
        <p:nvPicPr>
          <p:cNvPr id="14340" name="Picture 4"/>
          <p:cNvPicPr>
            <a:picLocks noChangeAspect="1" noChangeArrowheads="1"/>
          </p:cNvPicPr>
          <p:nvPr/>
        </p:nvPicPr>
        <p:blipFill>
          <a:blip r:embed="rId6"/>
          <a:srcRect l="22240" t="10000" r="22240" b="10000"/>
          <a:stretch>
            <a:fillRect/>
          </a:stretch>
        </p:blipFill>
        <p:spPr bwMode="auto">
          <a:xfrm>
            <a:off x="762000" y="3505200"/>
            <a:ext cx="1362075" cy="2971800"/>
          </a:xfrm>
          <a:prstGeom prst="rect">
            <a:avLst/>
          </a:prstGeom>
          <a:noFill/>
          <a:ln w="9525">
            <a:noFill/>
            <a:miter lim="800000"/>
            <a:headEnd/>
            <a:tailEnd/>
          </a:ln>
          <a:effectLst/>
        </p:spPr>
      </p:pic>
      <p:pic>
        <p:nvPicPr>
          <p:cNvPr id="14341" name="Picture 5"/>
          <p:cNvPicPr>
            <a:picLocks noChangeAspect="1" noChangeArrowheads="1"/>
          </p:cNvPicPr>
          <p:nvPr/>
        </p:nvPicPr>
        <p:blipFill>
          <a:blip r:embed="rId7"/>
          <a:srcRect l="23541" t="8842" r="3307"/>
          <a:stretch>
            <a:fillRect/>
          </a:stretch>
        </p:blipFill>
        <p:spPr bwMode="auto">
          <a:xfrm>
            <a:off x="2438400" y="3962400"/>
            <a:ext cx="2895600" cy="2183252"/>
          </a:xfrm>
          <a:prstGeom prst="rect">
            <a:avLst/>
          </a:prstGeom>
          <a:noFill/>
          <a:ln w="9525">
            <a:noFill/>
            <a:miter lim="800000"/>
            <a:headEnd/>
            <a:tailEnd/>
          </a:ln>
          <a:effectLst/>
        </p:spPr>
      </p:pic>
      <p:pic>
        <p:nvPicPr>
          <p:cNvPr id="14342" name="Picture 6"/>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840" b="98160" l="2889" r="98667"/>
                    </a14:imgEffect>
                  </a14:imgLayer>
                </a14:imgProps>
              </a:ext>
            </a:extLst>
          </a:blip>
          <a:srcRect/>
          <a:stretch>
            <a:fillRect/>
          </a:stretch>
        </p:blipFill>
        <p:spPr bwMode="auto">
          <a:xfrm>
            <a:off x="5486400" y="1371600"/>
            <a:ext cx="2752725" cy="1994196"/>
          </a:xfrm>
          <a:prstGeom prst="rect">
            <a:avLst/>
          </a:prstGeom>
          <a:noFill/>
          <a:ln w="9525">
            <a:noFill/>
            <a:miter lim="800000"/>
            <a:headEnd/>
            <a:tailEnd/>
          </a:ln>
          <a:effectLst/>
        </p:spPr>
      </p:pic>
      <p:pic>
        <p:nvPicPr>
          <p:cNvPr id="14343" name="Picture 7"/>
          <p:cNvPicPr>
            <a:picLocks noChangeAspect="1" noChangeArrowheads="1"/>
          </p:cNvPicPr>
          <p:nvPr/>
        </p:nvPicPr>
        <p:blipFill>
          <a:blip r:embed="rId10"/>
          <a:srcRect/>
          <a:stretch>
            <a:fillRect/>
          </a:stretch>
        </p:blipFill>
        <p:spPr bwMode="auto">
          <a:xfrm>
            <a:off x="5867400" y="3962400"/>
            <a:ext cx="2133600" cy="2133600"/>
          </a:xfrm>
          <a:prstGeom prst="rect">
            <a:avLst/>
          </a:prstGeom>
          <a:noFill/>
          <a:ln w="9525">
            <a:noFill/>
            <a:miter lim="800000"/>
            <a:headEnd/>
            <a:tailEnd/>
          </a:ln>
          <a:effectLst/>
        </p:spPr>
      </p:pic>
      <p:sp>
        <p:nvSpPr>
          <p:cNvPr id="3" name="TextBox 2"/>
          <p:cNvSpPr txBox="1"/>
          <p:nvPr/>
        </p:nvSpPr>
        <p:spPr>
          <a:xfrm>
            <a:off x="152400" y="2743200"/>
            <a:ext cx="838200" cy="369332"/>
          </a:xfrm>
          <a:prstGeom prst="rect">
            <a:avLst/>
          </a:prstGeom>
          <a:noFill/>
        </p:spPr>
        <p:txBody>
          <a:bodyPr wrap="square" rtlCol="0">
            <a:spAutoFit/>
          </a:bodyPr>
          <a:lstStyle/>
          <a:p>
            <a:r>
              <a:rPr lang="en-US" dirty="0" smtClean="0">
                <a:solidFill>
                  <a:srgbClr xmlns:mc="http://schemas.openxmlformats.org/markup-compatibility/2006" xmlns:a14="http://schemas.microsoft.com/office/drawing/2010/main" val="FF3300" mc:Ignorable=""/>
                </a:solidFill>
              </a:rPr>
              <a:t>Coffee</a:t>
            </a:r>
            <a:endParaRPr lang="en-US" dirty="0">
              <a:solidFill>
                <a:srgbClr xmlns:mc="http://schemas.openxmlformats.org/markup-compatibility/2006" xmlns:a14="http://schemas.microsoft.com/office/drawing/2010/main" val="FF3300" mc:Ignorable=""/>
              </a:solidFill>
            </a:endParaRPr>
          </a:p>
        </p:txBody>
      </p:sp>
      <p:sp>
        <p:nvSpPr>
          <p:cNvPr id="10" name="TextBox 9"/>
          <p:cNvSpPr txBox="1"/>
          <p:nvPr/>
        </p:nvSpPr>
        <p:spPr>
          <a:xfrm>
            <a:off x="2438400" y="2710934"/>
            <a:ext cx="990600" cy="369332"/>
          </a:xfrm>
          <a:prstGeom prst="rect">
            <a:avLst/>
          </a:prstGeom>
          <a:noFill/>
        </p:spPr>
        <p:txBody>
          <a:bodyPr wrap="square" rtlCol="0">
            <a:spAutoFit/>
          </a:bodyPr>
          <a:lstStyle/>
          <a:p>
            <a:r>
              <a:rPr lang="en-US" dirty="0" smtClean="0">
                <a:solidFill>
                  <a:srgbClr xmlns:mc="http://schemas.openxmlformats.org/markup-compatibility/2006" xmlns:a14="http://schemas.microsoft.com/office/drawing/2010/main" val="FF3300" mc:Ignorable=""/>
                </a:solidFill>
              </a:rPr>
              <a:t>Orange</a:t>
            </a:r>
            <a:endParaRPr lang="en-US" dirty="0">
              <a:solidFill>
                <a:srgbClr xmlns:mc="http://schemas.openxmlformats.org/markup-compatibility/2006" xmlns:a14="http://schemas.microsoft.com/office/drawing/2010/main" val="FF3300" mc:Ignorable=""/>
              </a:solidFill>
            </a:endParaRPr>
          </a:p>
        </p:txBody>
      </p:sp>
      <p:sp>
        <p:nvSpPr>
          <p:cNvPr id="11" name="TextBox 10"/>
          <p:cNvSpPr txBox="1"/>
          <p:nvPr/>
        </p:nvSpPr>
        <p:spPr>
          <a:xfrm>
            <a:off x="7924800" y="3079484"/>
            <a:ext cx="838200" cy="369332"/>
          </a:xfrm>
          <a:prstGeom prst="rect">
            <a:avLst/>
          </a:prstGeom>
          <a:noFill/>
        </p:spPr>
        <p:txBody>
          <a:bodyPr wrap="square" rtlCol="0">
            <a:spAutoFit/>
          </a:bodyPr>
          <a:lstStyle/>
          <a:p>
            <a:r>
              <a:rPr lang="en-US" dirty="0" smtClean="0">
                <a:solidFill>
                  <a:srgbClr xmlns:mc="http://schemas.openxmlformats.org/markup-compatibility/2006" xmlns:a14="http://schemas.microsoft.com/office/drawing/2010/main" val="FF3300" mc:Ignorable=""/>
                </a:solidFill>
              </a:rPr>
              <a:t>candy</a:t>
            </a:r>
            <a:endParaRPr lang="en-US" dirty="0">
              <a:solidFill>
                <a:srgbClr xmlns:mc="http://schemas.openxmlformats.org/markup-compatibility/2006" xmlns:a14="http://schemas.microsoft.com/office/drawing/2010/main" val="FF3300" mc:Ignorable=""/>
              </a:solidFill>
            </a:endParaRPr>
          </a:p>
        </p:txBody>
      </p:sp>
      <p:sp>
        <p:nvSpPr>
          <p:cNvPr id="12" name="TextBox 11"/>
          <p:cNvSpPr txBox="1"/>
          <p:nvPr/>
        </p:nvSpPr>
        <p:spPr>
          <a:xfrm>
            <a:off x="152400" y="6096000"/>
            <a:ext cx="838200" cy="369332"/>
          </a:xfrm>
          <a:prstGeom prst="rect">
            <a:avLst/>
          </a:prstGeom>
          <a:noFill/>
        </p:spPr>
        <p:txBody>
          <a:bodyPr wrap="square" rtlCol="0">
            <a:spAutoFit/>
          </a:bodyPr>
          <a:lstStyle/>
          <a:p>
            <a:r>
              <a:rPr lang="en-US" dirty="0" smtClean="0">
                <a:solidFill>
                  <a:srgbClr xmlns:mc="http://schemas.openxmlformats.org/markup-compatibility/2006" xmlns:a14="http://schemas.microsoft.com/office/drawing/2010/main" val="FF3300" mc:Ignorable=""/>
                </a:solidFill>
              </a:rPr>
              <a:t>soda</a:t>
            </a:r>
            <a:endParaRPr lang="en-US" dirty="0">
              <a:solidFill>
                <a:srgbClr xmlns:mc="http://schemas.openxmlformats.org/markup-compatibility/2006" xmlns:a14="http://schemas.microsoft.com/office/drawing/2010/main" val="FF3300" mc:Ignorable=""/>
              </a:solidFill>
            </a:endParaRPr>
          </a:p>
        </p:txBody>
      </p:sp>
      <p:sp>
        <p:nvSpPr>
          <p:cNvPr id="13" name="TextBox 12"/>
          <p:cNvSpPr txBox="1"/>
          <p:nvPr/>
        </p:nvSpPr>
        <p:spPr>
          <a:xfrm>
            <a:off x="3493324" y="6279884"/>
            <a:ext cx="1078675" cy="369332"/>
          </a:xfrm>
          <a:prstGeom prst="rect">
            <a:avLst/>
          </a:prstGeom>
          <a:noFill/>
        </p:spPr>
        <p:txBody>
          <a:bodyPr wrap="square" rtlCol="0">
            <a:spAutoFit/>
          </a:bodyPr>
          <a:lstStyle/>
          <a:p>
            <a:r>
              <a:rPr lang="en-US" dirty="0" smtClean="0">
                <a:solidFill>
                  <a:srgbClr xmlns:mc="http://schemas.openxmlformats.org/markup-compatibility/2006" xmlns:a14="http://schemas.microsoft.com/office/drawing/2010/main" val="FF3300" mc:Ignorable=""/>
                </a:solidFill>
              </a:rPr>
              <a:t>Algebra</a:t>
            </a:r>
            <a:endParaRPr lang="en-US" dirty="0">
              <a:solidFill>
                <a:srgbClr xmlns:mc="http://schemas.openxmlformats.org/markup-compatibility/2006" xmlns:a14="http://schemas.microsoft.com/office/drawing/2010/main" val="FF3300" mc:Ignorable=""/>
              </a:solidFill>
            </a:endParaRPr>
          </a:p>
        </p:txBody>
      </p:sp>
      <p:sp>
        <p:nvSpPr>
          <p:cNvPr id="14" name="TextBox 13"/>
          <p:cNvSpPr txBox="1"/>
          <p:nvPr/>
        </p:nvSpPr>
        <p:spPr>
          <a:xfrm>
            <a:off x="6553200" y="6279102"/>
            <a:ext cx="1066800" cy="369332"/>
          </a:xfrm>
          <a:prstGeom prst="rect">
            <a:avLst/>
          </a:prstGeom>
          <a:noFill/>
        </p:spPr>
        <p:txBody>
          <a:bodyPr wrap="square" rtlCol="0">
            <a:spAutoFit/>
          </a:bodyPr>
          <a:lstStyle/>
          <a:p>
            <a:r>
              <a:rPr lang="en-US" dirty="0" smtClean="0">
                <a:solidFill>
                  <a:srgbClr xmlns:mc="http://schemas.openxmlformats.org/markup-compatibility/2006" xmlns:a14="http://schemas.microsoft.com/office/drawing/2010/main" val="FF3300" mc:Ignorable=""/>
                </a:solidFill>
              </a:rPr>
              <a:t>Cotton</a:t>
            </a:r>
            <a:endParaRPr lang="en-US" dirty="0">
              <a:solidFill>
                <a:srgbClr xmlns:mc="http://schemas.openxmlformats.org/markup-compatibility/2006" xmlns:a14="http://schemas.microsoft.com/office/drawing/2010/main" val="FF3300" mc:Ignorable=""/>
              </a:solidFill>
            </a:endParaRPr>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l"/>
            <a:r>
              <a:rPr lang="en-US" sz="3600" dirty="0" smtClean="0"/>
              <a:t>What do these </a:t>
            </a:r>
            <a:r>
              <a:rPr lang="en-US" sz="3600" dirty="0" smtClean="0"/>
              <a:t>things</a:t>
            </a:r>
            <a:r>
              <a:rPr lang="en-US" dirty="0" smtClean="0"/>
              <a:t/>
            </a:r>
            <a:br>
              <a:rPr lang="en-US" dirty="0" smtClean="0"/>
            </a:br>
            <a:r>
              <a:rPr lang="en-US" sz="3200" dirty="0" smtClean="0">
                <a:solidFill>
                  <a:srgbClr xmlns:mc="http://schemas.openxmlformats.org/markup-compatibility/2006" xmlns:a14="http://schemas.microsoft.com/office/drawing/2010/main" val="FFFF00" mc:Ignorable=""/>
                </a:solidFill>
                <a:latin typeface="Eras Medium ITC" pitchFamily="34" charset="0"/>
              </a:rPr>
              <a:t>have </a:t>
            </a:r>
            <a:r>
              <a:rPr lang="en-US" sz="3200" dirty="0" smtClean="0">
                <a:solidFill>
                  <a:srgbClr xmlns:mc="http://schemas.openxmlformats.org/markup-compatibility/2006" xmlns:a14="http://schemas.microsoft.com/office/drawing/2010/main" val="FFFF00" mc:Ignorable=""/>
                </a:solidFill>
                <a:latin typeface="Eras Medium ITC" pitchFamily="34" charset="0"/>
              </a:rPr>
              <a:t>in common?</a:t>
            </a:r>
            <a:endParaRPr lang="en-US" sz="3200" dirty="0">
              <a:solidFill>
                <a:srgbClr xmlns:mc="http://schemas.openxmlformats.org/markup-compatibility/2006" xmlns:a14="http://schemas.microsoft.com/office/drawing/2010/main" val="FFFF00" mc:Ignorable=""/>
              </a:solidFill>
              <a:latin typeface="Eras Medium ITC" pitchFamily="34" charset="0"/>
            </a:endParaRPr>
          </a:p>
        </p:txBody>
      </p:sp>
      <p:pic>
        <p:nvPicPr>
          <p:cNvPr id="15362"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2000" b="77429" l="0" r="100000"/>
                    </a14:imgEffect>
                  </a14:imgLayer>
                </a14:imgProps>
              </a:ext>
            </a:extLst>
          </a:blip>
          <a:srcRect t="27143" b="22571"/>
          <a:stretch>
            <a:fillRect/>
          </a:stretch>
        </p:blipFill>
        <p:spPr bwMode="auto">
          <a:xfrm>
            <a:off x="304800" y="1752600"/>
            <a:ext cx="3333750" cy="1676400"/>
          </a:xfrm>
          <a:prstGeom prst="rect">
            <a:avLst/>
          </a:prstGeom>
          <a:noFill/>
          <a:ln w="9525">
            <a:noFill/>
            <a:miter lim="800000"/>
            <a:headEnd/>
            <a:tailEnd/>
          </a:ln>
          <a:effectLst/>
        </p:spPr>
      </p:pic>
      <p:pic>
        <p:nvPicPr>
          <p:cNvPr id="15363"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571" b="99429" l="1461" r="89773">
                        <a14:foregroundMark x1="72890" y1="22429" x2="85227" y2="19000"/>
                        <a14:foregroundMark x1="25325" y1="40000" x2="50974" y2="43429"/>
                        <a14:foregroundMark x1="65260" y1="61571" x2="64610" y2="68286"/>
                        <a14:foregroundMark x1="29870" y1="79143" x2="31006" y2="91000"/>
                      </a14:backgroundRemoval>
                    </a14:imgEffect>
                  </a14:imgLayer>
                </a14:imgProps>
              </a:ext>
            </a:extLst>
          </a:blip>
          <a:srcRect/>
          <a:stretch>
            <a:fillRect/>
          </a:stretch>
        </p:blipFill>
        <p:spPr bwMode="auto">
          <a:xfrm>
            <a:off x="3733800" y="1371600"/>
            <a:ext cx="2057400" cy="2337955"/>
          </a:xfrm>
          <a:prstGeom prst="rect">
            <a:avLst/>
          </a:prstGeom>
          <a:noFill/>
          <a:ln w="9525">
            <a:noFill/>
            <a:miter lim="800000"/>
            <a:headEnd/>
            <a:tailEnd/>
          </a:ln>
          <a:effectLst/>
        </p:spPr>
      </p:pic>
      <p:pic>
        <p:nvPicPr>
          <p:cNvPr id="15365" name="Picture 5"/>
          <p:cNvPicPr>
            <a:picLocks noChangeAspect="1" noChangeArrowheads="1"/>
          </p:cNvPicPr>
          <p:nvPr/>
        </p:nvPicPr>
        <p:blipFill>
          <a:blip r:embed="rId6"/>
          <a:srcRect/>
          <a:stretch>
            <a:fillRect/>
          </a:stretch>
        </p:blipFill>
        <p:spPr bwMode="auto">
          <a:xfrm>
            <a:off x="914400" y="3733800"/>
            <a:ext cx="1824037" cy="2450199"/>
          </a:xfrm>
          <a:prstGeom prst="rect">
            <a:avLst/>
          </a:prstGeom>
          <a:noFill/>
          <a:ln w="9525">
            <a:noFill/>
            <a:miter lim="800000"/>
            <a:headEnd/>
            <a:tailEnd/>
          </a:ln>
          <a:effectLst/>
        </p:spPr>
      </p:pic>
      <p:pic>
        <p:nvPicPr>
          <p:cNvPr id="15366" name="Picture 6"/>
          <p:cNvPicPr>
            <a:picLocks noChangeAspect="1" noChangeArrowheads="1"/>
          </p:cNvPicPr>
          <p:nvPr/>
        </p:nvPicPr>
        <p:blipFill>
          <a:blip r:embed="rId7"/>
          <a:srcRect/>
          <a:stretch>
            <a:fillRect/>
          </a:stretch>
        </p:blipFill>
        <p:spPr bwMode="auto">
          <a:xfrm>
            <a:off x="3505200" y="4191000"/>
            <a:ext cx="1933575" cy="1933575"/>
          </a:xfrm>
          <a:prstGeom prst="rect">
            <a:avLst/>
          </a:prstGeom>
          <a:noFill/>
          <a:ln w="9525">
            <a:noFill/>
            <a:miter lim="800000"/>
            <a:headEnd/>
            <a:tailEnd/>
          </a:ln>
          <a:effectLst/>
        </p:spPr>
      </p:pic>
      <p:pic>
        <p:nvPicPr>
          <p:cNvPr id="15367" name="Picture 7"/>
          <p:cNvPicPr>
            <a:picLocks noChangeAspect="1" noChangeArrowheads="1"/>
          </p:cNvPicPr>
          <p:nvPr/>
        </p:nvPicPr>
        <p:blipFill>
          <a:blip r:embed="rId8"/>
          <a:srcRect/>
          <a:stretch>
            <a:fillRect/>
          </a:stretch>
        </p:blipFill>
        <p:spPr bwMode="auto">
          <a:xfrm>
            <a:off x="6324600" y="4267200"/>
            <a:ext cx="1957387" cy="1957387"/>
          </a:xfrm>
          <a:prstGeom prst="rect">
            <a:avLst/>
          </a:prstGeom>
          <a:noFill/>
          <a:ln w="9525">
            <a:noFill/>
            <a:miter lim="800000"/>
            <a:headEnd/>
            <a:tailEnd/>
          </a:ln>
          <a:effectLst/>
        </p:spPr>
      </p:pic>
      <p:pic>
        <p:nvPicPr>
          <p:cNvPr id="32770" name="Picture 2"/>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285" b="89933" l="10000" r="98750"/>
                    </a14:imgEffect>
                  </a14:imgLayer>
                </a14:imgProps>
              </a:ext>
              <a:ext uri="{28A0092B-C50C-407E-A947-70E740481C1C}">
                <a14:useLocalDpi xmlns:a14="http://schemas.microsoft.com/office/drawing/2010/main" val="0"/>
              </a:ext>
            </a:extLst>
          </a:blip>
          <a:srcRect l="12526" t="7989" b="11973"/>
          <a:stretch/>
        </p:blipFill>
        <p:spPr bwMode="auto">
          <a:xfrm>
            <a:off x="5353878" y="0"/>
            <a:ext cx="2799522" cy="3816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35835" y="3352800"/>
            <a:ext cx="838200" cy="369332"/>
          </a:xfrm>
          <a:prstGeom prst="rect">
            <a:avLst/>
          </a:prstGeom>
          <a:noFill/>
        </p:spPr>
        <p:txBody>
          <a:bodyPr wrap="square" rtlCol="0">
            <a:spAutoFit/>
          </a:bodyPr>
          <a:lstStyle/>
          <a:p>
            <a:r>
              <a:rPr lang="en-US" dirty="0" smtClean="0">
                <a:solidFill>
                  <a:srgbClr xmlns:mc="http://schemas.openxmlformats.org/markup-compatibility/2006" xmlns:a14="http://schemas.microsoft.com/office/drawing/2010/main" val="FF3300" mc:Ignorable=""/>
                </a:solidFill>
              </a:rPr>
              <a:t>Sofa</a:t>
            </a:r>
            <a:endParaRPr lang="en-US" dirty="0">
              <a:solidFill>
                <a:srgbClr xmlns:mc="http://schemas.openxmlformats.org/markup-compatibility/2006" xmlns:a14="http://schemas.microsoft.com/office/drawing/2010/main" val="FF3300" mc:Ignorable=""/>
              </a:solidFill>
            </a:endParaRPr>
          </a:p>
        </p:txBody>
      </p:sp>
      <p:sp>
        <p:nvSpPr>
          <p:cNvPr id="11" name="TextBox 10"/>
          <p:cNvSpPr txBox="1"/>
          <p:nvPr/>
        </p:nvSpPr>
        <p:spPr>
          <a:xfrm>
            <a:off x="4953000" y="3775141"/>
            <a:ext cx="838200" cy="369332"/>
          </a:xfrm>
          <a:prstGeom prst="rect">
            <a:avLst/>
          </a:prstGeom>
          <a:noFill/>
        </p:spPr>
        <p:txBody>
          <a:bodyPr wrap="square" rtlCol="0">
            <a:spAutoFit/>
          </a:bodyPr>
          <a:lstStyle/>
          <a:p>
            <a:r>
              <a:rPr lang="en-US" dirty="0" smtClean="0">
                <a:solidFill>
                  <a:srgbClr xmlns:mc="http://schemas.openxmlformats.org/markup-compatibility/2006" xmlns:a14="http://schemas.microsoft.com/office/drawing/2010/main" val="FF3300" mc:Ignorable=""/>
                </a:solidFill>
              </a:rPr>
              <a:t>Can</a:t>
            </a:r>
            <a:endParaRPr lang="en-US" dirty="0">
              <a:solidFill>
                <a:srgbClr xmlns:mc="http://schemas.openxmlformats.org/markup-compatibility/2006" xmlns:a14="http://schemas.microsoft.com/office/drawing/2010/main" val="FF3300" mc:Ignorable=""/>
              </a:solidFill>
            </a:endParaRPr>
          </a:p>
        </p:txBody>
      </p:sp>
      <p:sp>
        <p:nvSpPr>
          <p:cNvPr id="12" name="TextBox 11"/>
          <p:cNvSpPr txBox="1"/>
          <p:nvPr/>
        </p:nvSpPr>
        <p:spPr>
          <a:xfrm>
            <a:off x="7315200" y="3775141"/>
            <a:ext cx="1066800" cy="369332"/>
          </a:xfrm>
          <a:prstGeom prst="rect">
            <a:avLst/>
          </a:prstGeom>
          <a:noFill/>
        </p:spPr>
        <p:txBody>
          <a:bodyPr wrap="square" rtlCol="0">
            <a:spAutoFit/>
          </a:bodyPr>
          <a:lstStyle/>
          <a:p>
            <a:r>
              <a:rPr lang="en-US" dirty="0" smtClean="0">
                <a:solidFill>
                  <a:srgbClr xmlns:mc="http://schemas.openxmlformats.org/markup-compatibility/2006" xmlns:a14="http://schemas.microsoft.com/office/drawing/2010/main" val="FF3300" mc:Ignorable=""/>
                </a:solidFill>
              </a:rPr>
              <a:t>Giraffe</a:t>
            </a:r>
            <a:endParaRPr lang="en-US" dirty="0">
              <a:solidFill>
                <a:srgbClr xmlns:mc="http://schemas.openxmlformats.org/markup-compatibility/2006" xmlns:a14="http://schemas.microsoft.com/office/drawing/2010/main" val="FF3300" mc:Ignorable=""/>
              </a:solidFill>
            </a:endParaRPr>
          </a:p>
        </p:txBody>
      </p:sp>
      <p:sp>
        <p:nvSpPr>
          <p:cNvPr id="13" name="TextBox 12"/>
          <p:cNvSpPr txBox="1"/>
          <p:nvPr/>
        </p:nvSpPr>
        <p:spPr>
          <a:xfrm>
            <a:off x="1371600" y="6324600"/>
            <a:ext cx="1219200" cy="369332"/>
          </a:xfrm>
          <a:prstGeom prst="rect">
            <a:avLst/>
          </a:prstGeom>
          <a:noFill/>
        </p:spPr>
        <p:txBody>
          <a:bodyPr wrap="square" rtlCol="0">
            <a:spAutoFit/>
          </a:bodyPr>
          <a:lstStyle/>
          <a:p>
            <a:r>
              <a:rPr lang="en-US" dirty="0" smtClean="0">
                <a:solidFill>
                  <a:srgbClr xmlns:mc="http://schemas.openxmlformats.org/markup-compatibility/2006" xmlns:a14="http://schemas.microsoft.com/office/drawing/2010/main" val="FF3300" mc:Ignorable=""/>
                </a:solidFill>
              </a:rPr>
              <a:t>Magazine</a:t>
            </a:r>
            <a:endParaRPr lang="en-US" dirty="0">
              <a:solidFill>
                <a:srgbClr xmlns:mc="http://schemas.openxmlformats.org/markup-compatibility/2006" xmlns:a14="http://schemas.microsoft.com/office/drawing/2010/main" val="FF3300" mc:Ignorable=""/>
              </a:solidFill>
            </a:endParaRPr>
          </a:p>
        </p:txBody>
      </p:sp>
      <p:sp>
        <p:nvSpPr>
          <p:cNvPr id="14" name="TextBox 13"/>
          <p:cNvSpPr txBox="1"/>
          <p:nvPr/>
        </p:nvSpPr>
        <p:spPr>
          <a:xfrm>
            <a:off x="4055165" y="6324600"/>
            <a:ext cx="838200" cy="369332"/>
          </a:xfrm>
          <a:prstGeom prst="rect">
            <a:avLst/>
          </a:prstGeom>
          <a:noFill/>
        </p:spPr>
        <p:txBody>
          <a:bodyPr wrap="square" rtlCol="0">
            <a:spAutoFit/>
          </a:bodyPr>
          <a:lstStyle/>
          <a:p>
            <a:r>
              <a:rPr lang="en-US" dirty="0" smtClean="0">
                <a:solidFill>
                  <a:srgbClr xmlns:mc="http://schemas.openxmlformats.org/markup-compatibility/2006" xmlns:a14="http://schemas.microsoft.com/office/drawing/2010/main" val="FF3300" mc:Ignorable=""/>
                </a:solidFill>
              </a:rPr>
              <a:t>Sugar</a:t>
            </a:r>
            <a:endParaRPr lang="en-US" dirty="0">
              <a:solidFill>
                <a:srgbClr xmlns:mc="http://schemas.openxmlformats.org/markup-compatibility/2006" xmlns:a14="http://schemas.microsoft.com/office/drawing/2010/main" val="FF3300" mc:Ignorable=""/>
              </a:solidFill>
            </a:endParaRPr>
          </a:p>
        </p:txBody>
      </p:sp>
      <p:sp>
        <p:nvSpPr>
          <p:cNvPr id="15" name="TextBox 14"/>
          <p:cNvSpPr txBox="1"/>
          <p:nvPr/>
        </p:nvSpPr>
        <p:spPr>
          <a:xfrm>
            <a:off x="7010400" y="6324600"/>
            <a:ext cx="1143000" cy="369332"/>
          </a:xfrm>
          <a:prstGeom prst="rect">
            <a:avLst/>
          </a:prstGeom>
          <a:noFill/>
        </p:spPr>
        <p:txBody>
          <a:bodyPr wrap="square" rtlCol="0">
            <a:spAutoFit/>
          </a:bodyPr>
          <a:lstStyle/>
          <a:p>
            <a:r>
              <a:rPr lang="en-US" dirty="0" smtClean="0">
                <a:solidFill>
                  <a:srgbClr xmlns:mc="http://schemas.openxmlformats.org/markup-compatibility/2006" xmlns:a14="http://schemas.microsoft.com/office/drawing/2010/main" val="FF3300" mc:Ignorable=""/>
                </a:solidFill>
              </a:rPr>
              <a:t>Numerals</a:t>
            </a:r>
            <a:endParaRPr lang="en-US" dirty="0">
              <a:solidFill>
                <a:srgbClr xmlns:mc="http://schemas.openxmlformats.org/markup-compatibility/2006" xmlns:a14="http://schemas.microsoft.com/office/drawing/2010/main" val="FF3300" mc:Ignorable=""/>
              </a:solidFill>
            </a:endParaRP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675467"/>
            <a:ext cx="7408333" cy="1744133"/>
          </a:xfrm>
        </p:spPr>
        <p:style>
          <a:lnRef idx="0">
            <a:scrgbClr r="0" g="0" b="0"/>
          </a:lnRef>
          <a:fillRef idx="1003">
            <a:schemeClr val="lt2"/>
          </a:fillRef>
          <a:effectRef idx="0">
            <a:scrgbClr r="0" g="0" b="0"/>
          </a:effectRef>
          <a:fontRef idx="major"/>
        </p:style>
        <p:txBody>
          <a:bodyPr/>
          <a:lstStyle/>
          <a:p>
            <a:pPr marL="0" indent="0" algn="ctr">
              <a:buNone/>
            </a:pPr>
            <a:r>
              <a:rPr lang="en-US" sz="6000" dirty="0"/>
              <a:t>Arabic words</a:t>
            </a:r>
          </a:p>
          <a:p>
            <a:endParaRPr lang="en-US" dirty="0"/>
          </a:p>
        </p:txBody>
      </p:sp>
      <p:sp>
        <p:nvSpPr>
          <p:cNvPr id="3" name="Title 2"/>
          <p:cNvSpPr>
            <a:spLocks noGrp="1"/>
          </p:cNvSpPr>
          <p:nvPr>
            <p:ph type="title"/>
          </p:nvPr>
        </p:nvSpPr>
        <p:spPr>
          <a:xfrm>
            <a:off x="381000" y="457200"/>
            <a:ext cx="8229600" cy="1143000"/>
          </a:xfrm>
          <a:prstGeom prst="round2SameRect">
            <a:avLst/>
          </a:prstGeom>
          <a:solidFill>
            <a:srgbClr xmlns:mc="http://schemas.openxmlformats.org/markup-compatibility/2006" xmlns:a14="http://schemas.microsoft.com/office/drawing/2010/main" val="FF6600" mc:Ignorable=""/>
          </a:solidFill>
        </p:spPr>
        <p:txBody>
          <a:bodyPr>
            <a:normAutofit fontScale="90000"/>
          </a:bodyPr>
          <a:lstStyle/>
          <a:p>
            <a:r>
              <a:rPr lang="en-US" dirty="0" smtClean="0"/>
              <a:t>They are all derived from…</a:t>
            </a:r>
            <a:br>
              <a:rPr lang="en-US" dirty="0" smtClean="0"/>
            </a:br>
            <a:endParaRPr lang="en-US" dirty="0"/>
          </a:p>
        </p:txBody>
      </p:sp>
      <p:pic>
        <p:nvPicPr>
          <p:cNvPr id="4" name="Picture 3" descr="C:\Users\Owner\Documents\Backup\my documents\My Pictures\gainpeace transparent logo.png"/>
          <p:cNvPicPr>
            <a:picLocks noChangeAspect="1" noChangeArrowheads="1"/>
          </p:cNvPicPr>
          <p:nvPr/>
        </p:nvPicPr>
        <p:blipFill rotWithShape="1">
          <a:blip r:embed="rId2">
            <a:extLst>
              <a:ext uri="{28A0092B-C50C-407E-A947-70E740481C1C}">
                <a14:useLocalDpi xmlns:a14="http://schemas.microsoft.com/office/drawing/2010/main" val="0"/>
              </a:ext>
            </a:extLst>
          </a:blip>
          <a:srcRect r="57692"/>
          <a:stretch/>
        </p:blipFill>
        <p:spPr bwMode="auto">
          <a:xfrm>
            <a:off x="304800" y="5715000"/>
            <a:ext cx="927100" cy="869909"/>
          </a:xfrm>
          <a:prstGeom prst="rect">
            <a:avLst/>
          </a:prstGeom>
          <a:noFill/>
          <a:extLst>
            <a:ext uri="{909E8E84-426E-40DD-AFC4-6F175D3DCCD1}">
              <a14:hiddenFill xmlns:a14="http://schemas.microsoft.com/office/drawing/2010/main">
                <a:solidFill>
                  <a:srgbClr xmlns:mc="http://schemas.openxmlformats.org/markup-compatibility/2006" val="FFFFFF" mc:Ignorable=""/>
                </a:solidFill>
              </a14:hiddenFill>
            </a:ext>
          </a:extLst>
        </p:spPr>
      </p:pic>
    </p:spTree>
    <p:extLst>
      <p:ext uri="{BB962C8B-B14F-4D97-AF65-F5344CB8AC3E}">
        <p14:creationId xmlns:p14="http://schemas.microsoft.com/office/powerpoint/2010/main" val="42381745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2362200"/>
            <a:ext cx="4995333" cy="3450696"/>
          </a:xfrm>
        </p:spPr>
        <p:style>
          <a:lnRef idx="0">
            <a:scrgbClr r="0" g="0" b="0"/>
          </a:lnRef>
          <a:fillRef idx="1003">
            <a:schemeClr val="lt2"/>
          </a:fillRef>
          <a:effectRef idx="0">
            <a:scrgbClr r="0" g="0" b="0"/>
          </a:effectRef>
          <a:fontRef idx="major"/>
        </p:style>
        <p:txBody>
          <a:bodyPr/>
          <a:lstStyle/>
          <a:p>
            <a:r>
              <a:rPr lang="en-US" dirty="0" smtClean="0"/>
              <a:t>1000 plus in English</a:t>
            </a:r>
          </a:p>
          <a:p>
            <a:r>
              <a:rPr lang="en-US" dirty="0" smtClean="0"/>
              <a:t>1000 plus in Spanish</a:t>
            </a:r>
          </a:p>
          <a:p>
            <a:r>
              <a:rPr lang="en-US" dirty="0" smtClean="0"/>
              <a:t>1000 plus in </a:t>
            </a:r>
            <a:r>
              <a:rPr lang="en-US" dirty="0" smtClean="0"/>
              <a:t>Portuguese</a:t>
            </a:r>
            <a:endParaRPr lang="en-US" dirty="0" smtClean="0"/>
          </a:p>
          <a:p>
            <a:r>
              <a:rPr lang="en-US" dirty="0" smtClean="0"/>
              <a:t>French</a:t>
            </a:r>
            <a:endParaRPr lang="en-US" dirty="0" smtClean="0"/>
          </a:p>
          <a:p>
            <a:r>
              <a:rPr lang="en-US" dirty="0" smtClean="0"/>
              <a:t>Sicilian</a:t>
            </a:r>
          </a:p>
          <a:p>
            <a:pPr>
              <a:buNone/>
            </a:pPr>
            <a:endParaRPr lang="en-US" dirty="0"/>
          </a:p>
        </p:txBody>
      </p:sp>
      <p:sp>
        <p:nvSpPr>
          <p:cNvPr id="2" name="Title 1"/>
          <p:cNvSpPr>
            <a:spLocks noGrp="1"/>
          </p:cNvSpPr>
          <p:nvPr>
            <p:ph type="title"/>
          </p:nvPr>
        </p:nvSpPr>
        <p:spPr>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algn="l"/>
            <a:r>
              <a:rPr lang="en-US" dirty="0" smtClean="0"/>
              <a:t>Arabic words </a:t>
            </a:r>
            <a:r>
              <a:rPr lang="en-US" dirty="0" smtClean="0"/>
              <a:t/>
            </a:r>
            <a:br>
              <a:rPr lang="en-US" dirty="0" smtClean="0"/>
            </a:br>
            <a:r>
              <a:rPr lang="en-US" sz="3600" dirty="0" smtClean="0">
                <a:solidFill>
                  <a:srgbClr xmlns:mc="http://schemas.openxmlformats.org/markup-compatibility/2006" xmlns:a14="http://schemas.microsoft.com/office/drawing/2010/main" val="FFFF00" mc:Ignorable=""/>
                </a:solidFill>
                <a:latin typeface="Eras Medium ITC" pitchFamily="34" charset="0"/>
              </a:rPr>
              <a:t>in </a:t>
            </a:r>
            <a:r>
              <a:rPr lang="en-US" sz="3600" dirty="0" smtClean="0">
                <a:solidFill>
                  <a:srgbClr xmlns:mc="http://schemas.openxmlformats.org/markup-compatibility/2006" xmlns:a14="http://schemas.microsoft.com/office/drawing/2010/main" val="FFFF00" mc:Ignorable=""/>
                </a:solidFill>
                <a:latin typeface="Eras Medium ITC" pitchFamily="34" charset="0"/>
              </a:rPr>
              <a:t>other languages</a:t>
            </a:r>
            <a:endParaRPr lang="en-US" sz="3600" dirty="0">
              <a:solidFill>
                <a:srgbClr xmlns:mc="http://schemas.openxmlformats.org/markup-compatibility/2006" xmlns:a14="http://schemas.microsoft.com/office/drawing/2010/main" val="FFFF00" mc:Ignorable=""/>
              </a:solidFill>
              <a:latin typeface="Eras Medium ITC" pitchFamily="34" charset="0"/>
            </a:endParaRPr>
          </a:p>
        </p:txBody>
      </p:sp>
      <p:pic>
        <p:nvPicPr>
          <p:cNvPr id="4" name="Picture 2"/>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37760" y="2514600"/>
            <a:ext cx="3931920" cy="3276600"/>
          </a:xfrm>
          <a:prstGeom prst="rect">
            <a:avLst/>
          </a:prstGeom>
          <a:ln>
            <a:noFill/>
          </a:ln>
          <a:effectLst>
            <a:outerShdw blurRad="190500" dist="228600" dir="2700000" algn="ctr">
              <a:srgbClr xmlns:mc="http://schemas.openxmlformats.org/markup-compatibility/2006" xmlns:a14="http://schemas.microsoft.com/office/drawing/2010/main" val="000000" mc:Ignorable="">
                <a:alpha val="30000"/>
              </a:srgbClr>
            </a:outerShdw>
            <a:reflection blurRad="6350" stA="52000" endA="300" endPos="35000" dir="5400000" sy="-100000" algn="bl" rotWithShape="0"/>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sz="6600" dirty="0" smtClean="0"/>
              <a:t>Architecture</a:t>
            </a:r>
            <a:endParaRPr lang="en-US" sz="6600" dirty="0"/>
          </a:p>
        </p:txBody>
      </p:sp>
      <p:pic>
        <p:nvPicPr>
          <p:cNvPr id="6" name="Picture 3" descr="C:\Users\Owner\Documents\Backup\my documents\My Pictures\gainpeace transparent logo.png"/>
          <p:cNvPicPr>
            <a:picLocks noChangeAspect="1" noChangeArrowheads="1"/>
          </p:cNvPicPr>
          <p:nvPr/>
        </p:nvPicPr>
        <p:blipFill rotWithShape="1">
          <a:blip r:embed="rId2">
            <a:extLst>
              <a:ext uri="{28A0092B-C50C-407E-A947-70E740481C1C}">
                <a14:useLocalDpi xmlns:a14="http://schemas.microsoft.com/office/drawing/2010/main" val="0"/>
              </a:ext>
            </a:extLst>
          </a:blip>
          <a:srcRect r="57692"/>
          <a:stretch/>
        </p:blipFill>
        <p:spPr bwMode="auto">
          <a:xfrm>
            <a:off x="381000" y="533400"/>
            <a:ext cx="927100" cy="869909"/>
          </a:xfrm>
          <a:prstGeom prst="rect">
            <a:avLst/>
          </a:prstGeom>
          <a:noFill/>
          <a:extLst>
            <a:ext uri="{909E8E84-426E-40DD-AFC4-6F175D3DCCD1}">
              <a14:hiddenFill xmlns:a14="http://schemas.microsoft.com/office/drawing/2010/main">
                <a:solidFill>
                  <a:srgbClr xmlns:mc="http://schemas.openxmlformats.org/markup-compatibility/2006" val="FFFFFF" mc:Ignorable=""/>
                </a:solidFill>
              </a14:hiddenFill>
            </a:ext>
          </a:extLst>
        </p:spPr>
      </p:pic>
      <p:pic>
        <p:nvPicPr>
          <p:cNvPr id="7" name="Picture 6" descr="lion-patio-alhambra"/>
          <p:cNvPicPr>
            <a:picLocks noChangeAspect="1" noChangeArrowheads="1"/>
          </p:cNvPicPr>
          <p:nvPr/>
        </p:nvPicPr>
        <p:blipFill>
          <a:blip r:embed="rId3"/>
          <a:srcRect/>
          <a:stretch>
            <a:fillRect/>
          </a:stretch>
        </p:blipFill>
        <p:spPr>
          <a:xfrm>
            <a:off x="3276600" y="3356113"/>
            <a:ext cx="2592388" cy="3505200"/>
          </a:xfrm>
          <a:prstGeom prst="rect">
            <a:avLst/>
          </a:prstGeom>
          <a:noFill/>
          <a:ln/>
        </p:spPr>
      </p:pic>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solidFill>
                  <a:srgbClr xmlns:mc="http://schemas.openxmlformats.org/markup-compatibility/2006" xmlns:a14="http://schemas.microsoft.com/office/drawing/2010/main" val="FFFF00" mc:Ignorable=""/>
                </a:solidFill>
              </a:rPr>
              <a:t>ARCHITECTURE</a:t>
            </a:r>
            <a:r>
              <a:rPr lang="en-US"/>
              <a:t> </a:t>
            </a:r>
          </a:p>
        </p:txBody>
      </p:sp>
      <p:pic>
        <p:nvPicPr>
          <p:cNvPr id="62473" name="Picture 9" descr="taj2"/>
          <p:cNvPicPr>
            <a:picLocks noGrp="1" noChangeAspect="1" noChangeArrowheads="1"/>
          </p:cNvPicPr>
          <p:nvPr>
            <p:ph sz="quarter" idx="13"/>
          </p:nvPr>
        </p:nvPicPr>
        <p:blipFill>
          <a:blip r:embed="rId2"/>
          <a:srcRect/>
          <a:stretch>
            <a:fillRect/>
          </a:stretch>
        </p:blipFill>
        <p:spPr>
          <a:xfrm>
            <a:off x="0" y="0"/>
            <a:ext cx="9525000" cy="6858000"/>
          </a:xfrm>
          <a:noFill/>
          <a:ln/>
        </p:spPr>
      </p:pic>
      <p:sp>
        <p:nvSpPr>
          <p:cNvPr id="4" name="TextBox 3"/>
          <p:cNvSpPr txBox="1"/>
          <p:nvPr/>
        </p:nvSpPr>
        <p:spPr>
          <a:xfrm>
            <a:off x="304800" y="228600"/>
            <a:ext cx="3048000" cy="584775"/>
          </a:xfrm>
          <a:prstGeom prst="rect">
            <a:avLst/>
          </a:prstGeom>
          <a:noFill/>
        </p:spPr>
        <p:txBody>
          <a:bodyPr wrap="square" rtlCol="0">
            <a:spAutoFit/>
          </a:bodyPr>
          <a:lstStyle/>
          <a:p>
            <a:r>
              <a:rPr lang="en-US" sz="3200" dirty="0" err="1" smtClean="0">
                <a:solidFill>
                  <a:srgbClr xmlns:mc="http://schemas.openxmlformats.org/markup-compatibility/2006" xmlns:a14="http://schemas.microsoft.com/office/drawing/2010/main" val="FFFF00" mc:Ignorable=""/>
                </a:solidFill>
                <a:effectLst/>
              </a:rPr>
              <a:t>Taj</a:t>
            </a:r>
            <a:r>
              <a:rPr lang="en-US" sz="3200" dirty="0" smtClean="0">
                <a:solidFill>
                  <a:srgbClr xmlns:mc="http://schemas.openxmlformats.org/markup-compatibility/2006" xmlns:a14="http://schemas.microsoft.com/office/drawing/2010/main" val="FFFF00" mc:Ignorable=""/>
                </a:solidFill>
                <a:effectLst/>
              </a:rPr>
              <a:t> </a:t>
            </a:r>
            <a:r>
              <a:rPr lang="en-US" sz="3200" dirty="0" err="1" smtClean="0">
                <a:solidFill>
                  <a:srgbClr xmlns:mc="http://schemas.openxmlformats.org/markup-compatibility/2006" xmlns:a14="http://schemas.microsoft.com/office/drawing/2010/main" val="FFFF00" mc:Ignorable=""/>
                </a:solidFill>
                <a:effectLst/>
              </a:rPr>
              <a:t>Mahal</a:t>
            </a:r>
            <a:r>
              <a:rPr lang="en-US" sz="3200" dirty="0" smtClean="0">
                <a:solidFill>
                  <a:srgbClr xmlns:mc="http://schemas.openxmlformats.org/markup-compatibility/2006" xmlns:a14="http://schemas.microsoft.com/office/drawing/2010/main" val="FFFF00" mc:Ignorable=""/>
                </a:solidFill>
                <a:effectLst/>
              </a:rPr>
              <a:t> - India</a:t>
            </a:r>
            <a:endParaRPr lang="en-US" sz="3200" dirty="0">
              <a:solidFill>
                <a:srgbClr xmlns:mc="http://schemas.openxmlformats.org/markup-compatibility/2006" xmlns:a14="http://schemas.microsoft.com/office/drawing/2010/main" val="FFFF00" mc:Ignorable=""/>
              </a:solidFill>
              <a:effectLst/>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History of science as taught by many education system"/>
          <p:cNvPicPr>
            <a:picLocks noChangeAspect="1" noChangeArrowheads="1"/>
          </p:cNvPicPr>
          <p:nvPr/>
        </p:nvPicPr>
        <p:blipFill>
          <a:blip r:embed="rId2"/>
          <a:srcRect/>
          <a:stretch>
            <a:fillRect/>
          </a:stretch>
        </p:blipFill>
        <p:spPr>
          <a:xfrm>
            <a:off x="0" y="-35184"/>
            <a:ext cx="9189180" cy="6893184"/>
          </a:xfrm>
          <a:prstGeom prst="rect">
            <a:avLst/>
          </a:prstGeom>
          <a:ln w="38100" cap="sq">
            <a:solidFill>
              <a:srgbClr xmlns:mc="http://schemas.openxmlformats.org/markup-compatibility/2006" xmlns:a14="http://schemas.microsoft.com/office/drawing/2010/main" val="000000" mc:Ignorable=""/>
            </a:solidFill>
            <a:prstDash val="solid"/>
            <a:miter lim="800000"/>
          </a:ln>
          <a:effectLst>
            <a:outerShdw blurRad="50800" dist="38100" dir="2700000" algn="tl" rotWithShape="0">
              <a:srgbClr xmlns:mc="http://schemas.openxmlformats.org/markup-compatibility/2006" xmlns:a14="http://schemas.microsoft.com/office/drawing/2010/main" val="000000" mc:Ignorable="">
                <a:alpha val="43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sp>
        <p:nvSpPr>
          <p:cNvPr id="4" name="Content Placeholder 3"/>
          <p:cNvSpPr>
            <a:spLocks noGrp="1"/>
          </p:cNvSpPr>
          <p:nvPr>
            <p:ph sz="quarter" idx="14"/>
          </p:nvPr>
        </p:nvSpPr>
        <p:spPr/>
        <p:txBody>
          <a:bodyPr/>
          <a:lstStyle/>
          <a:p>
            <a:endParaRPr lang="en-US"/>
          </a:p>
        </p:txBody>
      </p:sp>
      <p:pic>
        <p:nvPicPr>
          <p:cNvPr id="2867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6" name="TextBox 5"/>
          <p:cNvSpPr txBox="1"/>
          <p:nvPr/>
        </p:nvSpPr>
        <p:spPr>
          <a:xfrm>
            <a:off x="228600" y="0"/>
            <a:ext cx="2895600" cy="800219"/>
          </a:xfrm>
          <a:prstGeom prst="rect">
            <a:avLst/>
          </a:prstGeom>
          <a:noFill/>
        </p:spPr>
        <p:txBody>
          <a:bodyPr wrap="square" rtlCol="0">
            <a:spAutoFit/>
          </a:bodyPr>
          <a:lstStyle/>
          <a:p>
            <a:r>
              <a:rPr lang="en-US" sz="2800" dirty="0" smtClean="0"/>
              <a:t>Blue </a:t>
            </a:r>
            <a:r>
              <a:rPr lang="en-US" sz="2800" dirty="0" smtClean="0"/>
              <a:t>Mosque</a:t>
            </a:r>
          </a:p>
          <a:p>
            <a:r>
              <a:rPr lang="en-US" dirty="0" smtClean="0"/>
              <a:t>Istanbul  </a:t>
            </a:r>
            <a:r>
              <a:rPr lang="en-US" dirty="0" smtClean="0"/>
              <a:t>- Turkey</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1" name="Picture 5" descr="DomeofRock"/>
          <p:cNvPicPr>
            <a:picLocks noGrp="1" noChangeAspect="1" noChangeArrowheads="1"/>
          </p:cNvPicPr>
          <p:nvPr>
            <p:ph sz="quarter" idx="13"/>
          </p:nvPr>
        </p:nvPicPr>
        <p:blipFill>
          <a:blip r:embed="rId2"/>
          <a:srcRect/>
          <a:stretch>
            <a:fillRect/>
          </a:stretch>
        </p:blipFill>
        <p:spPr>
          <a:xfrm>
            <a:off x="0" y="0"/>
            <a:ext cx="9786660" cy="6858000"/>
          </a:xfrm>
          <a:noFill/>
          <a:ln/>
        </p:spPr>
      </p:pic>
      <p:sp>
        <p:nvSpPr>
          <p:cNvPr id="5" name="TextBox 4"/>
          <p:cNvSpPr txBox="1"/>
          <p:nvPr/>
        </p:nvSpPr>
        <p:spPr>
          <a:xfrm>
            <a:off x="304800" y="228600"/>
            <a:ext cx="2819400" cy="707886"/>
          </a:xfrm>
          <a:prstGeom prst="rect">
            <a:avLst/>
          </a:prstGeom>
          <a:noFill/>
        </p:spPr>
        <p:txBody>
          <a:bodyPr wrap="square" rtlCol="0">
            <a:spAutoFit/>
          </a:bodyPr>
          <a:lstStyle/>
          <a:p>
            <a:r>
              <a:rPr lang="en-US" sz="2000" dirty="0" smtClean="0">
                <a:solidFill>
                  <a:schemeClr val="bg1"/>
                </a:solidFill>
              </a:rPr>
              <a:t>Dome of the Rock- Jerusalem – 691 CE</a:t>
            </a:r>
            <a:endParaRPr lang="en-US" sz="20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15"/>
          <p:cNvSpPr txBox="1">
            <a:spLocks noChangeArrowheads="1"/>
          </p:cNvSpPr>
          <p:nvPr/>
        </p:nvSpPr>
        <p:spPr bwMode="auto">
          <a:xfrm>
            <a:off x="1295400" y="2362200"/>
            <a:ext cx="2142907" cy="400110"/>
          </a:xfrm>
          <a:prstGeom prst="rect">
            <a:avLst/>
          </a:prstGeom>
          <a:noFill/>
          <a:ln w="9525">
            <a:noFill/>
            <a:miter lim="800000"/>
            <a:headEnd/>
            <a:tailEnd/>
          </a:ln>
          <a:effectLst/>
        </p:spPr>
        <p:txBody>
          <a:bodyPr wrap="square">
            <a:spAutoFit/>
          </a:bodyPr>
          <a:lstStyle/>
          <a:p>
            <a:r>
              <a:rPr lang="en-US" sz="2000" b="1" dirty="0">
                <a:solidFill>
                  <a:schemeClr val="accent5">
                    <a:lumMod val="20000"/>
                    <a:lumOff val="80000"/>
                  </a:schemeClr>
                </a:solidFill>
              </a:rPr>
              <a:t>Al </a:t>
            </a:r>
            <a:r>
              <a:rPr lang="en-US" sz="2000" b="1" dirty="0" err="1">
                <a:solidFill>
                  <a:schemeClr val="accent5">
                    <a:lumMod val="20000"/>
                    <a:lumOff val="80000"/>
                  </a:schemeClr>
                </a:solidFill>
              </a:rPr>
              <a:t>Canzar</a:t>
            </a:r>
            <a:r>
              <a:rPr lang="en-US" sz="2000" b="1" dirty="0">
                <a:solidFill>
                  <a:schemeClr val="accent5">
                    <a:lumMod val="20000"/>
                    <a:lumOff val="80000"/>
                  </a:schemeClr>
                </a:solidFill>
              </a:rPr>
              <a:t> - Seville</a:t>
            </a:r>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2"/>
          <a:srcRect/>
          <a:stretch>
            <a:fillRect/>
          </a:stretch>
        </p:blipFill>
        <p:spPr bwMode="auto">
          <a:xfrm>
            <a:off x="-685800" y="0"/>
            <a:ext cx="10883485" cy="6858000"/>
          </a:xfrm>
          <a:prstGeom prst="rect">
            <a:avLst/>
          </a:prstGeom>
          <a:noFill/>
          <a:ln w="9525">
            <a:noFill/>
            <a:miter lim="800000"/>
            <a:headEnd/>
            <a:tailEnd/>
          </a:ln>
          <a:effectLst/>
        </p:spPr>
      </p:pic>
      <p:sp>
        <p:nvSpPr>
          <p:cNvPr id="5" name="TextBox 4"/>
          <p:cNvSpPr txBox="1"/>
          <p:nvPr/>
        </p:nvSpPr>
        <p:spPr>
          <a:xfrm>
            <a:off x="6934200" y="304800"/>
            <a:ext cx="3352800" cy="769441"/>
          </a:xfrm>
          <a:prstGeom prst="rect">
            <a:avLst/>
          </a:prstGeom>
          <a:noFill/>
        </p:spPr>
        <p:txBody>
          <a:bodyPr wrap="square" rtlCol="0">
            <a:spAutoFit/>
          </a:bodyPr>
          <a:lstStyle/>
          <a:p>
            <a:r>
              <a:rPr lang="en-US" sz="2400" dirty="0" err="1" smtClean="0"/>
              <a:t>AlHambra</a:t>
            </a:r>
            <a:r>
              <a:rPr lang="en-US" sz="2400" dirty="0" smtClean="0"/>
              <a:t> Palace</a:t>
            </a:r>
          </a:p>
          <a:p>
            <a:r>
              <a:rPr lang="en-US" sz="2000" dirty="0" smtClean="0"/>
              <a:t>Granada - Spain</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600" dirty="0" smtClean="0"/>
              <a:t>Cities</a:t>
            </a:r>
            <a:endParaRPr lang="en-US" sz="6600" dirty="0"/>
          </a:p>
        </p:txBody>
      </p:sp>
      <p:sp>
        <p:nvSpPr>
          <p:cNvPr id="4" name="Subtitle 3"/>
          <p:cNvSpPr>
            <a:spLocks noGrp="1"/>
          </p:cNvSpPr>
          <p:nvPr>
            <p:ph type="subTitle" idx="1"/>
          </p:nvPr>
        </p:nvSpPr>
        <p:spPr/>
        <p:txBody>
          <a:bodyPr/>
          <a:lstStyle/>
          <a:p>
            <a:endParaRPr lang="en-US"/>
          </a:p>
        </p:txBody>
      </p:sp>
      <p:pic>
        <p:nvPicPr>
          <p:cNvPr id="5" name="Picture 3" descr="C:\Users\Owner\Documents\Backup\my documents\My Pictures\gainpeace transparent logo.png"/>
          <p:cNvPicPr>
            <a:picLocks noChangeAspect="1" noChangeArrowheads="1"/>
          </p:cNvPicPr>
          <p:nvPr/>
        </p:nvPicPr>
        <p:blipFill rotWithShape="1">
          <a:blip r:embed="rId2">
            <a:extLst>
              <a:ext uri="{28A0092B-C50C-407E-A947-70E740481C1C}">
                <a14:useLocalDpi xmlns:a14="http://schemas.microsoft.com/office/drawing/2010/main" val="0"/>
              </a:ext>
            </a:extLst>
          </a:blip>
          <a:srcRect r="57692"/>
          <a:stretch/>
        </p:blipFill>
        <p:spPr bwMode="auto">
          <a:xfrm>
            <a:off x="381000" y="457200"/>
            <a:ext cx="927100" cy="869909"/>
          </a:xfrm>
          <a:prstGeom prst="rect">
            <a:avLst/>
          </a:prstGeom>
          <a:noFill/>
          <a:extLst>
            <a:ext uri="{909E8E84-426E-40DD-AFC4-6F175D3DCCD1}">
              <a14:hiddenFill xmlns:a14="http://schemas.microsoft.com/office/drawing/2010/main">
                <a:solidFill>
                  <a:srgbClr xmlns:mc="http://schemas.openxmlformats.org/markup-compatibility/2006" val="FFFFFF" mc:Ignorable=""/>
                </a:solidFill>
              </a14:hiddenFill>
            </a:ext>
          </a:extLst>
        </p:spPr>
      </p:pic>
      <p:pic>
        <p:nvPicPr>
          <p:cNvPr id="35842" name="Picture 2"/>
          <p:cNvPicPr>
            <a:picLocks noChangeAspect="1" noChangeArrowheads="1"/>
          </p:cNvPicPr>
          <p:nvPr/>
        </p:nvPicPr>
        <p:blipFill>
          <a:blip r:embed="rId3">
            <a:extLst>
              <a:ext uri="{BEBA8EAE-BF5A-486C-A8C5-ECC9F3942E4B}">
                <a14:imgProps xmlns:a14="http://schemas.microsoft.com/office/drawing/2010/main">
                  <a14:imgLayer r:embed="rId4">
                    <a14:imgEffect>
                      <a14:artisticPastelsSmooth/>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828800" y="3429000"/>
            <a:ext cx="5257800" cy="2891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ln>
            <a:noFill/>
          </a:ln>
          <a:effectLst>
            <a:outerShdw blurRad="190500" dist="228600" dir="2700000" algn="ctr">
              <a:srgbClr xmlns:mc="http://schemas.openxmlformats.org/markup-compatibility/2006" xmlns:a14="http://schemas.microsoft.com/office/drawing/2010/main" val="000000" mc:Ignorable="">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003">
            <a:schemeClr val="lt2"/>
          </a:fillRef>
          <a:effectRef idx="0">
            <a:scrgbClr r="0" g="0" b="0"/>
          </a:effectRef>
          <a:fontRef idx="major"/>
        </p:style>
        <p:txBody>
          <a:bodyPr/>
          <a:lstStyle/>
          <a:p>
            <a:r>
              <a:rPr lang="en-US" dirty="0" smtClean="0"/>
              <a:t>Lighted Streets</a:t>
            </a:r>
          </a:p>
          <a:p>
            <a:pPr lvl="1"/>
            <a:r>
              <a:rPr lang="en-US" dirty="0" smtClean="0"/>
              <a:t>10 miles radius outside the city</a:t>
            </a:r>
          </a:p>
          <a:p>
            <a:pPr lvl="1"/>
            <a:r>
              <a:rPr lang="en-US" dirty="0" smtClean="0"/>
              <a:t>Paved Streets</a:t>
            </a:r>
          </a:p>
          <a:p>
            <a:r>
              <a:rPr lang="en-US" dirty="0" smtClean="0"/>
              <a:t>Garbage was regularly picked from streets</a:t>
            </a:r>
          </a:p>
          <a:p>
            <a:r>
              <a:rPr lang="en-US" dirty="0" smtClean="0"/>
              <a:t>City surrounded by Gardens</a:t>
            </a:r>
          </a:p>
          <a:p>
            <a:r>
              <a:rPr lang="en-US" dirty="0" smtClean="0"/>
              <a:t>One million citizens</a:t>
            </a:r>
          </a:p>
          <a:p>
            <a:pPr lvl="1"/>
            <a:r>
              <a:rPr lang="en-US" dirty="0" smtClean="0"/>
              <a:t>London, Paris – 25, </a:t>
            </a:r>
            <a:r>
              <a:rPr lang="en-US" dirty="0" smtClean="0"/>
              <a:t>000 citizens</a:t>
            </a:r>
            <a:endParaRPr lang="en-US" dirty="0" smtClean="0"/>
          </a:p>
          <a:p>
            <a:endParaRPr lang="en-US" dirty="0" smtClean="0"/>
          </a:p>
          <a:p>
            <a:endParaRPr lang="en-US" dirty="0" smtClean="0"/>
          </a:p>
        </p:txBody>
      </p:sp>
      <p:sp>
        <p:nvSpPr>
          <p:cNvPr id="2" name="Title 1"/>
          <p:cNvSpPr>
            <a:spLocks noGrp="1"/>
          </p:cNvSpPr>
          <p:nvPr>
            <p:ph type="title"/>
          </p:nvPr>
        </p:nvSpPr>
        <p:spPr>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algn="l"/>
            <a:r>
              <a:rPr lang="en-US" dirty="0" smtClean="0"/>
              <a:t>City of Cordoba </a:t>
            </a:r>
            <a:br>
              <a:rPr lang="en-US" dirty="0" smtClean="0"/>
            </a:br>
            <a:r>
              <a:rPr lang="en-US" sz="3600" dirty="0" smtClean="0">
                <a:solidFill>
                  <a:srgbClr xmlns:mc="http://schemas.openxmlformats.org/markup-compatibility/2006" xmlns:a14="http://schemas.microsoft.com/office/drawing/2010/main" val="FFFF00" mc:Ignorable=""/>
                </a:solidFill>
                <a:latin typeface="Eras Medium ITC" pitchFamily="34" charset="0"/>
              </a:rPr>
              <a:t>Spain – 1000 years ago</a:t>
            </a:r>
            <a:endParaRPr lang="en-US" sz="3600" dirty="0">
              <a:solidFill>
                <a:srgbClr xmlns:mc="http://schemas.openxmlformats.org/markup-compatibility/2006" xmlns:a14="http://schemas.microsoft.com/office/drawing/2010/main" val="FFFF00" mc:Ignorable=""/>
              </a:solidFill>
              <a:latin typeface="Eras Medium ITC" pitchFamily="34" charset="0"/>
            </a:endParaRPr>
          </a:p>
        </p:txBody>
      </p:sp>
      <p:pic>
        <p:nvPicPr>
          <p:cNvPr id="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248400" y="304800"/>
            <a:ext cx="2438400" cy="1341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2286000"/>
            <a:ext cx="7162800" cy="2895600"/>
          </a:xfrm>
          <a:ln>
            <a:noFill/>
          </a:ln>
          <a:effectLst>
            <a:outerShdw blurRad="190500" dist="228600" dir="2700000" algn="ctr">
              <a:srgbClr xmlns:mc="http://schemas.openxmlformats.org/markup-compatibility/2006" xmlns:a14="http://schemas.microsoft.com/office/drawing/2010/main" val="000000" mc:Ignorable="">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003">
            <a:schemeClr val="lt2"/>
          </a:fillRef>
          <a:effectRef idx="0">
            <a:scrgbClr r="0" g="0" b="0"/>
          </a:effectRef>
          <a:fontRef idx="major"/>
        </p:style>
        <p:txBody>
          <a:bodyPr>
            <a:normAutofit/>
          </a:bodyPr>
          <a:lstStyle/>
          <a:p>
            <a:r>
              <a:rPr lang="en-US" dirty="0" smtClean="0"/>
              <a:t>100% Literacy rate</a:t>
            </a:r>
          </a:p>
          <a:p>
            <a:r>
              <a:rPr lang="en-US" dirty="0" smtClean="0"/>
              <a:t>50 Hospitals</a:t>
            </a:r>
          </a:p>
          <a:p>
            <a:r>
              <a:rPr lang="en-US" dirty="0" smtClean="0"/>
              <a:t>80 schools</a:t>
            </a:r>
          </a:p>
          <a:p>
            <a:pPr lvl="1"/>
            <a:r>
              <a:rPr lang="en-US" dirty="0" smtClean="0"/>
              <a:t>FREE education</a:t>
            </a:r>
          </a:p>
          <a:p>
            <a:r>
              <a:rPr lang="en-US" dirty="0" smtClean="0"/>
              <a:t>600 Mosques</a:t>
            </a:r>
          </a:p>
          <a:p>
            <a:r>
              <a:rPr lang="en-US" dirty="0" smtClean="0"/>
              <a:t>900 Baths</a:t>
            </a:r>
          </a:p>
          <a:p>
            <a:endParaRPr lang="en-US" dirty="0"/>
          </a:p>
        </p:txBody>
      </p:sp>
      <p:sp>
        <p:nvSpPr>
          <p:cNvPr id="5" name="Title 1"/>
          <p:cNvSpPr>
            <a:spLocks noGrp="1"/>
          </p:cNvSpPr>
          <p:nvPr>
            <p:ph type="title"/>
          </p:nvPr>
        </p:nvSpPr>
        <p:spPr>
          <a:xfrm>
            <a:off x="457200" y="338328"/>
            <a:ext cx="8229600" cy="1252728"/>
          </a:xfrm>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algn="l"/>
            <a:r>
              <a:rPr lang="en-US" dirty="0" smtClean="0"/>
              <a:t>City of Cordoba </a:t>
            </a:r>
            <a:br>
              <a:rPr lang="en-US" dirty="0" smtClean="0"/>
            </a:br>
            <a:r>
              <a:rPr lang="en-US" sz="3600" dirty="0" smtClean="0">
                <a:solidFill>
                  <a:srgbClr xmlns:mc="http://schemas.openxmlformats.org/markup-compatibility/2006" xmlns:a14="http://schemas.microsoft.com/office/drawing/2010/main" val="FFFF00" mc:Ignorable=""/>
                </a:solidFill>
                <a:latin typeface="Eras Medium ITC" pitchFamily="34" charset="0"/>
              </a:rPr>
              <a:t>Spain – 1000 years ago</a:t>
            </a:r>
            <a:endParaRPr lang="en-US" sz="3600" dirty="0">
              <a:solidFill>
                <a:srgbClr xmlns:mc="http://schemas.openxmlformats.org/markup-compatibility/2006" xmlns:a14="http://schemas.microsoft.com/office/drawing/2010/main" val="FFFF00" mc:Ignorable=""/>
              </a:solidFill>
              <a:latin typeface="Eras Medium ITC" pitchFamily="34" charset="0"/>
            </a:endParaRPr>
          </a:p>
        </p:txBody>
      </p:sp>
      <p:pic>
        <p:nvPicPr>
          <p:cNvPr id="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248400" y="304800"/>
            <a:ext cx="2438400" cy="1341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subTitle" idx="1"/>
          </p:nvPr>
        </p:nvSpPr>
        <p:spPr>
          <a:xfrm>
            <a:off x="2057400" y="2362200"/>
            <a:ext cx="6400800" cy="1473200"/>
          </a:xfrm>
        </p:spPr>
        <p:style>
          <a:lnRef idx="1">
            <a:schemeClr val="accent1"/>
          </a:lnRef>
          <a:fillRef idx="1003">
            <a:schemeClr val="lt2"/>
          </a:fillRef>
          <a:effectRef idx="1">
            <a:schemeClr val="accent1"/>
          </a:effectRef>
          <a:fontRef idx="minor">
            <a:schemeClr val="dk1"/>
          </a:fontRef>
        </p:style>
        <p:txBody>
          <a:bodyPr>
            <a:normAutofit fontScale="92500" lnSpcReduction="10000"/>
          </a:bodyPr>
          <a:lstStyle/>
          <a:p>
            <a:r>
              <a:rPr lang="en-US" sz="5400" b="1" dirty="0" smtClean="0">
                <a:ln w="1905"/>
                <a:solidFill>
                  <a:srgbClr xmlns:mc="http://schemas.openxmlformats.org/markup-compatibility/2006" xmlns:a14="http://schemas.microsoft.com/office/drawing/2010/main" val="FF3300" mc:Ignorable=""/>
                </a:solidFill>
                <a:effectLst>
                  <a:innerShdw blurRad="69850" dist="43180" dir="5400000">
                    <a:srgbClr xmlns:mc="http://schemas.openxmlformats.org/markup-compatibility/2006" xmlns:a14="http://schemas.microsoft.com/office/drawing/2010/main" val="000000" mc:Ignorable="">
                      <a:alpha val="65000"/>
                    </a:srgbClr>
                  </a:innerShdw>
                </a:effectLst>
              </a:rPr>
              <a:t>Contributions of </a:t>
            </a:r>
            <a:r>
              <a:rPr lang="en-US" sz="5400" b="1" dirty="0" smtClean="0">
                <a:ln w="1905"/>
                <a:solidFill>
                  <a:srgbClr xmlns:mc="http://schemas.openxmlformats.org/markup-compatibility/2006" xmlns:a14="http://schemas.microsoft.com/office/drawing/2010/main" val="FF3300" mc:Ignorable=""/>
                </a:solidFill>
                <a:effectLst>
                  <a:innerShdw blurRad="69850" dist="43180" dir="5400000">
                    <a:srgbClr xmlns:mc="http://schemas.openxmlformats.org/markup-compatibility/2006" xmlns:a14="http://schemas.microsoft.com/office/drawing/2010/main" val="000000" mc:Ignorable="">
                      <a:alpha val="65000"/>
                    </a:srgbClr>
                  </a:innerShdw>
                </a:effectLst>
              </a:rPr>
              <a:t>Muslims </a:t>
            </a:r>
            <a:r>
              <a:rPr lang="en-US" sz="5400" b="1" dirty="0" smtClean="0">
                <a:ln w="1905"/>
                <a:solidFill>
                  <a:srgbClr xmlns:mc="http://schemas.openxmlformats.org/markup-compatibility/2006" xmlns:a14="http://schemas.microsoft.com/office/drawing/2010/main" val="FF3300" mc:Ignorable=""/>
                </a:solidFill>
                <a:effectLst>
                  <a:innerShdw blurRad="69850" dist="43180" dir="5400000">
                    <a:srgbClr xmlns:mc="http://schemas.openxmlformats.org/markup-compatibility/2006" xmlns:a14="http://schemas.microsoft.com/office/drawing/2010/main" val="000000" mc:Ignorable="">
                      <a:alpha val="65000"/>
                    </a:srgbClr>
                  </a:innerShdw>
                </a:effectLst>
              </a:rPr>
              <a:t>in the USA</a:t>
            </a:r>
            <a:endParaRPr lang="en-US" sz="5400" b="1" dirty="0">
              <a:ln w="1905"/>
              <a:solidFill>
                <a:srgbClr xmlns:mc="http://schemas.openxmlformats.org/markup-compatibility/2006" xmlns:a14="http://schemas.microsoft.com/office/drawing/2010/main" val="FF3300" mc:Ignorable=""/>
              </a:solidFill>
              <a:effectLst>
                <a:innerShdw blurRad="69850" dist="43180" dir="5400000">
                  <a:srgbClr xmlns:mc="http://schemas.openxmlformats.org/markup-compatibility/2006" xmlns:a14="http://schemas.microsoft.com/office/drawing/2010/main" val="000000" mc:Ignorable="">
                    <a:alpha val="65000"/>
                  </a:srgbClr>
                </a:innerShdw>
              </a:effectLst>
            </a:endParaRPr>
          </a:p>
        </p:txBody>
      </p:sp>
      <p:pic>
        <p:nvPicPr>
          <p:cNvPr id="45058" name="Picture 2"/>
          <p:cNvPicPr>
            <a:picLocks noChangeAspect="1" noChangeArrowheads="1"/>
          </p:cNvPicPr>
          <p:nvPr/>
        </p:nvPicPr>
        <p:blipFill>
          <a:blip r:embed="rId2" cstate="print"/>
          <a:srcRect/>
          <a:stretch>
            <a:fillRect/>
          </a:stretch>
        </p:blipFill>
        <p:spPr bwMode="auto">
          <a:xfrm>
            <a:off x="304800" y="1143000"/>
            <a:ext cx="2011680" cy="3352800"/>
          </a:xfrm>
          <a:prstGeom prst="roundRect">
            <a:avLst>
              <a:gd name="adj" fmla="val 16667"/>
            </a:avLst>
          </a:prstGeom>
          <a:ln>
            <a:noFill/>
          </a:ln>
          <a:effectLst>
            <a:outerShdw blurRad="152400" dist="12000" dir="900000" sy="98000" kx="110000" ky="200000" algn="tl" rotWithShape="0">
              <a:srgbClr xmlns:mc="http://schemas.openxmlformats.org/markup-compatibility/2006" xmlns:a14="http://schemas.microsoft.com/office/drawing/2010/main" val="000000" mc:Ignorable="">
                <a:alpha val="30000"/>
              </a:srgbClr>
            </a:outerShdw>
          </a:effectLst>
          <a:scene3d>
            <a:camera prst="perspectiveRelaxed">
              <a:rot lat="19800000" lon="1200000" rev="20820000"/>
            </a:camera>
            <a:lightRig rig="threePt" dir="t"/>
          </a:scene3d>
          <a:sp3d contourW="6350" prstMaterial="matte">
            <a:bevelT w="101600" h="101600"/>
            <a:contourClr>
              <a:srgbClr xmlns:mc="http://schemas.openxmlformats.org/markup-compatibility/2006" xmlns:a14="http://schemas.microsoft.com/office/drawing/2010/main" val="969696" mc:Ignorable=""/>
            </a:contourClr>
          </a:sp3d>
        </p:spPr>
      </p:pic>
      <p:pic>
        <p:nvPicPr>
          <p:cNvPr id="5" name="Picture 3" descr="C:\Users\Owner\Documents\Backup\my documents\My Pictures\gainpeace transparent logo.png"/>
          <p:cNvPicPr>
            <a:picLocks noChangeAspect="1" noChangeArrowheads="1"/>
          </p:cNvPicPr>
          <p:nvPr/>
        </p:nvPicPr>
        <p:blipFill rotWithShape="1">
          <a:blip r:embed="rId3">
            <a:extLst>
              <a:ext uri="{28A0092B-C50C-407E-A947-70E740481C1C}">
                <a14:useLocalDpi xmlns:a14="http://schemas.microsoft.com/office/drawing/2010/main" val="0"/>
              </a:ext>
            </a:extLst>
          </a:blip>
          <a:srcRect r="57692"/>
          <a:stretch/>
        </p:blipFill>
        <p:spPr bwMode="auto">
          <a:xfrm>
            <a:off x="7467601" y="5107464"/>
            <a:ext cx="927100" cy="869909"/>
          </a:xfrm>
          <a:prstGeom prst="rect">
            <a:avLst/>
          </a:prstGeom>
          <a:noFill/>
          <a:extLst>
            <a:ext uri="{909E8E84-426E-40DD-AFC4-6F175D3DCCD1}">
              <a14:hiddenFill xmlns:a14="http://schemas.microsoft.com/office/drawing/2010/main">
                <a:solidFill>
                  <a:srgbClr xmlns:mc="http://schemas.openxmlformats.org/markup-compatibility/2006" val="FFFFFF" mc:Ignorable=""/>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prstGeom prst="round2SameRect">
            <a:avLst/>
          </a:prstGeom>
          <a:solidFill>
            <a:srgbClr xmlns:mc="http://schemas.openxmlformats.org/markup-compatibility/2006" xmlns:a14="http://schemas.microsoft.com/office/drawing/2010/main" val="FF6600" mc:Ignorable=""/>
          </a:solidFill>
        </p:spPr>
        <p:txBody>
          <a:bodyPr>
            <a:normAutofit fontScale="90000"/>
          </a:bodyPr>
          <a:lstStyle/>
          <a:p>
            <a:pPr algn="l"/>
            <a:r>
              <a:rPr lang="en-US" dirty="0" smtClean="0"/>
              <a:t>Architecture</a:t>
            </a:r>
            <a:br>
              <a:rPr lang="en-US" dirty="0" smtClean="0"/>
            </a:br>
            <a:r>
              <a:rPr lang="en-US" sz="3600" dirty="0" err="1" smtClean="0">
                <a:solidFill>
                  <a:srgbClr xmlns:mc="http://schemas.openxmlformats.org/markup-compatibility/2006" xmlns:a14="http://schemas.microsoft.com/office/drawing/2010/main" val="FFFF00" mc:Ignorable=""/>
                </a:solidFill>
                <a:latin typeface="Eras Medium ITC" pitchFamily="34" charset="0"/>
              </a:rPr>
              <a:t>Fazlur</a:t>
            </a:r>
            <a:r>
              <a:rPr lang="en-US" sz="3600" dirty="0" smtClean="0">
                <a:solidFill>
                  <a:srgbClr xmlns:mc="http://schemas.openxmlformats.org/markup-compatibility/2006" xmlns:a14="http://schemas.microsoft.com/office/drawing/2010/main" val="FFFF00" mc:Ignorable=""/>
                </a:solidFill>
                <a:latin typeface="Eras Medium ITC" pitchFamily="34" charset="0"/>
              </a:rPr>
              <a:t> R. Khan, main architect of…</a:t>
            </a:r>
            <a:endParaRPr lang="en-US" sz="3600" dirty="0">
              <a:solidFill>
                <a:srgbClr xmlns:mc="http://schemas.openxmlformats.org/markup-compatibility/2006" xmlns:a14="http://schemas.microsoft.com/office/drawing/2010/main" val="FFFF00" mc:Ignorable=""/>
              </a:solidFill>
              <a:latin typeface="Eras Medium ITC" pitchFamily="34" charset="0"/>
            </a:endParaRPr>
          </a:p>
        </p:txBody>
      </p:sp>
      <p:sp>
        <p:nvSpPr>
          <p:cNvPr id="40965" name="Text Box 5"/>
          <p:cNvSpPr txBox="1">
            <a:spLocks noChangeArrowheads="1"/>
          </p:cNvSpPr>
          <p:nvPr/>
        </p:nvSpPr>
        <p:spPr bwMode="auto">
          <a:xfrm>
            <a:off x="6400800" y="2209800"/>
            <a:ext cx="1828800" cy="457200"/>
          </a:xfrm>
          <a:prstGeom prst="rect">
            <a:avLst/>
          </a:prstGeom>
          <a:noFill/>
          <a:ln w="12700">
            <a:noFill/>
            <a:miter lim="800000"/>
            <a:headEnd type="none" w="sm" len="sm"/>
            <a:tailEnd type="none" w="sm" len="sm"/>
          </a:ln>
          <a:effectLst/>
        </p:spPr>
        <p:txBody>
          <a:bodyPr>
            <a:spAutoFit/>
          </a:bodyPr>
          <a:lstStyle/>
          <a:p>
            <a:pPr>
              <a:spcBef>
                <a:spcPct val="50000"/>
              </a:spcBef>
            </a:pPr>
            <a:endParaRPr lang="en-US"/>
          </a:p>
        </p:txBody>
      </p:sp>
      <p:pic>
        <p:nvPicPr>
          <p:cNvPr id="38915" name="Picture 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768" b="100000" l="0" r="98995">
                        <a14:foregroundMark x1="40201" y1="69204" x2="23618" y2="88581"/>
                      </a14:backgroundRemoval>
                    </a14:imgEffect>
                  </a14:imgLayer>
                </a14:imgProps>
              </a:ext>
            </a:extLst>
          </a:blip>
          <a:srcRect/>
          <a:stretch>
            <a:fillRect/>
          </a:stretch>
        </p:blipFill>
        <p:spPr bwMode="auto">
          <a:xfrm>
            <a:off x="6629400" y="-48655"/>
            <a:ext cx="1895475" cy="2752725"/>
          </a:xfrm>
          <a:prstGeom prst="rect">
            <a:avLst/>
          </a:prstGeom>
          <a:ln>
            <a:noFill/>
          </a:ln>
          <a:effectLst>
            <a:outerShdw blurRad="292100" dist="139700" dir="2700000" algn="tl" rotWithShape="0">
              <a:srgbClr xmlns:mc="http://schemas.openxmlformats.org/markup-compatibility/2006" xmlns:a14="http://schemas.microsoft.com/office/drawing/2010/main" val="333333" mc:Ignorable="">
                <a:alpha val="65000"/>
              </a:srgbClr>
            </a:outerShdw>
          </a:effectLst>
        </p:spPr>
      </p:pic>
      <p:pic>
        <p:nvPicPr>
          <p:cNvPr id="38917" name="Picture 5"/>
          <p:cNvPicPr>
            <a:picLocks noChangeAspect="1" noChangeArrowheads="1"/>
          </p:cNvPicPr>
          <p:nvPr/>
        </p:nvPicPr>
        <p:blipFill>
          <a:blip r:embed="rId4"/>
          <a:srcRect/>
          <a:stretch>
            <a:fillRect/>
          </a:stretch>
        </p:blipFill>
        <p:spPr bwMode="auto">
          <a:xfrm>
            <a:off x="3005384" y="1981200"/>
            <a:ext cx="3090616" cy="3971925"/>
          </a:xfrm>
          <a:prstGeom prst="rect">
            <a:avLst/>
          </a:prstGeom>
          <a:noFill/>
          <a:ln w="9525">
            <a:noFill/>
            <a:miter lim="800000"/>
            <a:headEnd/>
            <a:tailEnd/>
          </a:ln>
          <a:effectLst>
            <a:softEdge rad="317500"/>
          </a:effectLst>
        </p:spPr>
      </p:pic>
      <p:pic>
        <p:nvPicPr>
          <p:cNvPr id="38918" name="Picture 6"/>
          <p:cNvPicPr>
            <a:picLocks noChangeAspect="1" noChangeArrowheads="1"/>
          </p:cNvPicPr>
          <p:nvPr/>
        </p:nvPicPr>
        <p:blipFill>
          <a:blip r:embed="rId5"/>
          <a:srcRect/>
          <a:stretch>
            <a:fillRect/>
          </a:stretch>
        </p:blipFill>
        <p:spPr bwMode="auto">
          <a:xfrm>
            <a:off x="457200" y="2286000"/>
            <a:ext cx="2209800" cy="3306434"/>
          </a:xfrm>
          <a:prstGeom prst="rect">
            <a:avLst/>
          </a:prstGeom>
          <a:noFill/>
          <a:ln w="9525">
            <a:noFill/>
            <a:miter lim="800000"/>
            <a:headEnd/>
            <a:tailEnd/>
          </a:ln>
          <a:effectLst>
            <a:softEdge rad="317500"/>
          </a:effectLst>
        </p:spPr>
      </p:pic>
      <p:pic>
        <p:nvPicPr>
          <p:cNvPr id="38919" name="Picture 7"/>
          <p:cNvPicPr>
            <a:picLocks noChangeAspect="1" noChangeArrowheads="1"/>
          </p:cNvPicPr>
          <p:nvPr/>
        </p:nvPicPr>
        <p:blipFill>
          <a:blip r:embed="rId6"/>
          <a:srcRect/>
          <a:stretch>
            <a:fillRect/>
          </a:stretch>
        </p:blipFill>
        <p:spPr bwMode="auto">
          <a:xfrm>
            <a:off x="6459237" y="2438400"/>
            <a:ext cx="2524125" cy="3219450"/>
          </a:xfrm>
          <a:prstGeom prst="rect">
            <a:avLst/>
          </a:prstGeom>
          <a:noFill/>
          <a:ln w="9525">
            <a:noFill/>
            <a:miter lim="800000"/>
            <a:headEnd/>
            <a:tailEnd/>
          </a:ln>
          <a:effectLst>
            <a:softEdge rad="317500"/>
          </a:effectLst>
        </p:spPr>
      </p:pic>
      <p:sp>
        <p:nvSpPr>
          <p:cNvPr id="12" name="TextBox 11"/>
          <p:cNvSpPr txBox="1"/>
          <p:nvPr/>
        </p:nvSpPr>
        <p:spPr>
          <a:xfrm>
            <a:off x="6853881" y="5888503"/>
            <a:ext cx="2133600" cy="646331"/>
          </a:xfrm>
          <a:prstGeom prst="rect">
            <a:avLst/>
          </a:prstGeom>
          <a:noFill/>
        </p:spPr>
        <p:txBody>
          <a:bodyPr wrap="square" rtlCol="0">
            <a:spAutoFit/>
          </a:bodyPr>
          <a:lstStyle/>
          <a:p>
            <a:r>
              <a:rPr lang="en-US" dirty="0" smtClean="0">
                <a:solidFill>
                  <a:srgbClr xmlns:mc="http://schemas.openxmlformats.org/markup-compatibility/2006" xmlns:a14="http://schemas.microsoft.com/office/drawing/2010/main" val="FF0000" mc:Ignorable=""/>
                </a:solidFill>
              </a:rPr>
              <a:t>One Shell Plaza</a:t>
            </a:r>
          </a:p>
          <a:p>
            <a:r>
              <a:rPr lang="en-US" dirty="0" smtClean="0">
                <a:solidFill>
                  <a:srgbClr xmlns:mc="http://schemas.openxmlformats.org/markup-compatibility/2006" xmlns:a14="http://schemas.microsoft.com/office/drawing/2010/main" val="FF0000" mc:Ignorable=""/>
                </a:solidFill>
              </a:rPr>
              <a:t>Houston</a:t>
            </a:r>
            <a:endParaRPr lang="en-US" dirty="0">
              <a:solidFill>
                <a:srgbClr xmlns:mc="http://schemas.openxmlformats.org/markup-compatibility/2006" xmlns:a14="http://schemas.microsoft.com/office/drawing/2010/main" val="FF0000" mc:Ignorable=""/>
              </a:solidFill>
            </a:endParaRPr>
          </a:p>
        </p:txBody>
      </p:sp>
      <p:sp>
        <p:nvSpPr>
          <p:cNvPr id="13" name="TextBox 12"/>
          <p:cNvSpPr txBox="1"/>
          <p:nvPr/>
        </p:nvSpPr>
        <p:spPr>
          <a:xfrm>
            <a:off x="3352800" y="5888503"/>
            <a:ext cx="2590800" cy="646331"/>
          </a:xfrm>
          <a:prstGeom prst="rect">
            <a:avLst/>
          </a:prstGeom>
          <a:noFill/>
        </p:spPr>
        <p:txBody>
          <a:bodyPr wrap="square" rtlCol="0">
            <a:spAutoFit/>
          </a:bodyPr>
          <a:lstStyle/>
          <a:p>
            <a:r>
              <a:rPr lang="en-US" dirty="0" smtClean="0">
                <a:solidFill>
                  <a:srgbClr xmlns:mc="http://schemas.openxmlformats.org/markup-compatibility/2006" xmlns:a14="http://schemas.microsoft.com/office/drawing/2010/main" val="FF0000" mc:Ignorable=""/>
                </a:solidFill>
              </a:rPr>
              <a:t>Willis (Sears) </a:t>
            </a:r>
            <a:r>
              <a:rPr lang="en-US" dirty="0" smtClean="0">
                <a:solidFill>
                  <a:srgbClr xmlns:mc="http://schemas.openxmlformats.org/markup-compatibility/2006" xmlns:a14="http://schemas.microsoft.com/office/drawing/2010/main" val="FF0000" mc:Ignorable=""/>
                </a:solidFill>
              </a:rPr>
              <a:t>Tower, Chicago</a:t>
            </a:r>
            <a:endParaRPr lang="en-US" dirty="0">
              <a:solidFill>
                <a:srgbClr xmlns:mc="http://schemas.openxmlformats.org/markup-compatibility/2006" xmlns:a14="http://schemas.microsoft.com/office/drawing/2010/main" val="FF0000" mc:Ignorable=""/>
              </a:solidFill>
            </a:endParaRPr>
          </a:p>
        </p:txBody>
      </p:sp>
      <p:sp>
        <p:nvSpPr>
          <p:cNvPr id="14" name="TextBox 13"/>
          <p:cNvSpPr txBox="1"/>
          <p:nvPr/>
        </p:nvSpPr>
        <p:spPr>
          <a:xfrm>
            <a:off x="457200" y="5884384"/>
            <a:ext cx="2286000" cy="646331"/>
          </a:xfrm>
          <a:prstGeom prst="rect">
            <a:avLst/>
          </a:prstGeom>
          <a:noFill/>
        </p:spPr>
        <p:txBody>
          <a:bodyPr wrap="square" rtlCol="0">
            <a:spAutoFit/>
          </a:bodyPr>
          <a:lstStyle/>
          <a:p>
            <a:r>
              <a:rPr lang="en-US" dirty="0" smtClean="0">
                <a:solidFill>
                  <a:srgbClr xmlns:mc="http://schemas.openxmlformats.org/markup-compatibility/2006" xmlns:a14="http://schemas.microsoft.com/office/drawing/2010/main" val="FF0000" mc:Ignorable=""/>
                </a:solidFill>
              </a:rPr>
              <a:t>John Hancock Center, Chicago</a:t>
            </a:r>
            <a:endParaRPr lang="en-US" dirty="0">
              <a:solidFill>
                <a:srgbClr xmlns:mc="http://schemas.openxmlformats.org/markup-compatibility/2006" xmlns:a14="http://schemas.microsoft.com/office/drawing/2010/main" val="FF0000" mc:Ignorable=""/>
              </a:solidFill>
            </a:endParaRPr>
          </a:p>
        </p:txBody>
      </p:sp>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2SameRect">
            <a:avLst/>
          </a:prstGeom>
          <a:solidFill>
            <a:srgbClr xmlns:mc="http://schemas.openxmlformats.org/markup-compatibility/2006" xmlns:a14="http://schemas.microsoft.com/office/drawing/2010/main" val="FF6600" mc:Ignorable=""/>
          </a:solidFill>
        </p:spPr>
        <p:txBody>
          <a:bodyPr/>
          <a:lstStyle/>
          <a:p>
            <a:r>
              <a:rPr lang="en-US" dirty="0" smtClean="0"/>
              <a:t>Sports</a:t>
            </a:r>
            <a:endParaRPr lang="en-US" dirty="0"/>
          </a:p>
        </p:txBody>
      </p:sp>
      <p:pic>
        <p:nvPicPr>
          <p:cNvPr id="39938"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7778" l="3134" r="98291">
                        <a14:foregroundMark x1="22222" y1="68889" x2="25071" y2="76296"/>
                        <a14:foregroundMark x1="30484" y1="64815" x2="31624" y2="77407"/>
                        <a14:foregroundMark x1="25641" y1="62593" x2="27066" y2="70370"/>
                        <a14:foregroundMark x1="17949" y1="71111" x2="10826" y2="85926"/>
                        <a14:foregroundMark x1="32479" y1="66296" x2="34758" y2="70370"/>
                        <a14:foregroundMark x1="38177" y1="85926" x2="54986" y2="82593"/>
                        <a14:foregroundMark x1="86325" y1="71111" x2="90883" y2="78148"/>
                        <a14:foregroundMark x1="59829" y1="66296" x2="59829" y2="74815"/>
                        <a14:foregroundMark x1="50997" y1="74074" x2="52137" y2="90370"/>
                        <a14:foregroundMark x1="52137" y1="91111" x2="52137" y2="93704"/>
                        <a14:foregroundMark x1="45014" y1="91852" x2="44160" y2="95926"/>
                        <a14:foregroundMark x1="36467" y1="89630" x2="36467" y2="92963"/>
                        <a14:foregroundMark x1="43590" y1="74815" x2="43590" y2="78889"/>
                        <a14:foregroundMark x1="86325" y1="91852" x2="88604" y2="95185"/>
                        <a14:foregroundMark x1="95157" y1="71852" x2="94017" y2="82593"/>
                        <a14:foregroundMark x1="10826" y1="71852" x2="7123" y2="82593"/>
                        <a14:foregroundMark x1="19658" y1="82593" x2="19658" y2="90370"/>
                        <a14:foregroundMark x1="61823" y1="93704" x2="67806" y2="93704"/>
                        <a14:foregroundMark x1="55840" y1="88148" x2="64103" y2="88148"/>
                        <a14:backgroundMark x1="82621" y1="4074" x2="90313" y2="15185"/>
                        <a14:backgroundMark x1="64672" y1="4074" x2="58120" y2="3333"/>
                        <a14:backgroundMark x1="21652" y1="5556" x2="16809" y2="26667"/>
                      </a14:backgroundRemoval>
                    </a14:imgEffect>
                  </a14:imgLayer>
                </a14:imgProps>
              </a:ext>
            </a:extLst>
          </a:blip>
          <a:srcRect/>
          <a:stretch>
            <a:fillRect/>
          </a:stretch>
        </p:blipFill>
        <p:spPr bwMode="auto">
          <a:xfrm>
            <a:off x="2971800" y="1507790"/>
            <a:ext cx="2438400" cy="1875692"/>
          </a:xfrm>
          <a:prstGeom prst="rect">
            <a:avLst/>
          </a:prstGeom>
          <a:ln>
            <a:noFill/>
          </a:ln>
          <a:effectLst>
            <a:outerShdw blurRad="292100" dist="139700" dir="2700000" algn="tl" rotWithShape="0">
              <a:srgbClr xmlns:mc="http://schemas.openxmlformats.org/markup-compatibility/2006" xmlns:a14="http://schemas.microsoft.com/office/drawing/2010/main" val="333333" mc:Ignorable="">
                <a:alpha val="65000"/>
              </a:srgbClr>
            </a:outerShdw>
          </a:effectLst>
        </p:spPr>
      </p:pic>
      <p:pic>
        <p:nvPicPr>
          <p:cNvPr id="39939"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99" b="97253" l="2667" r="96000">
                        <a14:foregroundMark x1="25333" y1="56044" x2="25333" y2="56044"/>
                        <a14:foregroundMark x1="25333" y1="63736" x2="46000" y2="80220"/>
                        <a14:foregroundMark x1="78667" y1="59341" x2="76667" y2="79670"/>
                      </a14:backgroundRemoval>
                    </a14:imgEffect>
                  </a14:imgLayer>
                </a14:imgProps>
              </a:ext>
            </a:extLst>
          </a:blip>
          <a:srcRect/>
          <a:stretch>
            <a:fillRect/>
          </a:stretch>
        </p:blipFill>
        <p:spPr bwMode="auto">
          <a:xfrm>
            <a:off x="626295" y="1310759"/>
            <a:ext cx="1719210" cy="2085975"/>
          </a:xfrm>
          <a:prstGeom prst="rect">
            <a:avLst/>
          </a:prstGeom>
          <a:ln>
            <a:noFill/>
          </a:ln>
          <a:effectLst>
            <a:outerShdw blurRad="292100" dist="139700" dir="2700000" algn="tl" rotWithShape="0">
              <a:srgbClr xmlns:mc="http://schemas.openxmlformats.org/markup-compatibility/2006" xmlns:a14="http://schemas.microsoft.com/office/drawing/2010/main" val="333333" mc:Ignorable="">
                <a:alpha val="65000"/>
              </a:srgbClr>
            </a:outerShdw>
          </a:effectLst>
        </p:spPr>
      </p:pic>
      <p:pic>
        <p:nvPicPr>
          <p:cNvPr id="39941" name="Picture 5"/>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26" b="98974" l="667" r="100000">
                        <a14:foregroundMark x1="78667" y1="93846" x2="74333" y2="95385"/>
                        <a14:foregroundMark x1="74333" y1="29744" x2="78333" y2="39487"/>
                        <a14:foregroundMark x1="77667" y1="40513" x2="76333" y2="46154"/>
                        <a14:backgroundMark x1="4333" y1="16410" x2="17667" y2="7179"/>
                      </a14:backgroundRemoval>
                    </a14:imgEffect>
                  </a14:imgLayer>
                </a14:imgProps>
              </a:ext>
            </a:extLst>
          </a:blip>
          <a:srcRect/>
          <a:stretch>
            <a:fillRect/>
          </a:stretch>
        </p:blipFill>
        <p:spPr bwMode="auto">
          <a:xfrm>
            <a:off x="-234597" y="3766066"/>
            <a:ext cx="3440994" cy="2236646"/>
          </a:xfrm>
          <a:prstGeom prst="rect">
            <a:avLst/>
          </a:prstGeom>
          <a:ln>
            <a:noFill/>
          </a:ln>
          <a:effectLst>
            <a:outerShdw blurRad="292100" dist="139700" dir="2700000" algn="tl" rotWithShape="0">
              <a:srgbClr xmlns:mc="http://schemas.openxmlformats.org/markup-compatibility/2006" xmlns:a14="http://schemas.microsoft.com/office/drawing/2010/main" val="333333" mc:Ignorable="">
                <a:alpha val="65000"/>
              </a:srgbClr>
            </a:outerShdw>
          </a:effectLst>
        </p:spPr>
      </p:pic>
      <p:pic>
        <p:nvPicPr>
          <p:cNvPr id="39943" name="Picture 7"/>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9727" l="364" r="97818">
                        <a14:foregroundMark x1="64364" y1="4372" x2="54909" y2="5464"/>
                        <a14:backgroundMark x1="42545" y1="7104" x2="13818" y2="7650"/>
                        <a14:backgroundMark x1="9818" y1="8470" x2="10545" y2="30055"/>
                        <a14:backgroundMark x1="28364" y1="63388" x2="35636" y2="68852"/>
                        <a14:backgroundMark x1="22182" y1="64754" x2="33818" y2="72404"/>
                        <a14:backgroundMark x1="9091" y1="80601" x2="30909" y2="87978"/>
                      </a14:backgroundRemoval>
                    </a14:imgEffect>
                  </a14:imgLayer>
                </a14:imgProps>
              </a:ext>
            </a:extLst>
          </a:blip>
          <a:srcRect/>
          <a:stretch>
            <a:fillRect/>
          </a:stretch>
        </p:blipFill>
        <p:spPr bwMode="auto">
          <a:xfrm>
            <a:off x="6096000" y="3950732"/>
            <a:ext cx="1946639" cy="2590800"/>
          </a:xfrm>
          <a:prstGeom prst="rect">
            <a:avLst/>
          </a:prstGeom>
          <a:ln>
            <a:noFill/>
          </a:ln>
          <a:effectLst>
            <a:outerShdw blurRad="292100" dist="139700" dir="2700000" algn="tl" rotWithShape="0">
              <a:srgbClr xmlns:mc="http://schemas.openxmlformats.org/markup-compatibility/2006" xmlns:a14="http://schemas.microsoft.com/office/drawing/2010/main" val="333333" mc:Ignorable="">
                <a:alpha val="65000"/>
              </a:srgbClr>
            </a:outerShdw>
          </a:effectLst>
        </p:spPr>
      </p:pic>
      <p:sp>
        <p:nvSpPr>
          <p:cNvPr id="12" name="TextBox 11"/>
          <p:cNvSpPr txBox="1"/>
          <p:nvPr/>
        </p:nvSpPr>
        <p:spPr>
          <a:xfrm>
            <a:off x="6286500" y="6379861"/>
            <a:ext cx="2438400" cy="369332"/>
          </a:xfrm>
          <a:prstGeom prst="rect">
            <a:avLst/>
          </a:prstGeom>
          <a:noFill/>
        </p:spPr>
        <p:txBody>
          <a:bodyPr wrap="square" rtlCol="0">
            <a:spAutoFit/>
          </a:bodyPr>
          <a:lstStyle/>
          <a:p>
            <a:r>
              <a:rPr lang="en-US" dirty="0" err="1" smtClean="0">
                <a:solidFill>
                  <a:srgbClr xmlns:mc="http://schemas.openxmlformats.org/markup-compatibility/2006" xmlns:a14="http://schemas.microsoft.com/office/drawing/2010/main" val="FF0000" mc:Ignorable=""/>
                </a:solidFill>
              </a:rPr>
              <a:t>Mahmoud</a:t>
            </a:r>
            <a:r>
              <a:rPr lang="en-US" dirty="0" smtClean="0">
                <a:solidFill>
                  <a:srgbClr xmlns:mc="http://schemas.openxmlformats.org/markup-compatibility/2006" xmlns:a14="http://schemas.microsoft.com/office/drawing/2010/main" val="FF0000" mc:Ignorable=""/>
                </a:solidFill>
              </a:rPr>
              <a:t> Abdul-</a:t>
            </a:r>
            <a:r>
              <a:rPr lang="en-US" dirty="0" err="1" smtClean="0">
                <a:solidFill>
                  <a:srgbClr xmlns:mc="http://schemas.openxmlformats.org/markup-compatibility/2006" xmlns:a14="http://schemas.microsoft.com/office/drawing/2010/main" val="FF0000" mc:Ignorable=""/>
                </a:solidFill>
              </a:rPr>
              <a:t>Rauf</a:t>
            </a:r>
            <a:endParaRPr lang="en-US" dirty="0">
              <a:solidFill>
                <a:srgbClr xmlns:mc="http://schemas.openxmlformats.org/markup-compatibility/2006" xmlns:a14="http://schemas.microsoft.com/office/drawing/2010/main" val="FF0000" mc:Ignorable=""/>
              </a:solidFill>
            </a:endParaRPr>
          </a:p>
        </p:txBody>
      </p:sp>
      <p:sp>
        <p:nvSpPr>
          <p:cNvPr id="13" name="TextBox 12"/>
          <p:cNvSpPr txBox="1"/>
          <p:nvPr/>
        </p:nvSpPr>
        <p:spPr>
          <a:xfrm>
            <a:off x="6362700" y="3525226"/>
            <a:ext cx="2362200" cy="369332"/>
          </a:xfrm>
          <a:prstGeom prst="rect">
            <a:avLst/>
          </a:prstGeom>
          <a:noFill/>
        </p:spPr>
        <p:txBody>
          <a:bodyPr wrap="square" rtlCol="0">
            <a:spAutoFit/>
          </a:bodyPr>
          <a:lstStyle/>
          <a:p>
            <a:r>
              <a:rPr lang="en-US" dirty="0" err="1" smtClean="0">
                <a:solidFill>
                  <a:srgbClr xmlns:mc="http://schemas.openxmlformats.org/markup-compatibility/2006" xmlns:a14="http://schemas.microsoft.com/office/drawing/2010/main" val="FF0000" mc:Ignorable=""/>
                </a:solidFill>
              </a:rPr>
              <a:t>Kareen</a:t>
            </a:r>
            <a:r>
              <a:rPr lang="en-US" dirty="0" smtClean="0">
                <a:solidFill>
                  <a:srgbClr xmlns:mc="http://schemas.openxmlformats.org/markup-compatibility/2006" xmlns:a14="http://schemas.microsoft.com/office/drawing/2010/main" val="FF0000" mc:Ignorable=""/>
                </a:solidFill>
              </a:rPr>
              <a:t> Abdul-Jabbar</a:t>
            </a:r>
            <a:endParaRPr lang="en-US" dirty="0">
              <a:solidFill>
                <a:srgbClr xmlns:mc="http://schemas.openxmlformats.org/markup-compatibility/2006" xmlns:a14="http://schemas.microsoft.com/office/drawing/2010/main" val="FF0000" mc:Ignorable=""/>
              </a:solidFill>
            </a:endParaRPr>
          </a:p>
        </p:txBody>
      </p:sp>
      <p:sp>
        <p:nvSpPr>
          <p:cNvPr id="14" name="TextBox 13"/>
          <p:cNvSpPr txBox="1"/>
          <p:nvPr/>
        </p:nvSpPr>
        <p:spPr>
          <a:xfrm>
            <a:off x="914400" y="6189017"/>
            <a:ext cx="2286000" cy="369332"/>
          </a:xfrm>
          <a:prstGeom prst="rect">
            <a:avLst/>
          </a:prstGeom>
          <a:noFill/>
        </p:spPr>
        <p:txBody>
          <a:bodyPr wrap="square" rtlCol="0">
            <a:spAutoFit/>
          </a:bodyPr>
          <a:lstStyle/>
          <a:p>
            <a:r>
              <a:rPr lang="en-US" dirty="0" smtClean="0">
                <a:solidFill>
                  <a:srgbClr xmlns:mc="http://schemas.openxmlformats.org/markup-compatibility/2006" xmlns:a14="http://schemas.microsoft.com/office/drawing/2010/main" val="FF0000" mc:Ignorable=""/>
                </a:solidFill>
              </a:rPr>
              <a:t>Hakeem Olajuwon</a:t>
            </a:r>
            <a:endParaRPr lang="en-US" dirty="0">
              <a:solidFill>
                <a:srgbClr xmlns:mc="http://schemas.openxmlformats.org/markup-compatibility/2006" xmlns:a14="http://schemas.microsoft.com/office/drawing/2010/main" val="FF0000" mc:Ignorable=""/>
              </a:solidFill>
            </a:endParaRPr>
          </a:p>
        </p:txBody>
      </p:sp>
      <p:sp>
        <p:nvSpPr>
          <p:cNvPr id="15" name="TextBox 14"/>
          <p:cNvSpPr txBox="1"/>
          <p:nvPr/>
        </p:nvSpPr>
        <p:spPr>
          <a:xfrm>
            <a:off x="3429000" y="3545821"/>
            <a:ext cx="1828800" cy="369332"/>
          </a:xfrm>
          <a:prstGeom prst="rect">
            <a:avLst/>
          </a:prstGeom>
          <a:noFill/>
        </p:spPr>
        <p:txBody>
          <a:bodyPr wrap="square" rtlCol="0">
            <a:spAutoFit/>
          </a:bodyPr>
          <a:lstStyle/>
          <a:p>
            <a:r>
              <a:rPr lang="en-US" dirty="0" smtClean="0">
                <a:solidFill>
                  <a:srgbClr xmlns:mc="http://schemas.openxmlformats.org/markup-compatibility/2006" xmlns:a14="http://schemas.microsoft.com/office/drawing/2010/main" val="FF0000" mc:Ignorable=""/>
                </a:solidFill>
              </a:rPr>
              <a:t>Muhammad Ali</a:t>
            </a:r>
            <a:endParaRPr lang="en-US" dirty="0">
              <a:solidFill>
                <a:srgbClr xmlns:mc="http://schemas.openxmlformats.org/markup-compatibility/2006" xmlns:a14="http://schemas.microsoft.com/office/drawing/2010/main" val="FF0000" mc:Ignorable=""/>
              </a:solidFill>
            </a:endParaRPr>
          </a:p>
        </p:txBody>
      </p:sp>
      <p:sp>
        <p:nvSpPr>
          <p:cNvPr id="16" name="TextBox 15"/>
          <p:cNvSpPr txBox="1"/>
          <p:nvPr/>
        </p:nvSpPr>
        <p:spPr>
          <a:xfrm>
            <a:off x="609600" y="3396734"/>
            <a:ext cx="1752600" cy="369332"/>
          </a:xfrm>
          <a:prstGeom prst="rect">
            <a:avLst/>
          </a:prstGeom>
          <a:noFill/>
        </p:spPr>
        <p:txBody>
          <a:bodyPr wrap="square" rtlCol="0">
            <a:spAutoFit/>
          </a:bodyPr>
          <a:lstStyle/>
          <a:p>
            <a:r>
              <a:rPr lang="en-US" dirty="0" smtClean="0">
                <a:solidFill>
                  <a:srgbClr xmlns:mc="http://schemas.openxmlformats.org/markup-compatibility/2006" xmlns:a14="http://schemas.microsoft.com/office/drawing/2010/main" val="FF0000" mc:Ignorable=""/>
                </a:solidFill>
              </a:rPr>
              <a:t>Ahmad </a:t>
            </a:r>
            <a:r>
              <a:rPr lang="en-US" dirty="0" err="1" smtClean="0">
                <a:solidFill>
                  <a:srgbClr xmlns:mc="http://schemas.openxmlformats.org/markup-compatibility/2006" xmlns:a14="http://schemas.microsoft.com/office/drawing/2010/main" val="FF0000" mc:Ignorable=""/>
                </a:solidFill>
              </a:rPr>
              <a:t>Rashad</a:t>
            </a:r>
            <a:endParaRPr lang="en-US" dirty="0">
              <a:solidFill>
                <a:srgbClr xmlns:mc="http://schemas.openxmlformats.org/markup-compatibility/2006" xmlns:a14="http://schemas.microsoft.com/office/drawing/2010/main" val="FF0000" mc:Ignorable=""/>
              </a:solidFill>
            </a:endParaRPr>
          </a:p>
        </p:txBody>
      </p:sp>
      <p:pic>
        <p:nvPicPr>
          <p:cNvPr id="39944" name="Picture 8"/>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288" b="98712" l="0" r="100000">
                        <a14:foregroundMark x1="36000" y1="13305" x2="52800" y2="12876"/>
                        <a14:foregroundMark x1="57600" y1="15451" x2="57600" y2="18884"/>
                        <a14:foregroundMark x1="57600" y1="15451" x2="55200" y2="12446"/>
                        <a14:foregroundMark x1="95200" y1="32189" x2="92800" y2="34764"/>
                        <a14:backgroundMark x1="14400" y1="93133" x2="40800" y2="92275"/>
                        <a14:backgroundMark x1="92800" y1="63948" x2="91200" y2="80687"/>
                        <a14:backgroundMark x1="9600" y1="51502" x2="27200" y2="65665"/>
                        <a14:backgroundMark x1="22400" y1="18026" x2="7200" y2="17167"/>
                        <a14:backgroundMark x1="8800" y1="21459" x2="4800" y2="25751"/>
                        <a14:backgroundMark x1="3200" y1="25751" x2="2400" y2="28326"/>
                      </a14:backgroundRemoval>
                    </a14:imgEffect>
                  </a14:imgLayer>
                </a14:imgProps>
              </a:ext>
            </a:extLst>
          </a:blip>
          <a:srcRect/>
          <a:stretch>
            <a:fillRect/>
          </a:stretch>
        </p:blipFill>
        <p:spPr bwMode="auto">
          <a:xfrm>
            <a:off x="3733800" y="3886200"/>
            <a:ext cx="1371600" cy="2556662"/>
          </a:xfrm>
          <a:prstGeom prst="rect">
            <a:avLst/>
          </a:prstGeom>
          <a:ln>
            <a:noFill/>
          </a:ln>
          <a:effectLst>
            <a:outerShdw blurRad="292100" dist="139700" dir="2700000" algn="tl" rotWithShape="0">
              <a:srgbClr xmlns:mc="http://schemas.openxmlformats.org/markup-compatibility/2006" xmlns:a14="http://schemas.microsoft.com/office/drawing/2010/main" val="333333" mc:Ignorable="">
                <a:alpha val="65000"/>
              </a:srgbClr>
            </a:outerShdw>
          </a:effectLst>
        </p:spPr>
      </p:pic>
      <p:sp>
        <p:nvSpPr>
          <p:cNvPr id="19" name="TextBox 18"/>
          <p:cNvSpPr txBox="1"/>
          <p:nvPr/>
        </p:nvSpPr>
        <p:spPr>
          <a:xfrm>
            <a:off x="3581400" y="6356866"/>
            <a:ext cx="2057400" cy="381000"/>
          </a:xfrm>
          <a:prstGeom prst="rect">
            <a:avLst/>
          </a:prstGeom>
          <a:noFill/>
        </p:spPr>
        <p:txBody>
          <a:bodyPr wrap="square" rtlCol="0">
            <a:spAutoFit/>
          </a:bodyPr>
          <a:lstStyle/>
          <a:p>
            <a:r>
              <a:rPr lang="en-US" dirty="0" err="1" smtClean="0">
                <a:solidFill>
                  <a:srgbClr xmlns:mc="http://schemas.openxmlformats.org/markup-compatibility/2006" xmlns:a14="http://schemas.microsoft.com/office/drawing/2010/main" val="FF0000" mc:Ignorable=""/>
                </a:solidFill>
              </a:rPr>
              <a:t>Rashaan</a:t>
            </a:r>
            <a:r>
              <a:rPr lang="en-US" dirty="0" smtClean="0">
                <a:solidFill>
                  <a:srgbClr xmlns:mc="http://schemas.openxmlformats.org/markup-compatibility/2006" xmlns:a14="http://schemas.microsoft.com/office/drawing/2010/main" val="FF0000" mc:Ignorable=""/>
                </a:solidFill>
              </a:rPr>
              <a:t> Salaam</a:t>
            </a:r>
            <a:endParaRPr lang="en-US" dirty="0">
              <a:solidFill>
                <a:srgbClr xmlns:mc="http://schemas.openxmlformats.org/markup-compatibility/2006" xmlns:a14="http://schemas.microsoft.com/office/drawing/2010/main" val="FF0000" mc:Ignorable=""/>
              </a:solidFill>
            </a:endParaRPr>
          </a:p>
        </p:txBody>
      </p:sp>
      <p:pic>
        <p:nvPicPr>
          <p:cNvPr id="25602" name="Picture 2"/>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89942">
                        <a14:foregroundMark x1="62863" y1="36000" x2="54545" y2="34143"/>
                        <a14:foregroundMark x1="68279" y1="21857" x2="61509" y2="28000"/>
                        <a14:foregroundMark x1="69439" y1="20857" x2="75048" y2="23000"/>
                        <a14:foregroundMark x1="75048" y1="24857" x2="74662" y2="29143"/>
                        <a14:foregroundMark x1="74275" y1="13857" x2="74662" y2="4000"/>
                        <a14:foregroundMark x1="46228" y1="33143" x2="60542" y2="45714"/>
                        <a14:foregroundMark x1="62282" y1="49714" x2="62863" y2="55857"/>
                        <a14:foregroundMark x1="58414" y1="45429" x2="53965" y2="41857"/>
                        <a14:foregroundMark x1="43327" y1="35143" x2="41199" y2="34143"/>
                        <a14:foregroundMark x1="37911" y1="38286" x2="17215" y2="40857"/>
                        <a14:foregroundMark x1="20309" y1="42714" x2="16054" y2="49714"/>
                        <a14:foregroundMark x1="11605" y1="43143" x2="6383" y2="41571"/>
                        <a14:foregroundMark x1="5609" y1="42143" x2="2321" y2="40714"/>
                        <a14:foregroundMark x1="15280" y1="50857" x2="7157" y2="61714"/>
                        <a14:foregroundMark x1="30368" y1="60000" x2="29014" y2="49714"/>
                        <a14:foregroundMark x1="32689" y1="55000" x2="32689" y2="48714"/>
                        <a14:foregroundMark x1="35397" y1="53286" x2="34043" y2="48000"/>
                        <a14:foregroundMark x1="34043" y1="46429" x2="35783" y2="49000"/>
                        <a14:foregroundMark x1="40619" y1="64714" x2="59768" y2="57143"/>
                        <a14:foregroundMark x1="24758" y1="64429" x2="25532" y2="86857"/>
                        <a14:foregroundMark x1="20116" y1="64571" x2="17795" y2="81000"/>
                        <a14:foregroundMark x1="30948" y1="65000" x2="35397" y2="63143"/>
                        <a14:foregroundMark x1="40039" y1="70714" x2="37331" y2="83286"/>
                        <a14:foregroundMark x1="15087" y1="77429" x2="16054" y2="85571"/>
                        <a14:foregroundMark x1="29207" y1="76714" x2="28433" y2="82857"/>
                        <a14:foregroundMark x1="31915" y1="79000" x2="31915" y2="81857"/>
                        <a14:foregroundMark x1="20890" y1="78143" x2="20890" y2="81286"/>
                        <a14:foregroundMark x1="43327" y1="66714" x2="44294" y2="69143"/>
                        <a14:foregroundMark x1="72147" y1="86857" x2="71567" y2="95429"/>
                        <a14:foregroundMark x1="77176" y1="29571" x2="79884" y2="31571"/>
                        <a14:foregroundMark x1="77950" y1="22571" x2="78337" y2="25857"/>
                        <a14:foregroundMark x1="18182" y1="87000" x2="34429" y2="87571"/>
                        <a14:foregroundMark x1="41199" y1="82714" x2="39265" y2="88000"/>
                        <a14:foregroundMark x1="16828" y1="96429" x2="31335" y2="96429"/>
                        <a14:backgroundMark x1="50097" y1="44000" x2="39458" y2="45143"/>
                        <a14:backgroundMark x1="49516" y1="43571" x2="53772" y2="50000"/>
                        <a14:backgroundMark x1="56093" y1="67143" x2="49710" y2="91571"/>
                        <a14:backgroundMark x1="50677" y1="91571" x2="58607" y2="96714"/>
                        <a14:backgroundMark x1="4449" y1="70286" x2="6383" y2="96143"/>
                        <a14:backgroundMark x1="20116" y1="53000" x2="18569" y2="56000"/>
                        <a14:backgroundMark x1="17215" y1="57000" x2="21663" y2="56429"/>
                        <a14:backgroundMark x1="18569" y1="53429" x2="20116" y2="50000"/>
                        <a14:backgroundMark x1="36944" y1="45429" x2="39072" y2="50286"/>
                        <a14:backgroundMark x1="35783" y1="56286" x2="37331" y2="57714"/>
                        <a14:backgroundMark x1="35397" y1="56000" x2="35397" y2="54429"/>
                        <a14:backgroundMark x1="34816" y1="44714" x2="37524" y2="45000"/>
                      </a14:backgroundRemoval>
                    </a14:imgEffect>
                  </a14:imgLayer>
                </a14:imgProps>
              </a:ext>
              <a:ext uri="{28A0092B-C50C-407E-A947-70E740481C1C}">
                <a14:useLocalDpi xmlns:a14="http://schemas.microsoft.com/office/drawing/2010/main" val="0"/>
              </a:ext>
            </a:extLst>
          </a:blip>
          <a:srcRect/>
          <a:stretch>
            <a:fillRect/>
          </a:stretch>
        </p:blipFill>
        <p:spPr bwMode="auto">
          <a:xfrm>
            <a:off x="6517889" y="762000"/>
            <a:ext cx="1899421" cy="2571750"/>
          </a:xfrm>
          <a:prstGeom prst="rect">
            <a:avLst/>
          </a:prstGeom>
          <a:ln>
            <a:noFill/>
          </a:ln>
          <a:effectLst>
            <a:outerShdw blurRad="292100" dist="139700" dir="2700000" algn="tl" rotWithShape="0">
              <a:srgbClr xmlns:mc="http://schemas.openxmlformats.org/markup-compatibility/2006" xmlns:a14="http://schemas.microsoft.com/office/drawing/2010/main" val="333333" mc:Ignorable="">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algn="l"/>
            <a:r>
              <a:rPr lang="en-US" dirty="0" smtClean="0"/>
              <a:t>Muslim Civilization </a:t>
            </a:r>
            <a:r>
              <a:rPr lang="en-US" dirty="0" smtClean="0"/>
              <a:t/>
            </a:r>
            <a:br>
              <a:rPr lang="en-US" dirty="0" smtClean="0"/>
            </a:br>
            <a:r>
              <a:rPr lang="en-US" sz="3600" dirty="0" smtClean="0">
                <a:solidFill>
                  <a:srgbClr xmlns:mc="http://schemas.openxmlformats.org/markup-compatibility/2006" xmlns:a14="http://schemas.microsoft.com/office/drawing/2010/main" val="FFFF00" mc:Ignorable=""/>
                </a:solidFill>
                <a:latin typeface="Eras Medium ITC" pitchFamily="34" charset="0"/>
              </a:rPr>
              <a:t>helped </a:t>
            </a:r>
            <a:r>
              <a:rPr lang="en-US" sz="3600" dirty="0" smtClean="0">
                <a:solidFill>
                  <a:srgbClr xmlns:mc="http://schemas.openxmlformats.org/markup-compatibility/2006" xmlns:a14="http://schemas.microsoft.com/office/drawing/2010/main" val="FFFF00" mc:Ignorable=""/>
                </a:solidFill>
                <a:latin typeface="Eras Medium ITC" pitchFamily="34" charset="0"/>
              </a:rPr>
              <a:t>Renaissance</a:t>
            </a:r>
            <a:endParaRPr lang="en-US" dirty="0">
              <a:solidFill>
                <a:srgbClr xmlns:mc="http://schemas.openxmlformats.org/markup-compatibility/2006" xmlns:a14="http://schemas.microsoft.com/office/drawing/2010/main" val="FFFF00" mc:Ignorable=""/>
              </a:solidFill>
              <a:latin typeface="Eras Medium ITC" pitchFamily="34" charset="0"/>
            </a:endParaRPr>
          </a:p>
        </p:txBody>
      </p:sp>
      <p:sp>
        <p:nvSpPr>
          <p:cNvPr id="3" name="Content Placeholder 2"/>
          <p:cNvSpPr>
            <a:spLocks noGrp="1"/>
          </p:cNvSpPr>
          <p:nvPr>
            <p:ph sz="quarter" idx="13"/>
          </p:nvPr>
        </p:nvSpPr>
        <p:spPr>
          <a:xfrm>
            <a:off x="4495800" y="1676400"/>
            <a:ext cx="3749040" cy="4572000"/>
          </a:xfrm>
        </p:spPr>
        <p:style>
          <a:lnRef idx="0">
            <a:scrgbClr r="0" g="0" b="0"/>
          </a:lnRef>
          <a:fillRef idx="1003">
            <a:schemeClr val="lt2"/>
          </a:fillRef>
          <a:effectRef idx="0">
            <a:scrgbClr r="0" g="0" b="0"/>
          </a:effectRef>
          <a:fontRef idx="major"/>
        </p:style>
        <p:txBody>
          <a:bodyPr>
            <a:normAutofit fontScale="92500" lnSpcReduction="20000"/>
          </a:bodyPr>
          <a:lstStyle/>
          <a:p>
            <a:r>
              <a:rPr lang="en-US" sz="3600" dirty="0" smtClean="0"/>
              <a:t>"It is highly probable that, but for the </a:t>
            </a:r>
            <a:r>
              <a:rPr lang="en-US" sz="3600" dirty="0" smtClean="0"/>
              <a:t>Arabs (Muslims), </a:t>
            </a:r>
            <a:r>
              <a:rPr lang="en-US" sz="3600" dirty="0" smtClean="0"/>
              <a:t>modern European civilization would never have arisen at all," </a:t>
            </a:r>
            <a:endParaRPr lang="en-US" sz="3600" dirty="0" smtClean="0"/>
          </a:p>
          <a:p>
            <a:r>
              <a:rPr lang="en-US" dirty="0" smtClean="0"/>
              <a:t>Sir </a:t>
            </a:r>
            <a:r>
              <a:rPr lang="en-US" dirty="0" smtClean="0"/>
              <a:t>Thomas Arnold and Alfred Guillaume -"The Legacy of Islam."1997</a:t>
            </a:r>
          </a:p>
          <a:p>
            <a:endParaRPr lang="en-US" dirty="0"/>
          </a:p>
        </p:txBody>
      </p:sp>
      <p:pic>
        <p:nvPicPr>
          <p:cNvPr id="1026" name="Picture 2"/>
          <p:cNvPicPr>
            <a:picLocks noGrp="1" noChangeAspect="1" noChangeArrowheads="1"/>
          </p:cNvPicPr>
          <p:nvPr>
            <p:ph sz="quarter" idx="14"/>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43000" y="1676400"/>
            <a:ext cx="3164392" cy="432721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2SameRect">
            <a:avLst/>
          </a:prstGeom>
          <a:solidFill>
            <a:srgbClr xmlns:mc="http://schemas.openxmlformats.org/markup-compatibility/2006" xmlns:a14="http://schemas.microsoft.com/office/drawing/2010/main" val="FF6600" mc:Ignorable=""/>
          </a:solidFill>
        </p:spPr>
        <p:txBody>
          <a:bodyPr/>
          <a:lstStyle/>
          <a:p>
            <a:r>
              <a:rPr lang="en-US" dirty="0" smtClean="0"/>
              <a:t>Politics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21916215"/>
              </p:ext>
            </p:extLst>
          </p:nvPr>
        </p:nvGraphicFramePr>
        <p:xfrm>
          <a:off x="457200" y="2771722"/>
          <a:ext cx="7239000" cy="3550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914400" y="3223743"/>
            <a:ext cx="1981200" cy="923330"/>
          </a:xfrm>
          <a:prstGeom prst="rect">
            <a:avLst/>
          </a:prstGeom>
          <a:noFill/>
        </p:spPr>
        <p:txBody>
          <a:bodyPr wrap="square" rtlCol="0">
            <a:spAutoFit/>
          </a:bodyPr>
          <a:lstStyle/>
          <a:p>
            <a:r>
              <a:rPr lang="en-US" dirty="0" smtClean="0">
                <a:solidFill>
                  <a:srgbClr xmlns:mc="http://schemas.openxmlformats.org/markup-compatibility/2006" xmlns:a14="http://schemas.microsoft.com/office/drawing/2010/main" val="FF3300" mc:Ignorable=""/>
                </a:solidFill>
              </a:rPr>
              <a:t>Keith Ellison</a:t>
            </a:r>
          </a:p>
          <a:p>
            <a:r>
              <a:rPr lang="en-US" dirty="0" smtClean="0">
                <a:solidFill>
                  <a:srgbClr xmlns:mc="http://schemas.openxmlformats.org/markup-compatibility/2006" xmlns:a14="http://schemas.microsoft.com/office/drawing/2010/main" val="FF3300" mc:Ignorable=""/>
                </a:solidFill>
              </a:rPr>
              <a:t>First Muslim </a:t>
            </a:r>
            <a:endParaRPr lang="en-US" dirty="0" smtClean="0">
              <a:solidFill>
                <a:srgbClr xmlns:mc="http://schemas.openxmlformats.org/markup-compatibility/2006" xmlns:a14="http://schemas.microsoft.com/office/drawing/2010/main" val="FF3300" mc:Ignorable=""/>
              </a:solidFill>
            </a:endParaRPr>
          </a:p>
          <a:p>
            <a:r>
              <a:rPr lang="en-US" dirty="0" smtClean="0">
                <a:solidFill>
                  <a:srgbClr xmlns:mc="http://schemas.openxmlformats.org/markup-compatibility/2006" xmlns:a14="http://schemas.microsoft.com/office/drawing/2010/main" val="FF3300" mc:Ignorable=""/>
                </a:solidFill>
              </a:rPr>
              <a:t>In US </a:t>
            </a:r>
            <a:r>
              <a:rPr lang="en-US" dirty="0" smtClean="0">
                <a:solidFill>
                  <a:srgbClr xmlns:mc="http://schemas.openxmlformats.org/markup-compatibility/2006" xmlns:a14="http://schemas.microsoft.com/office/drawing/2010/main" val="FF3300" mc:Ignorable=""/>
                </a:solidFill>
              </a:rPr>
              <a:t>Congress</a:t>
            </a:r>
            <a:endParaRPr lang="en-US" dirty="0">
              <a:solidFill>
                <a:srgbClr xmlns:mc="http://schemas.openxmlformats.org/markup-compatibility/2006" xmlns:a14="http://schemas.microsoft.com/office/drawing/2010/main" val="FF3300" mc:Ignorable=""/>
              </a:solidFill>
            </a:endParaRPr>
          </a:p>
        </p:txBody>
      </p:sp>
      <p:pic>
        <p:nvPicPr>
          <p:cNvPr id="26626"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009" b="96875" l="781" r="97500">
                        <a14:foregroundMark x1="2969" y1="12723" x2="2969" y2="41741"/>
                        <a14:foregroundMark x1="89531" y1="43304" x2="72969" y2="80580"/>
                        <a14:foregroundMark x1="59375" y1="95313" x2="48438" y2="95089"/>
                        <a14:foregroundMark x1="3438" y1="66071" x2="781" y2="75670"/>
                        <a14:foregroundMark x1="7187" y1="87500" x2="4063" y2="95089"/>
                        <a14:foregroundMark x1="83438" y1="47545" x2="93750" y2="45759"/>
                        <a14:foregroundMark x1="72500" y1="66741" x2="93438" y2="67411"/>
                        <a14:foregroundMark x1="87344" y1="58036" x2="95625" y2="57143"/>
                        <a14:foregroundMark x1="86250" y1="39732" x2="94844" y2="39732"/>
                        <a14:foregroundMark x1="73438" y1="84821" x2="95000" y2="85268"/>
                        <a14:foregroundMark x1="71563" y1="95313" x2="92969" y2="95313"/>
                        <a14:foregroundMark x1="47969" y1="75000" x2="58750" y2="74554"/>
                        <a14:foregroundMark x1="50469" y1="84598" x2="53906" y2="84821"/>
                        <a14:foregroundMark x1="53906" y1="88616" x2="61406" y2="88393"/>
                        <a14:foregroundMark x1="44531" y1="89509" x2="47344" y2="89509"/>
                        <a14:foregroundMark x1="17031" y1="18527" x2="24063" y2="18304"/>
                        <a14:foregroundMark x1="20000" y1="16071" x2="21563" y2="16295"/>
                        <a14:foregroundMark x1="28906" y1="18527" x2="31094" y2="23884"/>
                        <a14:foregroundMark x1="19375" y1="16071" x2="15156" y2="19196"/>
                        <a14:foregroundMark x1="9219" y1="12500" x2="9219" y2="12500"/>
                        <a14:foregroundMark x1="9219" y1="12500" x2="9219" y2="12500"/>
                        <a14:foregroundMark x1="8281" y1="5580" x2="8281" y2="5580"/>
                        <a14:foregroundMark x1="8281" y1="5580" x2="8281" y2="5580"/>
                        <a14:foregroundMark x1="70625" y1="56250" x2="65781" y2="58259"/>
                        <a14:foregroundMark x1="47031" y1="29911" x2="45156" y2="42634"/>
                        <a14:foregroundMark x1="56563" y1="25000" x2="60000" y2="42411"/>
                        <a14:foregroundMark x1="53281" y1="22991" x2="48750" y2="23438"/>
                        <a14:foregroundMark x1="47813" y1="24554" x2="46094" y2="29911"/>
                        <a14:foregroundMark x1="76719" y1="6473" x2="74531" y2="8705"/>
                        <a14:foregroundMark x1="75000" y1="8482" x2="73750" y2="10714"/>
                        <a14:backgroundMark x1="31719" y1="8929" x2="62969" y2="9821"/>
                        <a14:backgroundMark x1="78750" y1="35268" x2="73281" y2="47768"/>
                        <a14:backgroundMark x1="92813" y1="6473" x2="95156" y2="22991"/>
                        <a14:backgroundMark x1="90469" y1="8705" x2="91094" y2="12723"/>
                        <a14:backgroundMark x1="14375" y1="7366" x2="26875" y2="6920"/>
                        <a14:backgroundMark x1="30781" y1="34152" x2="30156" y2="39732"/>
                        <a14:backgroundMark x1="37188" y1="56473" x2="36875" y2="60268"/>
                        <a14:backgroundMark x1="28438" y1="36607" x2="27969" y2="41964"/>
                        <a14:backgroundMark x1="63125" y1="37946" x2="62344" y2="43750"/>
                      </a14:backgroundRemoval>
                    </a14:imgEffect>
                  </a14:imgLayer>
                </a14:imgProps>
              </a:ext>
              <a:ext uri="{28A0092B-C50C-407E-A947-70E740481C1C}">
                <a14:useLocalDpi xmlns:a14="http://schemas.microsoft.com/office/drawing/2010/main" val="0"/>
              </a:ext>
            </a:extLst>
          </a:blip>
          <a:srcRect/>
          <a:stretch>
            <a:fillRect/>
          </a:stretch>
        </p:blipFill>
        <p:spPr bwMode="auto">
          <a:xfrm>
            <a:off x="366047" y="1069209"/>
            <a:ext cx="3077906" cy="2154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67" b="98667" l="1504" r="95739">
                        <a14:foregroundMark x1="3509" y1="65167" x2="6767" y2="72167"/>
                        <a14:foregroundMark x1="2757" y1="79000" x2="5013" y2="84500"/>
                        <a14:foregroundMark x1="21053" y1="63000" x2="15789" y2="92333"/>
                        <a14:foregroundMark x1="36341" y1="58833" x2="28321" y2="88333"/>
                        <a14:foregroundMark x1="14536" y1="93833" x2="90226" y2="96333"/>
                        <a14:foregroundMark x1="43609" y1="84000" x2="90226" y2="78167"/>
                        <a14:foregroundMark x1="75439" y1="62833" x2="88972" y2="73833"/>
                        <a14:foregroundMark x1="52381" y1="79500" x2="72431" y2="59000"/>
                        <a14:foregroundMark x1="74937" y1="56000" x2="87970" y2="64333"/>
                        <a14:foregroundMark x1="90977" y1="67667" x2="93233" y2="77000"/>
                        <a14:foregroundMark x1="90226" y1="81167" x2="83459" y2="91833"/>
                        <a14:foregroundMark x1="3759" y1="41667" x2="2256" y2="45833"/>
                        <a14:foregroundMark x1="2506" y1="93167" x2="3258" y2="96333"/>
                        <a14:foregroundMark x1="2757" y1="47000" x2="2506" y2="48833"/>
                      </a14:backgroundRemoval>
                    </a14:imgEffect>
                  </a14:imgLayer>
                </a14:imgProps>
              </a:ext>
              <a:ext uri="{28A0092B-C50C-407E-A947-70E740481C1C}">
                <a14:useLocalDpi xmlns:a14="http://schemas.microsoft.com/office/drawing/2010/main" val="0"/>
              </a:ext>
            </a:extLst>
          </a:blip>
          <a:srcRect/>
          <a:stretch>
            <a:fillRect/>
          </a:stretch>
        </p:blipFill>
        <p:spPr bwMode="auto">
          <a:xfrm>
            <a:off x="6643816" y="1066800"/>
            <a:ext cx="1622447" cy="2439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6629400" y="3685408"/>
            <a:ext cx="1676400" cy="861774"/>
          </a:xfrm>
          <a:prstGeom prst="rect">
            <a:avLst/>
          </a:prstGeom>
          <a:noFill/>
        </p:spPr>
        <p:txBody>
          <a:bodyPr wrap="square" rtlCol="0">
            <a:spAutoFit/>
          </a:bodyPr>
          <a:lstStyle/>
          <a:p>
            <a:r>
              <a:rPr lang="en-US" dirty="0" smtClean="0">
                <a:solidFill>
                  <a:srgbClr xmlns:mc="http://schemas.openxmlformats.org/markup-compatibility/2006" xmlns:a14="http://schemas.microsoft.com/office/drawing/2010/main" val="FF3300" mc:Ignorable=""/>
                </a:solidFill>
              </a:rPr>
              <a:t>Andre Carson</a:t>
            </a:r>
            <a:endParaRPr lang="en-US" dirty="0" smtClean="0">
              <a:solidFill>
                <a:srgbClr xmlns:mc="http://schemas.openxmlformats.org/markup-compatibility/2006" xmlns:a14="http://schemas.microsoft.com/office/drawing/2010/main" val="FF3300" mc:Ignorable=""/>
              </a:solidFill>
            </a:endParaRPr>
          </a:p>
          <a:p>
            <a:r>
              <a:rPr lang="en-US" sz="1600" dirty="0" smtClean="0">
                <a:solidFill>
                  <a:srgbClr xmlns:mc="http://schemas.openxmlformats.org/markup-compatibility/2006" xmlns:a14="http://schemas.microsoft.com/office/drawing/2010/main" val="FF3300" mc:Ignorable=""/>
                </a:solidFill>
              </a:rPr>
              <a:t>Second</a:t>
            </a:r>
            <a:r>
              <a:rPr lang="en-US" sz="1600" dirty="0" smtClean="0">
                <a:solidFill>
                  <a:srgbClr xmlns:mc="http://schemas.openxmlformats.org/markup-compatibility/2006" xmlns:a14="http://schemas.microsoft.com/office/drawing/2010/main" val="FF3300" mc:Ignorable=""/>
                </a:solidFill>
              </a:rPr>
              <a:t> Muslim in US Congress</a:t>
            </a:r>
            <a:endParaRPr lang="en-US" sz="1600" dirty="0">
              <a:solidFill>
                <a:srgbClr xmlns:mc="http://schemas.openxmlformats.org/markup-compatibility/2006" xmlns:a14="http://schemas.microsoft.com/office/drawing/2010/main" val="FF3300" mc:Ignorable=""/>
              </a:solidFill>
            </a:endParaRPr>
          </a:p>
        </p:txBody>
      </p:sp>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descr="08lg"/>
          <p:cNvPicPr>
            <a:picLocks noGrp="1" noChangeAspect="1" noChangeArrowheads="1"/>
          </p:cNvPicPr>
          <p:nvPr>
            <p:ph idx="1"/>
          </p:nvPr>
        </p:nvPicPr>
        <p:blipFill>
          <a:blip r:embed="rId2"/>
          <a:stretch>
            <a:fillRect/>
          </a:stretch>
        </p:blipFill>
        <p:spPr>
          <a:xfrm>
            <a:off x="838200" y="2438400"/>
            <a:ext cx="5588000" cy="3683000"/>
          </a:xfrm>
          <a:prstGeom prst="rect">
            <a:avLst/>
          </a:prstGeom>
          <a:ln w="190500" cap="sq">
            <a:solidFill>
              <a:srgbClr xmlns:mc="http://schemas.openxmlformats.org/markup-compatibility/2006" xmlns:a14="http://schemas.microsoft.com/office/drawing/2010/main" val="C8C6BD" mc:Ignorable=""/>
            </a:solidFill>
            <a:prstDash val="solid"/>
            <a:miter lim="800000"/>
          </a:ln>
          <a:effectLst>
            <a:outerShdw blurRad="254000" algn="bl" rotWithShape="0">
              <a:srgbClr xmlns:mc="http://schemas.openxmlformats.org/markup-compatibility/2006" xmlns:a14="http://schemas.microsoft.com/office/drawing/2010/main" val="000000" mc:Ignorable="">
                <a:alpha val="43000"/>
              </a:srgbClr>
            </a:outerShdw>
            <a:reflection blurRad="6350" stA="50000" endA="300" endPos="55000" dir="5400000" sy="-100000" algn="bl" rotWithShape="0"/>
          </a:effectLst>
          <a:scene3d>
            <a:camera prst="perspectiveFront" fov="5400000"/>
            <a:lightRig rig="threePt" dir="t">
              <a:rot lat="0" lon="0" rev="2100000"/>
            </a:lightRig>
          </a:scene3d>
          <a:sp3d extrusionH="25400">
            <a:bevelT w="304800" h="152400" prst="hardEdge"/>
            <a:extrusionClr>
              <a:srgbClr xmlns:mc="http://schemas.openxmlformats.org/markup-compatibility/2006" xmlns:a14="http://schemas.microsoft.com/office/drawing/2010/main" val="000000" mc:Ignorable=""/>
            </a:extrusionClr>
          </a:sp3d>
        </p:spPr>
      </p:pic>
      <p:sp>
        <p:nvSpPr>
          <p:cNvPr id="51202" name="Rectangle 2"/>
          <p:cNvSpPr>
            <a:spLocks noGrp="1" noChangeArrowheads="1"/>
          </p:cNvSpPr>
          <p:nvPr>
            <p:ph type="title"/>
          </p:nvPr>
        </p:nvSpPr>
        <p:spPr>
          <a:xfrm>
            <a:off x="457200" y="304800"/>
            <a:ext cx="6934200" cy="1542288"/>
          </a:xfrm>
          <a:prstGeom prst="bevel">
            <a:avLst/>
          </a:prstGeom>
          <a:solidFill>
            <a:srgbClr xmlns:mc="http://schemas.openxmlformats.org/markup-compatibility/2006" xmlns:a14="http://schemas.microsoft.com/office/drawing/2010/main" val="FF6600" mc:Ignorable=""/>
          </a:solidFill>
          <a:effectLst>
            <a:outerShdw blurRad="63500" dist="25400" dir="14700000" algn="t" rotWithShape="0">
              <a:srgbClr xmlns:mc="http://schemas.openxmlformats.org/markup-compatibility/2006" xmlns:a14="http://schemas.microsoft.com/office/drawing/2010/main" val="000000" mc:Ignorable="">
                <a:alpha val="50000"/>
              </a:srgbClr>
            </a:outerShdw>
            <a:reflection blurRad="6350" stA="52000" endA="300" endPos="35000" dir="5400000" sy="-100000" algn="bl" rotWithShape="0"/>
          </a:effectLst>
        </p:spPr>
        <p:style>
          <a:lnRef idx="1">
            <a:schemeClr val="accent1"/>
          </a:lnRef>
          <a:fillRef idx="2">
            <a:schemeClr val="accent1"/>
          </a:fillRef>
          <a:effectRef idx="1">
            <a:schemeClr val="accent1"/>
          </a:effectRef>
          <a:fontRef idx="minor">
            <a:schemeClr val="dk1"/>
          </a:fontRef>
        </p:style>
        <p:txBody>
          <a:bodyPr>
            <a:noAutofit/>
          </a:bodyPr>
          <a:lstStyle/>
          <a:p>
            <a:pPr algn="l"/>
            <a:r>
              <a:rPr lang="en-US" sz="3600" b="1" i="1" dirty="0" smtClean="0">
                <a:ln w="1905"/>
                <a:solidFill>
                  <a:schemeClr val="bg1">
                    <a:lumMod val="95000"/>
                  </a:schemeClr>
                </a:solidFill>
                <a:effectLst>
                  <a:innerShdw blurRad="69850" dist="43180" dir="5400000">
                    <a:srgbClr xmlns:mc="http://schemas.openxmlformats.org/markup-compatibility/2006" xmlns:a14="http://schemas.microsoft.com/office/drawing/2010/main" val="000000" mc:Ignorable="">
                      <a:alpha val="65000"/>
                    </a:srgbClr>
                  </a:innerShdw>
                </a:effectLst>
                <a:latin typeface="Verdana" pitchFamily="34" charset="0"/>
              </a:rPr>
              <a:t>Armed </a:t>
            </a:r>
            <a:r>
              <a:rPr lang="en-US" sz="3600" b="1" i="1" dirty="0" smtClean="0">
                <a:ln w="1905"/>
                <a:solidFill>
                  <a:schemeClr val="bg1">
                    <a:lumMod val="95000"/>
                  </a:schemeClr>
                </a:solidFill>
                <a:effectLst>
                  <a:innerShdw blurRad="69850" dist="43180" dir="5400000">
                    <a:srgbClr xmlns:mc="http://schemas.openxmlformats.org/markup-compatibility/2006" xmlns:a14="http://schemas.microsoft.com/office/drawing/2010/main" val="000000" mc:Ignorable="">
                      <a:alpha val="65000"/>
                    </a:srgbClr>
                  </a:innerShdw>
                </a:effectLst>
                <a:latin typeface="Verdana" pitchFamily="34" charset="0"/>
              </a:rPr>
              <a:t>Forces</a:t>
            </a:r>
            <a:br>
              <a:rPr lang="en-US" sz="3600" b="1" i="1" dirty="0" smtClean="0">
                <a:ln w="1905"/>
                <a:solidFill>
                  <a:schemeClr val="bg1">
                    <a:lumMod val="95000"/>
                  </a:schemeClr>
                </a:solidFill>
                <a:effectLst>
                  <a:innerShdw blurRad="69850" dist="43180" dir="5400000">
                    <a:srgbClr xmlns:mc="http://schemas.openxmlformats.org/markup-compatibility/2006" xmlns:a14="http://schemas.microsoft.com/office/drawing/2010/main" val="000000" mc:Ignorable="">
                      <a:alpha val="65000"/>
                    </a:srgbClr>
                  </a:innerShdw>
                </a:effectLst>
                <a:latin typeface="Verdana" pitchFamily="34" charset="0"/>
              </a:rPr>
            </a:br>
            <a:r>
              <a:rPr lang="en-US" sz="3200" dirty="0" smtClean="0">
                <a:ln w="1905"/>
                <a:solidFill>
                  <a:srgbClr xmlns:mc="http://schemas.openxmlformats.org/markup-compatibility/2006" xmlns:a14="http://schemas.microsoft.com/office/drawing/2010/main" val="FFFF00" mc:Ignorable=""/>
                </a:solidFill>
                <a:effectLst>
                  <a:innerShdw blurRad="69850" dist="43180" dir="5400000">
                    <a:srgbClr xmlns:mc="http://schemas.openxmlformats.org/markup-compatibility/2006" xmlns:a14="http://schemas.microsoft.com/office/drawing/2010/main" val="000000" mc:Ignorable="">
                      <a:alpha val="65000"/>
                    </a:srgbClr>
                  </a:innerShdw>
                </a:effectLst>
                <a:latin typeface="Eras Medium ITC" pitchFamily="34" charset="0"/>
              </a:rPr>
              <a:t>20,000 Muslims serve</a:t>
            </a:r>
            <a:endParaRPr lang="en-US" sz="3200" dirty="0">
              <a:ln w="1905"/>
              <a:solidFill>
                <a:srgbClr xmlns:mc="http://schemas.openxmlformats.org/markup-compatibility/2006" xmlns:a14="http://schemas.microsoft.com/office/drawing/2010/main" val="FFFF00" mc:Ignorable=""/>
              </a:solidFill>
              <a:effectLst>
                <a:innerShdw blurRad="69850" dist="43180" dir="5400000">
                  <a:srgbClr xmlns:mc="http://schemas.openxmlformats.org/markup-compatibility/2006" xmlns:a14="http://schemas.microsoft.com/office/drawing/2010/main" val="000000" mc:Ignorable="">
                    <a:alpha val="65000"/>
                  </a:srgbClr>
                </a:innerShdw>
              </a:effectLst>
              <a:latin typeface="Eras Medium ITC" pitchFamily="34" charset="0"/>
            </a:endParaRPr>
          </a:p>
        </p:txBody>
      </p:sp>
      <p:pic>
        <p:nvPicPr>
          <p:cNvPr id="46082" name="Picture 2"/>
          <p:cNvPicPr>
            <a:picLocks noChangeAspect="1" noChangeArrowheads="1"/>
          </p:cNvPicPr>
          <p:nvPr/>
        </p:nvPicPr>
        <p:blipFill>
          <a:blip r:embed="rId3"/>
          <a:srcRect/>
          <a:stretch>
            <a:fillRect/>
          </a:stretch>
        </p:blipFill>
        <p:spPr bwMode="auto">
          <a:xfrm>
            <a:off x="4495800" y="76200"/>
            <a:ext cx="3581400" cy="2057400"/>
          </a:xfrm>
          <a:prstGeom prst="rect">
            <a:avLst/>
          </a:prstGeom>
          <a:noFill/>
          <a:ln w="9525">
            <a:noFill/>
            <a:miter lim="800000"/>
            <a:headEnd/>
            <a:tailEnd/>
          </a:ln>
          <a:effectLst>
            <a:softEdge rad="317500"/>
          </a:effectLst>
        </p:spPr>
      </p:pic>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636556017"/>
              </p:ext>
            </p:extLst>
          </p:nvPr>
        </p:nvGraphicFramePr>
        <p:xfrm>
          <a:off x="381000" y="1752600"/>
          <a:ext cx="4572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457200" y="381000"/>
            <a:ext cx="6781800" cy="1143000"/>
          </a:xfrm>
          <a:prstGeom prst="bevel">
            <a:avLst/>
          </a:prstGeom>
          <a:solidFill>
            <a:srgbClr xmlns:mc="http://schemas.openxmlformats.org/markup-compatibility/2006" xmlns:a14="http://schemas.microsoft.com/office/drawing/2010/main" val="FF6600" mc:Ignorable=""/>
          </a:solidFill>
        </p:spPr>
        <p:style>
          <a:lnRef idx="1">
            <a:schemeClr val="accent1"/>
          </a:lnRef>
          <a:fillRef idx="2">
            <a:schemeClr val="accent1"/>
          </a:fillRef>
          <a:effectRef idx="1">
            <a:schemeClr val="accent1"/>
          </a:effectRef>
          <a:fontRef idx="minor">
            <a:schemeClr val="dk1"/>
          </a:fontRef>
        </p:style>
        <p:txBody>
          <a:bodyPr>
            <a:normAutofit/>
          </a:bodyPr>
          <a:lstStyle/>
          <a:p>
            <a:r>
              <a:rPr lang="en-US" sz="4000" dirty="0" smtClean="0">
                <a:solidFill>
                  <a:schemeClr val="bg1"/>
                </a:solidFill>
              </a:rPr>
              <a:t>Muslim Humanitarian Aid</a:t>
            </a:r>
            <a:endParaRPr lang="en-US" sz="4000" dirty="0">
              <a:solidFill>
                <a:schemeClr val="bg1"/>
              </a:solidFill>
            </a:endParaRPr>
          </a:p>
        </p:txBody>
      </p:sp>
      <p:pic>
        <p:nvPicPr>
          <p:cNvPr id="43010" name="Picture 2"/>
          <p:cNvPicPr>
            <a:picLocks noChangeAspect="1" noChangeArrowheads="1"/>
          </p:cNvPicPr>
          <p:nvPr/>
        </p:nvPicPr>
        <p:blipFill>
          <a:blip r:embed="rId7"/>
          <a:srcRect/>
          <a:stretch>
            <a:fillRect/>
          </a:stretch>
        </p:blipFill>
        <p:spPr bwMode="auto">
          <a:xfrm>
            <a:off x="7086600" y="228600"/>
            <a:ext cx="1476375" cy="1438275"/>
          </a:xfrm>
          <a:prstGeom prst="roundRect">
            <a:avLst>
              <a:gd name="adj" fmla="val 16667"/>
            </a:avLst>
          </a:prstGeom>
          <a:ln>
            <a:noFill/>
          </a:ln>
          <a:effectLst>
            <a:outerShdw blurRad="152400" dist="12000" dir="900000" sy="98000" kx="110000" ky="200000" algn="tl" rotWithShape="0">
              <a:srgbClr xmlns:mc="http://schemas.openxmlformats.org/markup-compatibility/2006" xmlns:a14="http://schemas.microsoft.com/office/drawing/2010/main" val="000000" mc:Ignorable="">
                <a:alpha val="30000"/>
              </a:srgbClr>
            </a:outerShdw>
          </a:effectLst>
          <a:scene3d>
            <a:camera prst="perspectiveRelaxed">
              <a:rot lat="19800000" lon="1200000" rev="20820000"/>
            </a:camera>
            <a:lightRig rig="threePt" dir="t"/>
          </a:scene3d>
          <a:sp3d contourW="6350" prstMaterial="matte">
            <a:bevelT w="101600" h="101600"/>
            <a:contourClr>
              <a:srgbClr xmlns:mc="http://schemas.openxmlformats.org/markup-compatibility/2006" xmlns:a14="http://schemas.microsoft.com/office/drawing/2010/main" val="969696" mc:Ignorable=""/>
            </a:contourClr>
          </a:sp3d>
        </p:spPr>
      </p:pic>
      <p:pic>
        <p:nvPicPr>
          <p:cNvPr id="43011" name="Picture 3"/>
          <p:cNvPicPr>
            <a:picLocks noChangeAspect="1" noChangeArrowheads="1"/>
          </p:cNvPicPr>
          <p:nvPr/>
        </p:nvPicPr>
        <p:blipFill>
          <a:blip r:embed="rId8"/>
          <a:srcRect/>
          <a:stretch>
            <a:fillRect/>
          </a:stretch>
        </p:blipFill>
        <p:spPr bwMode="auto">
          <a:xfrm>
            <a:off x="5283200" y="2667000"/>
            <a:ext cx="3860800" cy="2895600"/>
          </a:xfrm>
          <a:prstGeom prst="roundRect">
            <a:avLst>
              <a:gd name="adj" fmla="val 8594"/>
            </a:avLst>
          </a:prstGeom>
          <a:solidFill>
            <a:srgbClr xmlns:mc="http://schemas.openxmlformats.org/markup-compatibility/2006" xmlns:a14="http://schemas.microsoft.com/office/drawing/2010/main" val="FFFFFF" mc:Ignorable="">
              <a:shade val="85000"/>
            </a:srgbClr>
          </a:solidFill>
          <a:ln>
            <a:noFill/>
          </a:ln>
          <a:effectLst>
            <a:reflection blurRad="12700" stA="38000" endPos="28000" dist="5000" dir="5400000" sy="-100000" algn="bl" rotWithShape="0"/>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graphicEl>
                                              <a:dgm id="{CAAB5BE5-AF50-4882-8E7E-A83CC0E71E99}"/>
                                            </p:graphicEl>
                                          </p:spTgt>
                                        </p:tgtEl>
                                        <p:attrNameLst>
                                          <p:attrName>style.visibility</p:attrName>
                                        </p:attrNameLst>
                                      </p:cBhvr>
                                      <p:to>
                                        <p:strVal val="visible"/>
                                      </p:to>
                                    </p:set>
                                    <p:animEffect transition="in" filter="wipe(down)">
                                      <p:cBhvr>
                                        <p:cTn id="7" dur="500"/>
                                        <p:tgtEl>
                                          <p:spTgt spid="6">
                                            <p:graphicEl>
                                              <a:dgm id="{CAAB5BE5-AF50-4882-8E7E-A83CC0E71E9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graphicEl>
                                              <a:dgm id="{8D0F44EF-32AF-4040-B598-CCB7F3071351}"/>
                                            </p:graphicEl>
                                          </p:spTgt>
                                        </p:tgtEl>
                                        <p:attrNameLst>
                                          <p:attrName>style.visibility</p:attrName>
                                        </p:attrNameLst>
                                      </p:cBhvr>
                                      <p:to>
                                        <p:strVal val="visible"/>
                                      </p:to>
                                    </p:set>
                                    <p:animEffect transition="in" filter="wipe(down)">
                                      <p:cBhvr>
                                        <p:cTn id="12" dur="500"/>
                                        <p:tgtEl>
                                          <p:spTgt spid="6">
                                            <p:graphicEl>
                                              <a:dgm id="{8D0F44EF-32AF-4040-B598-CCB7F3071351}"/>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graphicEl>
                                              <a:dgm id="{56439D73-7419-4EB2-8473-5C04D4205952}"/>
                                            </p:graphicEl>
                                          </p:spTgt>
                                        </p:tgtEl>
                                        <p:attrNameLst>
                                          <p:attrName>style.visibility</p:attrName>
                                        </p:attrNameLst>
                                      </p:cBhvr>
                                      <p:to>
                                        <p:strVal val="visible"/>
                                      </p:to>
                                    </p:set>
                                    <p:animEffect transition="in" filter="wipe(down)">
                                      <p:cBhvr>
                                        <p:cTn id="17" dur="500"/>
                                        <p:tgtEl>
                                          <p:spTgt spid="6">
                                            <p:graphicEl>
                                              <a:dgm id="{56439D73-7419-4EB2-8473-5C04D420595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667000"/>
            <a:ext cx="5867400" cy="3169920"/>
          </a:xfrm>
          <a:prstGeom prst="round2DiagRect">
            <a:avLst/>
          </a:prstGeom>
          <a:ln>
            <a:noFill/>
          </a:ln>
          <a:effectLst>
            <a:outerShdw blurRad="190500" dist="228600" dir="2700000" algn="ctr">
              <a:srgbClr xmlns:mc="http://schemas.openxmlformats.org/markup-compatibility/2006" xmlns:a14="http://schemas.microsoft.com/office/drawing/2010/main" val="000000" mc:Ignorable="">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a:normAutofit/>
          </a:bodyPr>
          <a:lstStyle/>
          <a:p>
            <a:r>
              <a:rPr lang="en-US" dirty="0" smtClean="0"/>
              <a:t>20,000 Muslim Physicians in USA</a:t>
            </a:r>
          </a:p>
          <a:p>
            <a:r>
              <a:rPr lang="en-US" dirty="0" smtClean="0"/>
              <a:t>In all major hospitals</a:t>
            </a:r>
          </a:p>
          <a:p>
            <a:r>
              <a:rPr lang="en-US" dirty="0" smtClean="0"/>
              <a:t>In All major specialties</a:t>
            </a:r>
          </a:p>
          <a:p>
            <a:r>
              <a:rPr lang="en-US" dirty="0" smtClean="0"/>
              <a:t>Volunteer with Free </a:t>
            </a:r>
            <a:r>
              <a:rPr lang="en-US" dirty="0" smtClean="0"/>
              <a:t>Clinics</a:t>
            </a:r>
          </a:p>
          <a:p>
            <a:r>
              <a:rPr lang="en-US" dirty="0" smtClean="0"/>
              <a:t>Accommodate the millions of </a:t>
            </a:r>
            <a:r>
              <a:rPr lang="en-US" dirty="0" err="1" smtClean="0"/>
              <a:t>unisured</a:t>
            </a:r>
            <a:endParaRPr lang="en-US" dirty="0" smtClean="0"/>
          </a:p>
          <a:p>
            <a:pPr>
              <a:buNone/>
            </a:pPr>
            <a:endParaRPr lang="en-US" dirty="0" smtClean="0"/>
          </a:p>
          <a:p>
            <a:endParaRPr lang="en-US" dirty="0"/>
          </a:p>
        </p:txBody>
      </p:sp>
      <p:sp>
        <p:nvSpPr>
          <p:cNvPr id="2" name="Title 1"/>
          <p:cNvSpPr>
            <a:spLocks noGrp="1"/>
          </p:cNvSpPr>
          <p:nvPr>
            <p:ph type="title"/>
          </p:nvPr>
        </p:nvSpPr>
        <p:spPr>
          <a:xfrm>
            <a:off x="381000" y="609600"/>
            <a:ext cx="5410200" cy="1143000"/>
          </a:xfrm>
          <a:prstGeom prst="bevel">
            <a:avLst/>
          </a:prstGeom>
          <a:solidFill>
            <a:srgbClr xmlns:mc="http://schemas.openxmlformats.org/markup-compatibility/2006" xmlns:a14="http://schemas.microsoft.com/office/drawing/2010/main" val="FF6600" mc:Ignorable=""/>
          </a:solidFill>
        </p:spPr>
        <p:style>
          <a:lnRef idx="1">
            <a:schemeClr val="accent1"/>
          </a:lnRef>
          <a:fillRef idx="2">
            <a:schemeClr val="accent1"/>
          </a:fillRef>
          <a:effectRef idx="1">
            <a:schemeClr val="accent1"/>
          </a:effectRef>
          <a:fontRef idx="minor">
            <a:schemeClr val="dk1"/>
          </a:fontRef>
        </p:style>
        <p:txBody>
          <a:bodyPr>
            <a:normAutofit fontScale="90000"/>
          </a:bodyPr>
          <a:lstStyle/>
          <a:p>
            <a:pPr algn="l"/>
            <a:r>
              <a:rPr lang="en-US" sz="3600" b="1" dirty="0" smtClean="0">
                <a:ln w="1905"/>
                <a:solidFill>
                  <a:schemeClr val="bg1">
                    <a:lumMod val="95000"/>
                  </a:schemeClr>
                </a:solidFill>
                <a:effectLst>
                  <a:innerShdw blurRad="69850" dist="43180" dir="5400000">
                    <a:srgbClr xmlns:mc="http://schemas.openxmlformats.org/markup-compatibility/2006" xmlns:a14="http://schemas.microsoft.com/office/drawing/2010/main" val="000000" mc:Ignorable="">
                      <a:alpha val="65000"/>
                    </a:srgbClr>
                  </a:innerShdw>
                </a:effectLst>
              </a:rPr>
              <a:t>Muslim Physicians </a:t>
            </a:r>
            <a:r>
              <a:rPr lang="en-US" sz="3600" b="1" dirty="0" smtClean="0">
                <a:ln w="1905"/>
                <a:solidFill>
                  <a:schemeClr val="bg1">
                    <a:lumMod val="95000"/>
                  </a:schemeClr>
                </a:solidFill>
                <a:effectLst>
                  <a:innerShdw blurRad="69850" dist="43180" dir="5400000">
                    <a:srgbClr xmlns:mc="http://schemas.openxmlformats.org/markup-compatibility/2006" xmlns:a14="http://schemas.microsoft.com/office/drawing/2010/main" val="000000" mc:Ignorable="">
                      <a:alpha val="65000"/>
                    </a:srgbClr>
                  </a:innerShdw>
                </a:effectLst>
              </a:rPr>
              <a:t/>
            </a:r>
            <a:br>
              <a:rPr lang="en-US" sz="3600" b="1" dirty="0" smtClean="0">
                <a:ln w="1905"/>
                <a:solidFill>
                  <a:schemeClr val="bg1">
                    <a:lumMod val="95000"/>
                  </a:schemeClr>
                </a:solidFill>
                <a:effectLst>
                  <a:innerShdw blurRad="69850" dist="43180" dir="5400000">
                    <a:srgbClr xmlns:mc="http://schemas.openxmlformats.org/markup-compatibility/2006" xmlns:a14="http://schemas.microsoft.com/office/drawing/2010/main" val="000000" mc:Ignorable="">
                      <a:alpha val="65000"/>
                    </a:srgbClr>
                  </a:innerShdw>
                </a:effectLst>
              </a:rPr>
            </a:br>
            <a:r>
              <a:rPr lang="en-US" sz="3600" dirty="0" smtClean="0">
                <a:ln w="1905"/>
                <a:solidFill>
                  <a:srgbClr xmlns:mc="http://schemas.openxmlformats.org/markup-compatibility/2006" xmlns:a14="http://schemas.microsoft.com/office/drawing/2010/main" val="FFFF00" mc:Ignorable=""/>
                </a:solidFill>
                <a:effectLst>
                  <a:innerShdw blurRad="69850" dist="43180" dir="5400000">
                    <a:srgbClr xmlns:mc="http://schemas.openxmlformats.org/markup-compatibility/2006" xmlns:a14="http://schemas.microsoft.com/office/drawing/2010/main" val="000000" mc:Ignorable="">
                      <a:alpha val="65000"/>
                    </a:srgbClr>
                  </a:innerShdw>
                </a:effectLst>
                <a:latin typeface="Eras Medium ITC" pitchFamily="34" charset="0"/>
              </a:rPr>
              <a:t>in </a:t>
            </a:r>
            <a:r>
              <a:rPr lang="en-US" sz="3600" dirty="0" smtClean="0">
                <a:ln w="1905"/>
                <a:solidFill>
                  <a:srgbClr xmlns:mc="http://schemas.openxmlformats.org/markup-compatibility/2006" xmlns:a14="http://schemas.microsoft.com/office/drawing/2010/main" val="FFFF00" mc:Ignorable=""/>
                </a:solidFill>
                <a:effectLst>
                  <a:innerShdw blurRad="69850" dist="43180" dir="5400000">
                    <a:srgbClr xmlns:mc="http://schemas.openxmlformats.org/markup-compatibility/2006" xmlns:a14="http://schemas.microsoft.com/office/drawing/2010/main" val="000000" mc:Ignorable="">
                      <a:alpha val="65000"/>
                    </a:srgbClr>
                  </a:innerShdw>
                </a:effectLst>
                <a:latin typeface="Eras Medium ITC" pitchFamily="34" charset="0"/>
              </a:rPr>
              <a:t>USA</a:t>
            </a:r>
            <a:endParaRPr lang="en-US" sz="3600" dirty="0">
              <a:ln w="1905"/>
              <a:solidFill>
                <a:srgbClr xmlns:mc="http://schemas.openxmlformats.org/markup-compatibility/2006" xmlns:a14="http://schemas.microsoft.com/office/drawing/2010/main" val="FFFF00" mc:Ignorable=""/>
              </a:solidFill>
              <a:effectLst>
                <a:innerShdw blurRad="69850" dist="43180" dir="5400000">
                  <a:srgbClr xmlns:mc="http://schemas.openxmlformats.org/markup-compatibility/2006" xmlns:a14="http://schemas.microsoft.com/office/drawing/2010/main" val="000000" mc:Ignorable="">
                    <a:alpha val="65000"/>
                  </a:srgbClr>
                </a:innerShdw>
              </a:effectLst>
              <a:latin typeface="Eras Medium ITC" pitchFamily="34" charset="0"/>
            </a:endParaRPr>
          </a:p>
        </p:txBody>
      </p:sp>
      <p:pic>
        <p:nvPicPr>
          <p:cNvPr id="44035" name="Picture 3"/>
          <p:cNvPicPr>
            <a:picLocks noChangeAspect="1" noChangeArrowheads="1"/>
          </p:cNvPicPr>
          <p:nvPr/>
        </p:nvPicPr>
        <p:blipFill>
          <a:blip r:embed="rId2"/>
          <a:srcRect/>
          <a:stretch>
            <a:fillRect/>
          </a:stretch>
        </p:blipFill>
        <p:spPr bwMode="auto">
          <a:xfrm>
            <a:off x="5867400" y="381000"/>
            <a:ext cx="2667000" cy="1733550"/>
          </a:xfrm>
          <a:prstGeom prst="rect">
            <a:avLst/>
          </a:prstGeom>
          <a:noFill/>
          <a:ln w="9525">
            <a:noFill/>
            <a:miter lim="800000"/>
            <a:headEnd/>
            <a:tailEnd/>
          </a:ln>
          <a:effectLst>
            <a:softEdge rad="127000"/>
          </a:effectLst>
        </p:spPr>
      </p:pic>
      <p:pic>
        <p:nvPicPr>
          <p:cNvPr id="44036" name="Picture 4"/>
          <p:cNvPicPr>
            <a:picLocks noChangeAspect="1" noChangeArrowheads="1"/>
          </p:cNvPicPr>
          <p:nvPr/>
        </p:nvPicPr>
        <p:blipFill>
          <a:blip r:embed="rId3"/>
          <a:srcRect/>
          <a:stretch>
            <a:fillRect/>
          </a:stretch>
        </p:blipFill>
        <p:spPr bwMode="auto">
          <a:xfrm>
            <a:off x="6324600" y="2971800"/>
            <a:ext cx="2476500" cy="2476500"/>
          </a:xfrm>
          <a:prstGeom prst="rect">
            <a:avLst/>
          </a:prstGeom>
          <a:noFill/>
          <a:ln w="9525">
            <a:noFill/>
            <a:miter lim="800000"/>
            <a:headEnd/>
            <a:tailEnd/>
          </a:ln>
          <a:effectLst>
            <a:outerShdw blurRad="190500" dist="228600" dir="2700000" algn="ctr">
              <a:srgbClr xmlns:mc="http://schemas.openxmlformats.org/markup-compatibility/2006" xmlns:a14="http://schemas.microsoft.com/office/drawing/2010/main" val="000000" mc:Ignorable="">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2SameRect">
            <a:avLst/>
          </a:prstGeom>
          <a:solidFill>
            <a:srgbClr xmlns:mc="http://schemas.openxmlformats.org/markup-compatibility/2006" xmlns:a14="http://schemas.microsoft.com/office/drawing/2010/main" val="FF6600" mc:Ignorable=""/>
          </a:solidFill>
        </p:spPr>
        <p:txBody>
          <a:bodyPr/>
          <a:lstStyle/>
          <a:p>
            <a:r>
              <a:rPr lang="en-US" dirty="0" smtClean="0"/>
              <a:t>Contributions in other fields</a:t>
            </a:r>
            <a:endParaRPr lang="en-US" dirty="0"/>
          </a:p>
        </p:txBody>
      </p:sp>
      <p:sp>
        <p:nvSpPr>
          <p:cNvPr id="53251" name="Rectangle 3"/>
          <p:cNvSpPr>
            <a:spLocks noGrp="1" noChangeArrowheads="1"/>
          </p:cNvSpPr>
          <p:nvPr>
            <p:ph idx="1"/>
          </p:nvPr>
        </p:nvSpPr>
        <p:spPr/>
        <p:txBody>
          <a:bodyPr/>
          <a:lstStyle/>
          <a:p>
            <a:pPr>
              <a:buNone/>
            </a:pPr>
            <a:endParaRPr lang="en-US" dirty="0">
              <a:solidFill>
                <a:srgbClr xmlns:mc="http://schemas.openxmlformats.org/markup-compatibility/2006" xmlns:a14="http://schemas.microsoft.com/office/drawing/2010/main" val="FFFF00" mc:Ignorable=""/>
              </a:solidFill>
            </a:endParaRPr>
          </a:p>
          <a:p>
            <a:endParaRPr lang="en-US" dirty="0">
              <a:solidFill>
                <a:srgbClr xmlns:mc="http://schemas.openxmlformats.org/markup-compatibility/2006" xmlns:a14="http://schemas.microsoft.com/office/drawing/2010/main" val="FFFF00" mc:Ignorable=""/>
              </a:solidFill>
            </a:endParaRPr>
          </a:p>
        </p:txBody>
      </p:sp>
      <p:pic>
        <p:nvPicPr>
          <p:cNvPr id="45059"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6982" b="89941" l="10000" r="96667"/>
                    </a14:imgEffect>
                  </a14:imgLayer>
                </a14:imgProps>
              </a:ext>
            </a:extLst>
          </a:blip>
          <a:srcRect l="14668" t="41060" b="8867"/>
          <a:stretch/>
        </p:blipFill>
        <p:spPr bwMode="auto">
          <a:xfrm>
            <a:off x="12700" y="4038600"/>
            <a:ext cx="3688190" cy="1625601"/>
          </a:xfrm>
          <a:prstGeom prst="rect">
            <a:avLst/>
          </a:prstGeom>
          <a:ln>
            <a:noFill/>
          </a:ln>
          <a:effectLst>
            <a:outerShdw blurRad="292100" dist="139700" dir="2700000" algn="tl" rotWithShape="0">
              <a:srgbClr xmlns:mc="http://schemas.openxmlformats.org/markup-compatibility/2006" xmlns:a14="http://schemas.microsoft.com/office/drawing/2010/main" val="333333" mc:Ignorable="">
                <a:alpha val="65000"/>
              </a:srgbClr>
            </a:outerShdw>
          </a:effectLst>
        </p:spPr>
      </p:pic>
      <p:pic>
        <p:nvPicPr>
          <p:cNvPr id="45060"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454" b="95706" l="1887" r="94906"/>
                    </a14:imgEffect>
                  </a14:imgLayer>
                </a14:imgProps>
              </a:ext>
            </a:extLst>
          </a:blip>
          <a:srcRect/>
          <a:stretch>
            <a:fillRect/>
          </a:stretch>
        </p:blipFill>
        <p:spPr bwMode="auto">
          <a:xfrm>
            <a:off x="6172200" y="1600200"/>
            <a:ext cx="2600325" cy="1599445"/>
          </a:xfrm>
          <a:prstGeom prst="rect">
            <a:avLst/>
          </a:prstGeom>
          <a:ln>
            <a:noFill/>
          </a:ln>
          <a:effectLst>
            <a:outerShdw blurRad="292100" dist="139700" dir="2700000" algn="tl" rotWithShape="0">
              <a:srgbClr xmlns:mc="http://schemas.openxmlformats.org/markup-compatibility/2006" xmlns:a14="http://schemas.microsoft.com/office/drawing/2010/main" val="333333" mc:Ignorable="">
                <a:alpha val="65000"/>
              </a:srgbClr>
            </a:outerShdw>
          </a:effectLst>
        </p:spPr>
      </p:pic>
      <p:pic>
        <p:nvPicPr>
          <p:cNvPr id="45061" name="Picture 5"/>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602" b="96774" l="1613" r="100000">
                        <a14:foregroundMark x1="12097" y1="72043" x2="43548" y2="73118"/>
                        <a14:foregroundMark x1="20161" y1="88172" x2="66935" y2="84946"/>
                        <a14:foregroundMark x1="74194" y1="90323" x2="74194" y2="79570"/>
                      </a14:backgroundRemoval>
                    </a14:imgEffect>
                  </a14:imgLayer>
                </a14:imgProps>
              </a:ext>
            </a:extLst>
          </a:blip>
          <a:srcRect/>
          <a:stretch>
            <a:fillRect/>
          </a:stretch>
        </p:blipFill>
        <p:spPr bwMode="auto">
          <a:xfrm>
            <a:off x="3733800" y="3962400"/>
            <a:ext cx="2298700" cy="1724025"/>
          </a:xfrm>
          <a:prstGeom prst="rect">
            <a:avLst/>
          </a:prstGeom>
          <a:ln>
            <a:noFill/>
          </a:ln>
          <a:effectLst>
            <a:outerShdw blurRad="292100" dist="139700" dir="2700000" algn="tl" rotWithShape="0">
              <a:srgbClr xmlns:mc="http://schemas.openxmlformats.org/markup-compatibility/2006" xmlns:a14="http://schemas.microsoft.com/office/drawing/2010/main" val="333333" mc:Ignorable="">
                <a:alpha val="65000"/>
              </a:srgbClr>
            </a:outerShdw>
          </a:effectLst>
        </p:spPr>
      </p:pic>
      <p:pic>
        <p:nvPicPr>
          <p:cNvPr id="45062" name="Picture 6"/>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825" b="89956" l="2455" r="89853"/>
                    </a14:imgEffect>
                  </a14:imgLayer>
                </a14:imgProps>
              </a:ext>
            </a:extLst>
          </a:blip>
          <a:srcRect/>
          <a:stretch>
            <a:fillRect/>
          </a:stretch>
        </p:blipFill>
        <p:spPr bwMode="auto">
          <a:xfrm>
            <a:off x="6477000" y="3886200"/>
            <a:ext cx="2540000" cy="1905000"/>
          </a:xfrm>
          <a:prstGeom prst="rect">
            <a:avLst/>
          </a:prstGeom>
          <a:ln>
            <a:noFill/>
          </a:ln>
          <a:effectLst>
            <a:outerShdw blurRad="292100" dist="139700" dir="2700000" algn="tl" rotWithShape="0">
              <a:srgbClr xmlns:mc="http://schemas.openxmlformats.org/markup-compatibility/2006" xmlns:a14="http://schemas.microsoft.com/office/drawing/2010/main" val="333333" mc:Ignorable="">
                <a:alpha val="65000"/>
              </a:srgbClr>
            </a:outerShdw>
          </a:effectLst>
        </p:spPr>
      </p:pic>
      <p:pic>
        <p:nvPicPr>
          <p:cNvPr id="45064" name="Picture 8"/>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2750" b="96500" l="0" r="100000"/>
                    </a14:imgEffect>
                  </a14:imgLayer>
                </a14:imgProps>
              </a:ext>
            </a:extLst>
          </a:blip>
          <a:srcRect/>
          <a:stretch>
            <a:fillRect/>
          </a:stretch>
        </p:blipFill>
        <p:spPr bwMode="auto">
          <a:xfrm>
            <a:off x="3581400" y="1295400"/>
            <a:ext cx="2514600" cy="2514600"/>
          </a:xfrm>
          <a:prstGeom prst="rect">
            <a:avLst/>
          </a:prstGeom>
          <a:ln>
            <a:noFill/>
          </a:ln>
          <a:effectLst>
            <a:outerShdw blurRad="292100" dist="139700" dir="2700000" algn="tl" rotWithShape="0">
              <a:srgbClr xmlns:mc="http://schemas.openxmlformats.org/markup-compatibility/2006" xmlns:a14="http://schemas.microsoft.com/office/drawing/2010/main" val="333333" mc:Ignorable="">
                <a:alpha val="65000"/>
              </a:srgbClr>
            </a:outerShdw>
          </a:effectLst>
        </p:spPr>
      </p:pic>
      <p:pic>
        <p:nvPicPr>
          <p:cNvPr id="29698" name="Picture 2"/>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892" b="89954" l="4048" r="94886"/>
                    </a14:imgEffect>
                  </a14:imgLayer>
                </a14:imgProps>
              </a:ext>
              <a:ext uri="{28A0092B-C50C-407E-A947-70E740481C1C}">
                <a14:useLocalDpi xmlns:a14="http://schemas.microsoft.com/office/drawing/2010/main" val="0"/>
              </a:ext>
            </a:extLst>
          </a:blip>
          <a:srcRect/>
          <a:stretch>
            <a:fillRect/>
          </a:stretch>
        </p:blipFill>
        <p:spPr bwMode="auto">
          <a:xfrm>
            <a:off x="0" y="1676400"/>
            <a:ext cx="3648532" cy="1676562"/>
          </a:xfrm>
          <a:prstGeom prst="rect">
            <a:avLst/>
          </a:prstGeom>
          <a:ln>
            <a:noFill/>
          </a:ln>
          <a:effectLst>
            <a:outerShdw blurRad="292100" dist="139700" dir="2700000" algn="tl" rotWithShape="0">
              <a:srgbClr xmlns:mc="http://schemas.openxmlformats.org/markup-compatibility/2006" xmlns:a14="http://schemas.microsoft.com/office/drawing/2010/main" val="333333" mc:Ignorable="">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a:prstGeom prst="round2SameRect">
            <a:avLst/>
          </a:prstGeom>
          <a:solidFill>
            <a:srgbClr xmlns:mc="http://schemas.openxmlformats.org/markup-compatibility/2006" xmlns:a14="http://schemas.microsoft.com/office/drawing/2010/main" val="FF6600" mc:Ignorable=""/>
          </a:solidFill>
        </p:spPr>
        <p:txBody>
          <a:bodyPr>
            <a:normAutofit fontScale="90000"/>
          </a:bodyPr>
          <a:lstStyle/>
          <a:p>
            <a:pPr algn="l"/>
            <a:r>
              <a:rPr lang="en-US" dirty="0" smtClean="0"/>
              <a:t>Famous Converts to Islam</a:t>
            </a:r>
            <a:br>
              <a:rPr lang="en-US" dirty="0" smtClean="0"/>
            </a:br>
            <a:r>
              <a:rPr lang="en-US" sz="3600" dirty="0" smtClean="0">
                <a:solidFill>
                  <a:srgbClr xmlns:mc="http://schemas.openxmlformats.org/markup-compatibility/2006" xmlns:a14="http://schemas.microsoft.com/office/drawing/2010/main" val="FFFF00" mc:Ignorable=""/>
                </a:solidFill>
                <a:latin typeface="Eras Medium ITC" pitchFamily="34" charset="0"/>
              </a:rPr>
              <a:t>Can you name them?</a:t>
            </a:r>
            <a:endParaRPr lang="en-US" sz="3600" dirty="0">
              <a:solidFill>
                <a:srgbClr xmlns:mc="http://schemas.openxmlformats.org/markup-compatibility/2006" xmlns:a14="http://schemas.microsoft.com/office/drawing/2010/main" val="FFFF00" mc:Ignorable=""/>
              </a:solidFill>
              <a:latin typeface="Eras Medium ITC" pitchFamily="34" charset="0"/>
            </a:endParaRPr>
          </a:p>
        </p:txBody>
      </p:sp>
      <p:pic>
        <p:nvPicPr>
          <p:cNvPr id="40962" name="Picture 2"/>
          <p:cNvPicPr>
            <a:picLocks noChangeAspect="1" noChangeArrowheads="1"/>
          </p:cNvPicPr>
          <p:nvPr/>
        </p:nvPicPr>
        <p:blipFill>
          <a:blip r:embed="rId3"/>
          <a:srcRect/>
          <a:stretch>
            <a:fillRect/>
          </a:stretch>
        </p:blipFill>
        <p:spPr bwMode="auto">
          <a:xfrm>
            <a:off x="228600" y="1447800"/>
            <a:ext cx="2971800" cy="1978417"/>
          </a:xfrm>
          <a:prstGeom prst="rect">
            <a:avLst/>
          </a:prstGeom>
          <a:noFill/>
          <a:ln w="9525">
            <a:noFill/>
            <a:miter lim="800000"/>
            <a:headEnd/>
            <a:tailEnd/>
          </a:ln>
          <a:effectLst>
            <a:softEdge rad="317500"/>
          </a:effectLst>
        </p:spPr>
      </p:pic>
      <p:pic>
        <p:nvPicPr>
          <p:cNvPr id="40963" name="Picture 3"/>
          <p:cNvPicPr>
            <a:picLocks noChangeAspect="1" noChangeArrowheads="1"/>
          </p:cNvPicPr>
          <p:nvPr/>
        </p:nvPicPr>
        <p:blipFill>
          <a:blip r:embed="rId4"/>
          <a:srcRect/>
          <a:stretch>
            <a:fillRect/>
          </a:stretch>
        </p:blipFill>
        <p:spPr bwMode="auto">
          <a:xfrm>
            <a:off x="2895600" y="1295400"/>
            <a:ext cx="1905000" cy="2344615"/>
          </a:xfrm>
          <a:prstGeom prst="rect">
            <a:avLst/>
          </a:prstGeom>
          <a:noFill/>
          <a:ln w="9525">
            <a:noFill/>
            <a:miter lim="800000"/>
            <a:headEnd/>
            <a:tailEnd/>
          </a:ln>
          <a:effectLst>
            <a:softEdge rad="317500"/>
          </a:effectLst>
        </p:spPr>
      </p:pic>
      <p:pic>
        <p:nvPicPr>
          <p:cNvPr id="40964" name="Picture 4"/>
          <p:cNvPicPr>
            <a:picLocks noChangeAspect="1" noChangeArrowheads="1"/>
          </p:cNvPicPr>
          <p:nvPr/>
        </p:nvPicPr>
        <p:blipFill>
          <a:blip r:embed="rId5"/>
          <a:srcRect/>
          <a:stretch>
            <a:fillRect/>
          </a:stretch>
        </p:blipFill>
        <p:spPr bwMode="auto">
          <a:xfrm>
            <a:off x="4876800" y="1600200"/>
            <a:ext cx="1981200" cy="1681190"/>
          </a:xfrm>
          <a:prstGeom prst="rect">
            <a:avLst/>
          </a:prstGeom>
          <a:noFill/>
          <a:ln w="9525">
            <a:noFill/>
            <a:miter lim="800000"/>
            <a:headEnd/>
            <a:tailEnd/>
          </a:ln>
          <a:effectLst>
            <a:softEdge rad="127000"/>
          </a:effectLst>
        </p:spPr>
      </p:pic>
      <p:pic>
        <p:nvPicPr>
          <p:cNvPr id="40965" name="Picture 5"/>
          <p:cNvPicPr>
            <a:picLocks noChangeAspect="1" noChangeArrowheads="1"/>
          </p:cNvPicPr>
          <p:nvPr/>
        </p:nvPicPr>
        <p:blipFill>
          <a:blip r:embed="rId6"/>
          <a:srcRect/>
          <a:stretch>
            <a:fillRect/>
          </a:stretch>
        </p:blipFill>
        <p:spPr bwMode="auto">
          <a:xfrm>
            <a:off x="7010400" y="1066800"/>
            <a:ext cx="1733550" cy="2756345"/>
          </a:xfrm>
          <a:prstGeom prst="rect">
            <a:avLst/>
          </a:prstGeom>
          <a:noFill/>
          <a:ln w="9525">
            <a:noFill/>
            <a:miter lim="800000"/>
            <a:headEnd/>
            <a:tailEnd/>
          </a:ln>
          <a:effectLst>
            <a:softEdge rad="317500"/>
          </a:effectLst>
        </p:spPr>
      </p:pic>
      <p:pic>
        <p:nvPicPr>
          <p:cNvPr id="40968" name="Picture 8"/>
          <p:cNvPicPr>
            <a:picLocks noChangeAspect="1" noChangeArrowheads="1"/>
          </p:cNvPicPr>
          <p:nvPr/>
        </p:nvPicPr>
        <p:blipFill>
          <a:blip r:embed="rId7"/>
          <a:srcRect/>
          <a:stretch>
            <a:fillRect/>
          </a:stretch>
        </p:blipFill>
        <p:spPr bwMode="auto">
          <a:xfrm>
            <a:off x="113632" y="3962400"/>
            <a:ext cx="2085474" cy="2286000"/>
          </a:xfrm>
          <a:prstGeom prst="rect">
            <a:avLst/>
          </a:prstGeom>
          <a:noFill/>
          <a:ln w="9525">
            <a:noFill/>
            <a:miter lim="800000"/>
            <a:headEnd/>
            <a:tailEnd/>
          </a:ln>
          <a:effectLst>
            <a:softEdge rad="317500"/>
          </a:effectLst>
        </p:spPr>
      </p:pic>
      <p:pic>
        <p:nvPicPr>
          <p:cNvPr id="40969" name="Picture 9"/>
          <p:cNvPicPr>
            <a:picLocks noChangeAspect="1" noChangeArrowheads="1"/>
          </p:cNvPicPr>
          <p:nvPr/>
        </p:nvPicPr>
        <p:blipFill>
          <a:blip r:embed="rId8"/>
          <a:srcRect/>
          <a:stretch>
            <a:fillRect/>
          </a:stretch>
        </p:blipFill>
        <p:spPr bwMode="auto">
          <a:xfrm>
            <a:off x="1981200" y="4038600"/>
            <a:ext cx="1447800" cy="2195830"/>
          </a:xfrm>
          <a:prstGeom prst="rect">
            <a:avLst/>
          </a:prstGeom>
          <a:noFill/>
          <a:ln w="9525">
            <a:noFill/>
            <a:miter lim="800000"/>
            <a:headEnd/>
            <a:tailEnd/>
          </a:ln>
          <a:effectLst>
            <a:softEdge rad="317500"/>
          </a:effectLst>
        </p:spPr>
      </p:pic>
      <p:pic>
        <p:nvPicPr>
          <p:cNvPr id="40970" name="Picture 10"/>
          <p:cNvPicPr>
            <a:picLocks noChangeAspect="1" noChangeArrowheads="1"/>
          </p:cNvPicPr>
          <p:nvPr/>
        </p:nvPicPr>
        <p:blipFill>
          <a:blip r:embed="rId9"/>
          <a:srcRect/>
          <a:stretch>
            <a:fillRect/>
          </a:stretch>
        </p:blipFill>
        <p:spPr bwMode="auto">
          <a:xfrm>
            <a:off x="4953000" y="4191000"/>
            <a:ext cx="2641600" cy="1981200"/>
          </a:xfrm>
          <a:prstGeom prst="rect">
            <a:avLst/>
          </a:prstGeom>
          <a:noFill/>
          <a:ln w="9525">
            <a:noFill/>
            <a:miter lim="800000"/>
            <a:headEnd/>
            <a:tailEnd/>
          </a:ln>
          <a:effectLst>
            <a:softEdge rad="317500"/>
          </a:effectLst>
        </p:spPr>
      </p:pic>
      <p:pic>
        <p:nvPicPr>
          <p:cNvPr id="40971" name="Picture 11"/>
          <p:cNvPicPr>
            <a:picLocks noChangeAspect="1" noChangeArrowheads="1"/>
          </p:cNvPicPr>
          <p:nvPr/>
        </p:nvPicPr>
        <p:blipFill>
          <a:blip r:embed="rId10"/>
          <a:srcRect/>
          <a:stretch>
            <a:fillRect/>
          </a:stretch>
        </p:blipFill>
        <p:spPr bwMode="auto">
          <a:xfrm>
            <a:off x="6819766" y="4267200"/>
            <a:ext cx="2324234" cy="1885950"/>
          </a:xfrm>
          <a:prstGeom prst="rect">
            <a:avLst/>
          </a:prstGeom>
          <a:noFill/>
          <a:ln w="9525">
            <a:noFill/>
            <a:miter lim="800000"/>
            <a:headEnd/>
            <a:tailEnd/>
          </a:ln>
          <a:effectLst>
            <a:softEdge rad="317500"/>
          </a:effectLst>
        </p:spPr>
      </p:pic>
      <p:pic>
        <p:nvPicPr>
          <p:cNvPr id="40972" name="Picture 12"/>
          <p:cNvPicPr>
            <a:picLocks noChangeAspect="1" noChangeArrowheads="1"/>
          </p:cNvPicPr>
          <p:nvPr/>
        </p:nvPicPr>
        <p:blipFill>
          <a:blip r:embed="rId11"/>
          <a:srcRect/>
          <a:stretch>
            <a:fillRect/>
          </a:stretch>
        </p:blipFill>
        <p:spPr bwMode="auto">
          <a:xfrm>
            <a:off x="3276600" y="4038600"/>
            <a:ext cx="1981200" cy="2243709"/>
          </a:xfrm>
          <a:prstGeom prst="rect">
            <a:avLst/>
          </a:prstGeom>
          <a:noFill/>
          <a:ln w="9525">
            <a:noFill/>
            <a:miter lim="800000"/>
            <a:headEnd/>
            <a:tailEnd/>
          </a:ln>
          <a:effectLst>
            <a:softEdge rad="317500"/>
          </a:effectLst>
        </p:spPr>
      </p:pic>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srcRect/>
          <a:stretch>
            <a:fillRect/>
          </a:stretch>
        </p:blipFill>
        <p:spPr bwMode="auto">
          <a:xfrm>
            <a:off x="228600" y="1545148"/>
            <a:ext cx="2971800" cy="1978417"/>
          </a:xfrm>
          <a:prstGeom prst="rect">
            <a:avLst/>
          </a:prstGeom>
          <a:noFill/>
          <a:ln w="9525">
            <a:noFill/>
            <a:miter lim="800000"/>
            <a:headEnd/>
            <a:tailEnd/>
          </a:ln>
          <a:effectLst>
            <a:softEdge rad="317500"/>
          </a:effectLst>
        </p:spPr>
      </p:pic>
      <p:pic>
        <p:nvPicPr>
          <p:cNvPr id="40963" name="Picture 3"/>
          <p:cNvPicPr>
            <a:picLocks noChangeAspect="1" noChangeArrowheads="1"/>
          </p:cNvPicPr>
          <p:nvPr/>
        </p:nvPicPr>
        <p:blipFill>
          <a:blip r:embed="rId4"/>
          <a:srcRect/>
          <a:stretch>
            <a:fillRect/>
          </a:stretch>
        </p:blipFill>
        <p:spPr bwMode="auto">
          <a:xfrm>
            <a:off x="2895600" y="1295400"/>
            <a:ext cx="1905000" cy="2344615"/>
          </a:xfrm>
          <a:prstGeom prst="rect">
            <a:avLst/>
          </a:prstGeom>
          <a:noFill/>
          <a:ln w="9525">
            <a:noFill/>
            <a:miter lim="800000"/>
            <a:headEnd/>
            <a:tailEnd/>
          </a:ln>
          <a:effectLst>
            <a:softEdge rad="317500"/>
          </a:effectLst>
        </p:spPr>
      </p:pic>
      <p:pic>
        <p:nvPicPr>
          <p:cNvPr id="40964" name="Picture 4"/>
          <p:cNvPicPr>
            <a:picLocks noChangeAspect="1" noChangeArrowheads="1"/>
          </p:cNvPicPr>
          <p:nvPr/>
        </p:nvPicPr>
        <p:blipFill>
          <a:blip r:embed="rId5"/>
          <a:srcRect/>
          <a:stretch>
            <a:fillRect/>
          </a:stretch>
        </p:blipFill>
        <p:spPr bwMode="auto">
          <a:xfrm>
            <a:off x="4876800" y="1600200"/>
            <a:ext cx="1981200" cy="1681190"/>
          </a:xfrm>
          <a:prstGeom prst="rect">
            <a:avLst/>
          </a:prstGeom>
          <a:noFill/>
          <a:ln w="9525">
            <a:noFill/>
            <a:miter lim="800000"/>
            <a:headEnd/>
            <a:tailEnd/>
          </a:ln>
          <a:effectLst>
            <a:softEdge rad="127000"/>
          </a:effectLst>
        </p:spPr>
      </p:pic>
      <p:pic>
        <p:nvPicPr>
          <p:cNvPr id="40965" name="Picture 5"/>
          <p:cNvPicPr>
            <a:picLocks noChangeAspect="1" noChangeArrowheads="1"/>
          </p:cNvPicPr>
          <p:nvPr/>
        </p:nvPicPr>
        <p:blipFill>
          <a:blip r:embed="rId6"/>
          <a:srcRect/>
          <a:stretch>
            <a:fillRect/>
          </a:stretch>
        </p:blipFill>
        <p:spPr bwMode="auto">
          <a:xfrm>
            <a:off x="7391400" y="1219200"/>
            <a:ext cx="1437736" cy="2286000"/>
          </a:xfrm>
          <a:prstGeom prst="rect">
            <a:avLst/>
          </a:prstGeom>
          <a:noFill/>
          <a:ln w="9525">
            <a:noFill/>
            <a:miter lim="800000"/>
            <a:headEnd/>
            <a:tailEnd/>
          </a:ln>
          <a:effectLst>
            <a:softEdge rad="317500"/>
          </a:effectLst>
        </p:spPr>
      </p:pic>
      <p:pic>
        <p:nvPicPr>
          <p:cNvPr id="40968" name="Picture 8"/>
          <p:cNvPicPr>
            <a:picLocks noChangeAspect="1" noChangeArrowheads="1"/>
          </p:cNvPicPr>
          <p:nvPr/>
        </p:nvPicPr>
        <p:blipFill>
          <a:blip r:embed="rId7"/>
          <a:srcRect/>
          <a:stretch>
            <a:fillRect/>
          </a:stretch>
        </p:blipFill>
        <p:spPr bwMode="auto">
          <a:xfrm>
            <a:off x="113632" y="3962400"/>
            <a:ext cx="2085474" cy="2286000"/>
          </a:xfrm>
          <a:prstGeom prst="rect">
            <a:avLst/>
          </a:prstGeom>
          <a:noFill/>
          <a:ln w="9525">
            <a:noFill/>
            <a:miter lim="800000"/>
            <a:headEnd/>
            <a:tailEnd/>
          </a:ln>
          <a:effectLst>
            <a:softEdge rad="317500"/>
          </a:effectLst>
        </p:spPr>
      </p:pic>
      <p:pic>
        <p:nvPicPr>
          <p:cNvPr id="40969" name="Picture 9"/>
          <p:cNvPicPr>
            <a:picLocks noChangeAspect="1" noChangeArrowheads="1"/>
          </p:cNvPicPr>
          <p:nvPr/>
        </p:nvPicPr>
        <p:blipFill>
          <a:blip r:embed="rId8"/>
          <a:srcRect/>
          <a:stretch>
            <a:fillRect/>
          </a:stretch>
        </p:blipFill>
        <p:spPr bwMode="auto">
          <a:xfrm>
            <a:off x="1981200" y="4038600"/>
            <a:ext cx="1447800" cy="2195830"/>
          </a:xfrm>
          <a:prstGeom prst="rect">
            <a:avLst/>
          </a:prstGeom>
          <a:noFill/>
          <a:ln w="9525">
            <a:noFill/>
            <a:miter lim="800000"/>
            <a:headEnd/>
            <a:tailEnd/>
          </a:ln>
          <a:effectLst>
            <a:softEdge rad="317500"/>
          </a:effectLst>
        </p:spPr>
      </p:pic>
      <p:pic>
        <p:nvPicPr>
          <p:cNvPr id="40970" name="Picture 10"/>
          <p:cNvPicPr>
            <a:picLocks noChangeAspect="1" noChangeArrowheads="1"/>
          </p:cNvPicPr>
          <p:nvPr/>
        </p:nvPicPr>
        <p:blipFill>
          <a:blip r:embed="rId9"/>
          <a:srcRect/>
          <a:stretch>
            <a:fillRect/>
          </a:stretch>
        </p:blipFill>
        <p:spPr bwMode="auto">
          <a:xfrm>
            <a:off x="4953000" y="4191000"/>
            <a:ext cx="2641600" cy="1981200"/>
          </a:xfrm>
          <a:prstGeom prst="rect">
            <a:avLst/>
          </a:prstGeom>
          <a:noFill/>
          <a:ln w="9525">
            <a:noFill/>
            <a:miter lim="800000"/>
            <a:headEnd/>
            <a:tailEnd/>
          </a:ln>
          <a:effectLst>
            <a:softEdge rad="317500"/>
          </a:effectLst>
        </p:spPr>
      </p:pic>
      <p:pic>
        <p:nvPicPr>
          <p:cNvPr id="40971" name="Picture 11"/>
          <p:cNvPicPr>
            <a:picLocks noChangeAspect="1" noChangeArrowheads="1"/>
          </p:cNvPicPr>
          <p:nvPr/>
        </p:nvPicPr>
        <p:blipFill>
          <a:blip r:embed="rId10"/>
          <a:srcRect/>
          <a:stretch>
            <a:fillRect/>
          </a:stretch>
        </p:blipFill>
        <p:spPr bwMode="auto">
          <a:xfrm>
            <a:off x="6819766" y="4267200"/>
            <a:ext cx="2324234" cy="1885950"/>
          </a:xfrm>
          <a:prstGeom prst="rect">
            <a:avLst/>
          </a:prstGeom>
          <a:noFill/>
          <a:ln w="9525">
            <a:noFill/>
            <a:miter lim="800000"/>
            <a:headEnd/>
            <a:tailEnd/>
          </a:ln>
          <a:effectLst>
            <a:softEdge rad="317500"/>
          </a:effectLst>
        </p:spPr>
      </p:pic>
      <p:pic>
        <p:nvPicPr>
          <p:cNvPr id="40972" name="Picture 12"/>
          <p:cNvPicPr>
            <a:picLocks noChangeAspect="1" noChangeArrowheads="1"/>
          </p:cNvPicPr>
          <p:nvPr/>
        </p:nvPicPr>
        <p:blipFill>
          <a:blip r:embed="rId11"/>
          <a:srcRect/>
          <a:stretch>
            <a:fillRect/>
          </a:stretch>
        </p:blipFill>
        <p:spPr bwMode="auto">
          <a:xfrm>
            <a:off x="3276600" y="4038600"/>
            <a:ext cx="1981200" cy="2243709"/>
          </a:xfrm>
          <a:prstGeom prst="rect">
            <a:avLst/>
          </a:prstGeom>
          <a:noFill/>
          <a:ln w="9525">
            <a:noFill/>
            <a:miter lim="800000"/>
            <a:headEnd/>
            <a:tailEnd/>
          </a:ln>
          <a:effectLst>
            <a:softEdge rad="317500"/>
          </a:effectLst>
        </p:spPr>
      </p:pic>
      <p:sp>
        <p:nvSpPr>
          <p:cNvPr id="12" name="TextBox 11"/>
          <p:cNvSpPr txBox="1"/>
          <p:nvPr/>
        </p:nvSpPr>
        <p:spPr>
          <a:xfrm>
            <a:off x="533400" y="3124200"/>
            <a:ext cx="2209800" cy="646331"/>
          </a:xfrm>
          <a:prstGeom prst="rect">
            <a:avLst/>
          </a:prstGeom>
          <a:noFill/>
        </p:spPr>
        <p:txBody>
          <a:bodyPr wrap="square" rtlCol="0">
            <a:spAutoFit/>
          </a:bodyPr>
          <a:lstStyle/>
          <a:p>
            <a:r>
              <a:rPr lang="en-US" dirty="0" smtClean="0"/>
              <a:t>Cat Stevens – Former  Pop Singer</a:t>
            </a:r>
            <a:endParaRPr lang="en-US" dirty="0"/>
          </a:p>
        </p:txBody>
      </p:sp>
      <p:sp>
        <p:nvSpPr>
          <p:cNvPr id="13" name="TextBox 12"/>
          <p:cNvSpPr txBox="1"/>
          <p:nvPr/>
        </p:nvSpPr>
        <p:spPr>
          <a:xfrm>
            <a:off x="3124200" y="3352800"/>
            <a:ext cx="1219200" cy="381000"/>
          </a:xfrm>
          <a:prstGeom prst="rect">
            <a:avLst/>
          </a:prstGeom>
          <a:noFill/>
        </p:spPr>
        <p:txBody>
          <a:bodyPr wrap="square" rtlCol="0">
            <a:spAutoFit/>
          </a:bodyPr>
          <a:lstStyle/>
          <a:p>
            <a:pPr algn="ctr"/>
            <a:r>
              <a:rPr lang="en-US" dirty="0" smtClean="0"/>
              <a:t>Ali</a:t>
            </a:r>
            <a:endParaRPr lang="en-US" dirty="0"/>
          </a:p>
        </p:txBody>
      </p:sp>
      <p:sp>
        <p:nvSpPr>
          <p:cNvPr id="14" name="TextBox 13"/>
          <p:cNvSpPr txBox="1"/>
          <p:nvPr/>
        </p:nvSpPr>
        <p:spPr>
          <a:xfrm>
            <a:off x="4953000" y="3200400"/>
            <a:ext cx="2057400" cy="646331"/>
          </a:xfrm>
          <a:prstGeom prst="rect">
            <a:avLst/>
          </a:prstGeom>
          <a:noFill/>
        </p:spPr>
        <p:txBody>
          <a:bodyPr wrap="square" rtlCol="0">
            <a:spAutoFit/>
          </a:bodyPr>
          <a:lstStyle/>
          <a:p>
            <a:r>
              <a:rPr lang="en-US" dirty="0" smtClean="0"/>
              <a:t>Yvonne Ridley – British Journalist</a:t>
            </a:r>
            <a:endParaRPr lang="en-US" dirty="0"/>
          </a:p>
        </p:txBody>
      </p:sp>
      <p:sp>
        <p:nvSpPr>
          <p:cNvPr id="15" name="TextBox 14"/>
          <p:cNvSpPr txBox="1"/>
          <p:nvPr/>
        </p:nvSpPr>
        <p:spPr>
          <a:xfrm>
            <a:off x="7315200" y="3124200"/>
            <a:ext cx="1828800" cy="830997"/>
          </a:xfrm>
          <a:prstGeom prst="rect">
            <a:avLst/>
          </a:prstGeom>
          <a:noFill/>
        </p:spPr>
        <p:txBody>
          <a:bodyPr wrap="square" rtlCol="0">
            <a:spAutoFit/>
          </a:bodyPr>
          <a:lstStyle/>
          <a:p>
            <a:r>
              <a:rPr lang="en-US" sz="1600" dirty="0" smtClean="0"/>
              <a:t>Charles Buchanan – Nephew of the President</a:t>
            </a:r>
            <a:endParaRPr lang="en-US" sz="1600" dirty="0"/>
          </a:p>
        </p:txBody>
      </p:sp>
      <p:sp>
        <p:nvSpPr>
          <p:cNvPr id="16" name="TextBox 15"/>
          <p:cNvSpPr txBox="1"/>
          <p:nvPr/>
        </p:nvSpPr>
        <p:spPr>
          <a:xfrm>
            <a:off x="228600" y="5934670"/>
            <a:ext cx="1752600" cy="923330"/>
          </a:xfrm>
          <a:prstGeom prst="rect">
            <a:avLst/>
          </a:prstGeom>
          <a:noFill/>
        </p:spPr>
        <p:txBody>
          <a:bodyPr wrap="square" rtlCol="0">
            <a:spAutoFit/>
          </a:bodyPr>
          <a:lstStyle/>
          <a:p>
            <a:r>
              <a:rPr lang="en-US" dirty="0" smtClean="0"/>
              <a:t>Mario </a:t>
            </a:r>
            <a:r>
              <a:rPr lang="en-US" dirty="0" err="1" smtClean="0"/>
              <a:t>Scialoja</a:t>
            </a:r>
            <a:endParaRPr lang="en-US" dirty="0" smtClean="0"/>
          </a:p>
          <a:p>
            <a:r>
              <a:rPr lang="en-US" dirty="0" smtClean="0"/>
              <a:t>Italian Ambassador</a:t>
            </a:r>
            <a:endParaRPr lang="en-US" dirty="0"/>
          </a:p>
        </p:txBody>
      </p:sp>
      <p:sp>
        <p:nvSpPr>
          <p:cNvPr id="17" name="TextBox 16"/>
          <p:cNvSpPr txBox="1"/>
          <p:nvPr/>
        </p:nvSpPr>
        <p:spPr>
          <a:xfrm>
            <a:off x="2057400" y="5867400"/>
            <a:ext cx="1524000" cy="1077218"/>
          </a:xfrm>
          <a:prstGeom prst="rect">
            <a:avLst/>
          </a:prstGeom>
          <a:noFill/>
        </p:spPr>
        <p:txBody>
          <a:bodyPr wrap="square" rtlCol="0">
            <a:spAutoFit/>
          </a:bodyPr>
          <a:lstStyle/>
          <a:p>
            <a:r>
              <a:rPr lang="en-US" sz="1600" dirty="0" err="1" smtClean="0"/>
              <a:t>Murad</a:t>
            </a:r>
            <a:r>
              <a:rPr lang="en-US" sz="1600" dirty="0" smtClean="0"/>
              <a:t> Hoffman – German Ambassador</a:t>
            </a:r>
            <a:endParaRPr lang="en-US" sz="1600" dirty="0"/>
          </a:p>
        </p:txBody>
      </p:sp>
      <p:sp>
        <p:nvSpPr>
          <p:cNvPr id="18" name="TextBox 17"/>
          <p:cNvSpPr txBox="1"/>
          <p:nvPr/>
        </p:nvSpPr>
        <p:spPr>
          <a:xfrm>
            <a:off x="3581400" y="6096000"/>
            <a:ext cx="1752600" cy="646331"/>
          </a:xfrm>
          <a:prstGeom prst="rect">
            <a:avLst/>
          </a:prstGeom>
          <a:noFill/>
        </p:spPr>
        <p:txBody>
          <a:bodyPr wrap="square" rtlCol="0">
            <a:spAutoFit/>
          </a:bodyPr>
          <a:lstStyle/>
          <a:p>
            <a:r>
              <a:rPr lang="en-US" dirty="0" smtClean="0"/>
              <a:t>Ingrid Mattson</a:t>
            </a:r>
          </a:p>
          <a:p>
            <a:r>
              <a:rPr lang="en-US" dirty="0" smtClean="0"/>
              <a:t>President ISNA</a:t>
            </a:r>
            <a:endParaRPr lang="en-US" dirty="0"/>
          </a:p>
        </p:txBody>
      </p:sp>
      <p:sp>
        <p:nvSpPr>
          <p:cNvPr id="19" name="TextBox 18"/>
          <p:cNvSpPr txBox="1"/>
          <p:nvPr/>
        </p:nvSpPr>
        <p:spPr>
          <a:xfrm>
            <a:off x="5410200" y="5943600"/>
            <a:ext cx="1981200" cy="646331"/>
          </a:xfrm>
          <a:prstGeom prst="rect">
            <a:avLst/>
          </a:prstGeom>
          <a:noFill/>
        </p:spPr>
        <p:txBody>
          <a:bodyPr wrap="square" rtlCol="0">
            <a:spAutoFit/>
          </a:bodyPr>
          <a:lstStyle/>
          <a:p>
            <a:r>
              <a:rPr lang="en-US" dirty="0" smtClean="0"/>
              <a:t>Maurice </a:t>
            </a:r>
            <a:r>
              <a:rPr lang="en-US" dirty="0" err="1" smtClean="0"/>
              <a:t>Bucaille</a:t>
            </a:r>
            <a:endParaRPr lang="en-US" dirty="0" smtClean="0"/>
          </a:p>
          <a:p>
            <a:r>
              <a:rPr lang="en-US" dirty="0" smtClean="0"/>
              <a:t>French Physician</a:t>
            </a:r>
            <a:endParaRPr lang="en-US" dirty="0"/>
          </a:p>
        </p:txBody>
      </p:sp>
      <p:sp>
        <p:nvSpPr>
          <p:cNvPr id="20" name="TextBox 19"/>
          <p:cNvSpPr txBox="1"/>
          <p:nvPr/>
        </p:nvSpPr>
        <p:spPr>
          <a:xfrm>
            <a:off x="7543800" y="5867400"/>
            <a:ext cx="1600200" cy="646331"/>
          </a:xfrm>
          <a:prstGeom prst="rect">
            <a:avLst/>
          </a:prstGeom>
          <a:noFill/>
        </p:spPr>
        <p:txBody>
          <a:bodyPr wrap="square" rtlCol="0">
            <a:spAutoFit/>
          </a:bodyPr>
          <a:lstStyle/>
          <a:p>
            <a:r>
              <a:rPr lang="en-US" dirty="0" smtClean="0"/>
              <a:t>Jeffrey Lang</a:t>
            </a:r>
          </a:p>
          <a:p>
            <a:r>
              <a:rPr lang="en-US" dirty="0" smtClean="0"/>
              <a:t>Professor KSU</a:t>
            </a:r>
            <a:endParaRPr lang="en-US" dirty="0"/>
          </a:p>
        </p:txBody>
      </p:sp>
      <p:sp>
        <p:nvSpPr>
          <p:cNvPr id="22" name="Title 3"/>
          <p:cNvSpPr>
            <a:spLocks noGrp="1"/>
          </p:cNvSpPr>
          <p:nvPr>
            <p:ph type="title"/>
          </p:nvPr>
        </p:nvSpPr>
        <p:spPr>
          <a:xfrm>
            <a:off x="533400" y="152400"/>
            <a:ext cx="8229600" cy="1143000"/>
          </a:xfrm>
          <a:prstGeom prst="round2SameRect">
            <a:avLst/>
          </a:prstGeom>
          <a:solidFill>
            <a:srgbClr xmlns:mc="http://schemas.openxmlformats.org/markup-compatibility/2006" xmlns:a14="http://schemas.microsoft.com/office/drawing/2010/main" val="FF6600" mc:Ignorable=""/>
          </a:solidFill>
        </p:spPr>
        <p:txBody>
          <a:bodyPr>
            <a:normAutofit fontScale="90000"/>
          </a:bodyPr>
          <a:lstStyle/>
          <a:p>
            <a:pPr algn="l"/>
            <a:r>
              <a:rPr lang="en-US" dirty="0" smtClean="0"/>
              <a:t>Famous Converts to Islam</a:t>
            </a:r>
            <a:br>
              <a:rPr lang="en-US" dirty="0" smtClean="0"/>
            </a:br>
            <a:r>
              <a:rPr lang="en-US" sz="3600" dirty="0" smtClean="0">
                <a:solidFill>
                  <a:srgbClr xmlns:mc="http://schemas.openxmlformats.org/markup-compatibility/2006" xmlns:a14="http://schemas.microsoft.com/office/drawing/2010/main" val="FFFF00" mc:Ignorable=""/>
                </a:solidFill>
                <a:latin typeface="Eras Medium ITC" pitchFamily="34" charset="0"/>
              </a:rPr>
              <a:t>Can you name them?</a:t>
            </a:r>
            <a:endParaRPr lang="en-US" sz="3600" dirty="0">
              <a:solidFill>
                <a:srgbClr xmlns:mc="http://schemas.openxmlformats.org/markup-compatibility/2006" xmlns:a14="http://schemas.microsoft.com/office/drawing/2010/main" val="FFFF00" mc:Ignorable=""/>
              </a:solidFill>
              <a:latin typeface="Eras Medium ITC"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4648200"/>
            <a:ext cx="5486400" cy="1393296"/>
          </a:xfrm>
        </p:spPr>
        <p:style>
          <a:lnRef idx="1">
            <a:schemeClr val="accent1"/>
          </a:lnRef>
          <a:fillRef idx="1003">
            <a:schemeClr val="lt2"/>
          </a:fillRef>
          <a:effectRef idx="1">
            <a:schemeClr val="accent1"/>
          </a:effectRef>
          <a:fontRef idx="minor">
            <a:schemeClr val="dk1"/>
          </a:fontRef>
        </p:style>
        <p:txBody>
          <a:bodyPr>
            <a:normAutofit fontScale="55000" lnSpcReduction="20000"/>
          </a:bodyPr>
          <a:lstStyle/>
          <a:p>
            <a:r>
              <a:rPr lang="en-US" sz="4000" dirty="0" smtClean="0">
                <a:solidFill>
                  <a:srgbClr xmlns:mc="http://schemas.openxmlformats.org/markup-compatibility/2006" xmlns:a14="http://schemas.microsoft.com/office/drawing/2010/main" val="FF0000" mc:Ignorable=""/>
                </a:solidFill>
              </a:rPr>
              <a:t>Spiritual</a:t>
            </a:r>
            <a:r>
              <a:rPr lang="en-US" sz="4000" dirty="0" smtClean="0"/>
              <a:t> enhancement of the society</a:t>
            </a:r>
          </a:p>
          <a:p>
            <a:r>
              <a:rPr lang="en-US" sz="4000" dirty="0" smtClean="0">
                <a:solidFill>
                  <a:srgbClr xmlns:mc="http://schemas.openxmlformats.org/markup-compatibility/2006" xmlns:a14="http://schemas.microsoft.com/office/drawing/2010/main" val="FF0000" mc:Ignorable=""/>
                </a:solidFill>
              </a:rPr>
              <a:t>Moral</a:t>
            </a:r>
            <a:r>
              <a:rPr lang="en-US" sz="4000" dirty="0" smtClean="0"/>
              <a:t> enhancement of the society</a:t>
            </a:r>
          </a:p>
          <a:p>
            <a:r>
              <a:rPr lang="en-US" sz="4000" dirty="0" smtClean="0">
                <a:solidFill>
                  <a:srgbClr xmlns:mc="http://schemas.openxmlformats.org/markup-compatibility/2006" xmlns:a14="http://schemas.microsoft.com/office/drawing/2010/main" val="FF0000" mc:Ignorable=""/>
                </a:solidFill>
              </a:rPr>
              <a:t>Economic</a:t>
            </a:r>
            <a:r>
              <a:rPr lang="en-US" sz="4000" dirty="0" smtClean="0"/>
              <a:t> enhancement of the society</a:t>
            </a:r>
          </a:p>
          <a:p>
            <a:r>
              <a:rPr lang="en-US" sz="4000" dirty="0" smtClean="0">
                <a:solidFill>
                  <a:srgbClr xmlns:mc="http://schemas.openxmlformats.org/markup-compatibility/2006" xmlns:a14="http://schemas.microsoft.com/office/drawing/2010/main" val="FF0000" mc:Ignorable=""/>
                </a:solidFill>
              </a:rPr>
              <a:t>Physical</a:t>
            </a:r>
            <a:r>
              <a:rPr lang="en-US" sz="4000" dirty="0" smtClean="0"/>
              <a:t> enhancement of the society</a:t>
            </a:r>
          </a:p>
        </p:txBody>
      </p:sp>
      <p:sp>
        <p:nvSpPr>
          <p:cNvPr id="2" name="Title 1"/>
          <p:cNvSpPr>
            <a:spLocks noGrp="1"/>
          </p:cNvSpPr>
          <p:nvPr>
            <p:ph type="title"/>
          </p:nvPr>
        </p:nvSpPr>
        <p:spPr>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lstStyle/>
          <a:p>
            <a:r>
              <a:rPr lang="en-US" dirty="0" smtClean="0"/>
              <a:t>What can Islam offer today?</a:t>
            </a:r>
            <a:endParaRPr lang="en-US" dirty="0"/>
          </a:p>
        </p:txBody>
      </p:sp>
      <p:pic>
        <p:nvPicPr>
          <p:cNvPr id="2867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7623" b="99183" l="1451" r="98005">
                        <a14:foregroundMark x1="92475" y1="83575" x2="81686" y2="96189"/>
                        <a14:foregroundMark x1="2267" y1="94102" x2="4714" y2="97278"/>
                      </a14:backgroundRemoval>
                    </a14:imgEffect>
                  </a14:imgLayer>
                </a14:imgProps>
              </a:ext>
              <a:ext uri="{28A0092B-C50C-407E-A947-70E740481C1C}">
                <a14:useLocalDpi xmlns:a14="http://schemas.microsoft.com/office/drawing/2010/main" val="0"/>
              </a:ext>
            </a:extLst>
          </a:blip>
          <a:srcRect/>
          <a:stretch>
            <a:fillRect/>
          </a:stretch>
        </p:blipFill>
        <p:spPr bwMode="auto">
          <a:xfrm>
            <a:off x="2667000" y="1066800"/>
            <a:ext cx="3432112"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57400"/>
            <a:ext cx="7408333" cy="3450696"/>
          </a:xfrm>
        </p:spPr>
        <p:style>
          <a:lnRef idx="1">
            <a:schemeClr val="accent1"/>
          </a:lnRef>
          <a:fillRef idx="1003">
            <a:schemeClr val="lt2"/>
          </a:fillRef>
          <a:effectRef idx="1">
            <a:schemeClr val="accent1"/>
          </a:effectRef>
          <a:fontRef idx="minor">
            <a:schemeClr val="dk1"/>
          </a:fontRef>
        </p:style>
        <p:txBody>
          <a:bodyPr>
            <a:normAutofit fontScale="70000" lnSpcReduction="20000"/>
          </a:bodyPr>
          <a:lstStyle/>
          <a:p>
            <a:pPr lvl="1"/>
            <a:r>
              <a:rPr lang="en-US" sz="3200" dirty="0" smtClean="0"/>
              <a:t>Obesity</a:t>
            </a:r>
          </a:p>
          <a:p>
            <a:pPr lvl="1"/>
            <a:r>
              <a:rPr lang="en-US" sz="3200" dirty="0" smtClean="0"/>
              <a:t>Racism</a:t>
            </a:r>
          </a:p>
          <a:p>
            <a:pPr lvl="1"/>
            <a:r>
              <a:rPr lang="en-US" sz="3200" dirty="0" smtClean="0"/>
              <a:t>Homicides</a:t>
            </a:r>
          </a:p>
          <a:p>
            <a:pPr lvl="1"/>
            <a:r>
              <a:rPr lang="en-US" sz="3200" dirty="0" smtClean="0"/>
              <a:t>Rapes</a:t>
            </a:r>
          </a:p>
          <a:p>
            <a:pPr lvl="1"/>
            <a:r>
              <a:rPr lang="en-US" sz="3200" dirty="0" smtClean="0"/>
              <a:t>Downed economy</a:t>
            </a:r>
          </a:p>
          <a:p>
            <a:pPr lvl="1"/>
            <a:r>
              <a:rPr lang="en-US" sz="3200" dirty="0" smtClean="0"/>
              <a:t>Drugs – intoxicants</a:t>
            </a:r>
          </a:p>
          <a:p>
            <a:pPr lvl="1"/>
            <a:r>
              <a:rPr lang="en-US" sz="3200" dirty="0" smtClean="0"/>
              <a:t>Divorce</a:t>
            </a:r>
          </a:p>
          <a:p>
            <a:pPr lvl="1"/>
            <a:r>
              <a:rPr lang="en-US" sz="3200" dirty="0" smtClean="0"/>
              <a:t>Theft</a:t>
            </a:r>
          </a:p>
          <a:p>
            <a:pPr lvl="1"/>
            <a:r>
              <a:rPr lang="en-US" sz="3200" dirty="0" smtClean="0"/>
              <a:t>Suicides</a:t>
            </a:r>
          </a:p>
          <a:p>
            <a:pPr lvl="1"/>
            <a:r>
              <a:rPr lang="en-US" sz="3200" dirty="0" smtClean="0"/>
              <a:t>Violence</a:t>
            </a:r>
            <a:endParaRPr lang="en-US" sz="3200" dirty="0" smtClean="0"/>
          </a:p>
          <a:p>
            <a:endParaRPr lang="en-US" dirty="0"/>
          </a:p>
        </p:txBody>
      </p:sp>
      <p:sp>
        <p:nvSpPr>
          <p:cNvPr id="2" name="Title 1"/>
          <p:cNvSpPr>
            <a:spLocks noGrp="1"/>
          </p:cNvSpPr>
          <p:nvPr>
            <p:ph type="title"/>
          </p:nvPr>
        </p:nvSpPr>
        <p:spPr>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algn="l"/>
            <a:r>
              <a:rPr lang="en-US" dirty="0" smtClean="0"/>
              <a:t>Islam Provides</a:t>
            </a:r>
            <a:br>
              <a:rPr lang="en-US" dirty="0" smtClean="0"/>
            </a:br>
            <a:r>
              <a:rPr lang="en-US" sz="3600" dirty="0" smtClean="0">
                <a:solidFill>
                  <a:srgbClr xmlns:mc="http://schemas.openxmlformats.org/markup-compatibility/2006" xmlns:a14="http://schemas.microsoft.com/office/drawing/2010/main" val="FFFF00" mc:Ignorable=""/>
                </a:solidFill>
                <a:latin typeface="Eras Medium ITC" pitchFamily="34" charset="0"/>
              </a:rPr>
              <a:t>Solutions</a:t>
            </a:r>
            <a:r>
              <a:rPr lang="en-US" dirty="0" smtClean="0"/>
              <a:t> </a:t>
            </a:r>
            <a:r>
              <a:rPr lang="en-US" sz="3600" dirty="0" smtClean="0">
                <a:solidFill>
                  <a:srgbClr xmlns:mc="http://schemas.openxmlformats.org/markup-compatibility/2006" xmlns:a14="http://schemas.microsoft.com/office/drawing/2010/main" val="FFFF00" mc:Ignorable=""/>
                </a:solidFill>
                <a:latin typeface="Eras Medium ITC" pitchFamily="34" charset="0"/>
              </a:rPr>
              <a:t>to </a:t>
            </a:r>
            <a:r>
              <a:rPr lang="en-US" sz="3600" dirty="0" smtClean="0">
                <a:solidFill>
                  <a:srgbClr xmlns:mc="http://schemas.openxmlformats.org/markup-compatibility/2006" xmlns:a14="http://schemas.microsoft.com/office/drawing/2010/main" val="FFFF00" mc:Ignorable=""/>
                </a:solidFill>
                <a:latin typeface="Eras Medium ITC" pitchFamily="34" charset="0"/>
              </a:rPr>
              <a:t>Societies Problems</a:t>
            </a:r>
            <a:endParaRPr lang="en-US" sz="3600" dirty="0">
              <a:solidFill>
                <a:srgbClr xmlns:mc="http://schemas.openxmlformats.org/markup-compatibility/2006" xmlns:a14="http://schemas.microsoft.com/office/drawing/2010/main" val="FFFF00" mc:Ignorable=""/>
              </a:solidFill>
              <a:latin typeface="Eras Medium ITC" pitchFamily="34" charset="0"/>
            </a:endParaRP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053590"/>
            <a:ext cx="3657600" cy="347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2801" y="1905000"/>
            <a:ext cx="5562600" cy="4343400"/>
          </a:xfrm>
          <a:ln>
            <a:noFill/>
          </a:ln>
          <a:effectLst>
            <a:outerShdw blurRad="190500" dist="228600" dir="2700000" algn="ctr">
              <a:srgbClr xmlns:mc="http://schemas.openxmlformats.org/markup-compatibility/2006" xmlns:a14="http://schemas.microsoft.com/office/drawing/2010/main" val="000000" mc:Ignorable="">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003">
            <a:schemeClr val="lt2"/>
          </a:fillRef>
          <a:effectRef idx="0">
            <a:scrgbClr r="0" g="0" b="0"/>
          </a:effectRef>
          <a:fontRef idx="major"/>
        </p:style>
        <p:txBody>
          <a:bodyPr>
            <a:normAutofit fontScale="92500" lnSpcReduction="10000"/>
          </a:bodyPr>
          <a:lstStyle/>
          <a:p>
            <a:r>
              <a:rPr lang="en-US" dirty="0" smtClean="0"/>
              <a:t>"I have always held the religion of Muhammad in high estimation because of its wonderful vitality. it is the only religion which appears to me to possess that assimilating capacity to the changing phase of existence which can make itself appeal to every age.</a:t>
            </a:r>
          </a:p>
          <a:p>
            <a:r>
              <a:rPr lang="en-US" dirty="0" smtClean="0"/>
              <a:t>I have prophesied about the faith of Muhammad that it would be acceptable to the Europe of tomorrow as it is beginning to be acceptable to the Europe of today.“</a:t>
            </a:r>
          </a:p>
          <a:p>
            <a:r>
              <a:rPr lang="en-US" dirty="0" err="1" smtClean="0"/>
              <a:t>H.G.Wells</a:t>
            </a:r>
            <a:r>
              <a:rPr lang="en-US" dirty="0" smtClean="0"/>
              <a:t> – The </a:t>
            </a:r>
            <a:r>
              <a:rPr lang="en-US" dirty="0" smtClean="0"/>
              <a:t>Genuine </a:t>
            </a:r>
            <a:r>
              <a:rPr lang="en-US" dirty="0" smtClean="0"/>
              <a:t>Islam, Vol. 1, No. </a:t>
            </a:r>
            <a:r>
              <a:rPr lang="en-US" dirty="0" smtClean="0"/>
              <a:t>8 1936</a:t>
            </a:r>
            <a:endParaRPr lang="en-US" dirty="0"/>
          </a:p>
        </p:txBody>
      </p:sp>
      <p:sp>
        <p:nvSpPr>
          <p:cNvPr id="2" name="Title 1"/>
          <p:cNvSpPr>
            <a:spLocks noGrp="1"/>
          </p:cNvSpPr>
          <p:nvPr>
            <p:ph type="title"/>
          </p:nvPr>
        </p:nvSpPr>
        <p:spPr>
          <a:prstGeom prst="round2SameRect">
            <a:avLst/>
          </a:prstGeom>
          <a:solidFill>
            <a:srgbClr xmlns:mc="http://schemas.openxmlformats.org/markup-compatibility/2006" xmlns:a14="http://schemas.microsoft.com/office/drawing/2010/main" val="FF6600" mc:Ignorable=""/>
          </a:solidFill>
        </p:spPr>
        <p:style>
          <a:lnRef idx="2">
            <a:schemeClr val="accent1">
              <a:shade val="50000"/>
            </a:schemeClr>
          </a:lnRef>
          <a:fillRef idx="1">
            <a:schemeClr val="accent1"/>
          </a:fillRef>
          <a:effectRef idx="0">
            <a:schemeClr val="accent1"/>
          </a:effectRef>
          <a:fontRef idx="minor">
            <a:schemeClr val="lt1"/>
          </a:fontRef>
        </p:style>
        <p:txBody>
          <a:bodyPr/>
          <a:lstStyle/>
          <a:p>
            <a:r>
              <a:rPr lang="en-US" dirty="0" smtClean="0"/>
              <a:t>Islam for Today</a:t>
            </a:r>
            <a:endParaRPr lang="en-US" dirty="0"/>
          </a:p>
        </p:txBody>
      </p:sp>
      <p:pic>
        <p:nvPicPr>
          <p:cNvPr id="276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741" b="97257" l="2239" r="98881">
                        <a14:foregroundMark x1="38060" y1="10973" x2="27612" y2="21446"/>
                        <a14:foregroundMark x1="47015" y1="8728" x2="64925" y2="12718"/>
                        <a14:foregroundMark x1="73134" y1="32918" x2="72388" y2="28928"/>
                        <a14:foregroundMark x1="55970" y1="28928" x2="47388" y2="27681"/>
                        <a14:foregroundMark x1="61567" y1="40399" x2="61567" y2="45137"/>
                        <a14:foregroundMark x1="51493" y1="44140" x2="48881" y2="43641"/>
                        <a14:foregroundMark x1="39179" y1="52369" x2="45896" y2="54364"/>
                        <a14:foregroundMark x1="21269" y1="36658" x2="24627" y2="38155"/>
                        <a14:foregroundMark x1="14925" y1="45137" x2="31716" y2="73815"/>
                        <a14:foregroundMark x1="30224" y1="76559" x2="42164" y2="91771"/>
                        <a14:foregroundMark x1="50000" y1="69825" x2="66045" y2="84040"/>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533400"/>
            <a:ext cx="2876550" cy="4304092"/>
          </a:xfrm>
          <a:prstGeom prst="rect">
            <a:avLst/>
          </a:prstGeom>
          <a:ln>
            <a:noFill/>
          </a:ln>
          <a:effectLst>
            <a:outerShdw blurRad="292100" dist="139700" dir="2700000" algn="tl" rotWithShape="0">
              <a:srgbClr xmlns:mc="http://schemas.openxmlformats.org/markup-compatibility/2006" xmlns:a14="http://schemas.microsoft.com/office/drawing/2010/main" val="333333" mc:Ignorable="">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xmlns:mc="http://schemas.openxmlformats.org/markup-compatibility/2006" xmlns:a14="http://schemas.microsoft.com/office/drawing/2010/main" val="073E87" mc:Ignorable=""/>
      </a:dk2>
      <a:lt2>
        <a:srgbClr xmlns:mc="http://schemas.openxmlformats.org/markup-compatibility/2006" xmlns:a14="http://schemas.microsoft.com/office/drawing/2010/main" val="C6E7FC" mc:Ignorable=""/>
      </a:lt2>
      <a:accent1>
        <a:srgbClr xmlns:mc="http://schemas.openxmlformats.org/markup-compatibility/2006" xmlns:a14="http://schemas.microsoft.com/office/drawing/2010/main" val="31B6FD" mc:Ignorable=""/>
      </a:accent1>
      <a:accent2>
        <a:srgbClr xmlns:mc="http://schemas.openxmlformats.org/markup-compatibility/2006" xmlns:a14="http://schemas.microsoft.com/office/drawing/2010/main" val="4584D3" mc:Ignorable=""/>
      </a:accent2>
      <a:accent3>
        <a:srgbClr xmlns:mc="http://schemas.openxmlformats.org/markup-compatibility/2006" xmlns:a14="http://schemas.microsoft.com/office/drawing/2010/main" val="5BD078" mc:Ignorable=""/>
      </a:accent3>
      <a:accent4>
        <a:srgbClr xmlns:mc="http://schemas.openxmlformats.org/markup-compatibility/2006" xmlns:a14="http://schemas.microsoft.com/office/drawing/2010/main" val="A5D028" mc:Ignorable=""/>
      </a:accent4>
      <a:accent5>
        <a:srgbClr xmlns:mc="http://schemas.openxmlformats.org/markup-compatibility/2006" xmlns:a14="http://schemas.microsoft.com/office/drawing/2010/main" val="F5C040" mc:Ignorable=""/>
      </a:accent5>
      <a:accent6>
        <a:srgbClr xmlns:mc="http://schemas.openxmlformats.org/markup-compatibility/2006" xmlns:a14="http://schemas.microsoft.com/office/drawing/2010/main" val="05E0DB" mc:Ignorable=""/>
      </a:accent6>
      <a:hlink>
        <a:srgbClr xmlns:mc="http://schemas.openxmlformats.org/markup-compatibility/2006" xmlns:a14="http://schemas.microsoft.com/office/drawing/2010/main" val="0080FF" mc:Ignorable=""/>
      </a:hlink>
      <a:folHlink>
        <a:srgbClr xmlns:mc="http://schemas.openxmlformats.org/markup-compatibility/2006" xmlns:a14="http://schemas.microsoft.com/office/drawing/2010/main" val="5EAEFF" mc:Ignorable=""/>
      </a:folHlink>
    </a:clrScheme>
    <a:fontScheme name="Waveform">
      <a:majorFont>
        <a:latin typeface="Candara"/>
        <a:ea typeface=""/>
        <a:cs typeface=""/>
        <a:font script="Jpan" typeface="ＭＳ Ｐゴシック"/>
        <a:font script="Hang" typeface="HY견명조"/>
        <a:font script="Hans" typeface="华文新魏"/>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xmlns:mc="http://schemas.openxmlformats.org/markup-compatibility/2006" xmlns:a14="http://schemas.microsoft.com/office/drawing/2010/main" val="000000" mc:Ignorable="">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xmlns:mc="http://schemas.openxmlformats.org/markup-compatibility/2006" xmlns:a14="http://schemas.microsoft.com/office/drawing/2010/main" val="000000" mc:Ignorable="">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xmlns:mc="http://schemas.openxmlformats.org/markup-compatibility/2006" xmlns:a14="http://schemas.microsoft.com/office/drawing/2010/main" val="1F497D" mc:Ignorable=""/>
      </a:dk2>
      <a:lt2>
        <a:srgbClr xmlns:mc="http://schemas.openxmlformats.org/markup-compatibility/2006" xmlns:a14="http://schemas.microsoft.com/office/drawing/2010/main" val="EEECE1" mc:Ignorable=""/>
      </a:lt2>
      <a:accent1>
        <a:srgbClr xmlns:mc="http://schemas.openxmlformats.org/markup-compatibility/2006" xmlns:a14="http://schemas.microsoft.com/office/drawing/2010/main" val="4F81BD" mc:Ignorable=""/>
      </a:accent1>
      <a:accent2>
        <a:srgbClr xmlns:mc="http://schemas.openxmlformats.org/markup-compatibility/2006" xmlns:a14="http://schemas.microsoft.com/office/drawing/2010/main" val="C0504D" mc:Ignorable=""/>
      </a:accent2>
      <a:accent3>
        <a:srgbClr xmlns:mc="http://schemas.openxmlformats.org/markup-compatibility/2006" xmlns:a14="http://schemas.microsoft.com/office/drawing/2010/main" val="9BBB59" mc:Ignorable=""/>
      </a:accent3>
      <a:accent4>
        <a:srgbClr xmlns:mc="http://schemas.openxmlformats.org/markup-compatibility/2006" xmlns:a14="http://schemas.microsoft.com/office/drawing/2010/main" val="8064A2" mc:Ignorable=""/>
      </a:accent4>
      <a:accent5>
        <a:srgbClr xmlns:mc="http://schemas.openxmlformats.org/markup-compatibility/2006" xmlns:a14="http://schemas.microsoft.com/office/drawing/2010/main" val="4BACC6" mc:Ignorable=""/>
      </a:accent5>
      <a:accent6>
        <a:srgbClr xmlns:mc="http://schemas.openxmlformats.org/markup-compatibility/2006" xmlns:a14="http://schemas.microsoft.com/office/drawing/2010/main" val="F79646" mc:Ignorable=""/>
      </a:accent6>
      <a:hlink>
        <a:srgbClr xmlns:mc="http://schemas.openxmlformats.org/markup-compatibility/2006" xmlns:a14="http://schemas.microsoft.com/office/drawing/2010/main" val="0000FF" mc:Ignorable=""/>
      </a:hlink>
      <a:folHlink>
        <a:srgbClr xmlns:mc="http://schemas.openxmlformats.org/markup-compatibility/2006" xmlns:a14="http://schemas.microsoft.com/office/drawing/2010/main" val="800080" mc:Ignorabl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xmlns:mc="http://schemas.openxmlformats.org/markup-compatibility/2006" xmlns:a14="http://schemas.microsoft.com/office/drawing/2010/main" val="000000" mc:Ignorable="">
                <a:alpha val="38000"/>
              </a:srgbClr>
            </a:outerShdw>
          </a:effectLst>
        </a:effectStyle>
        <a:effectStyle>
          <a:effectLst>
            <a:outerShdw blurRad="40000" dist="23000" dir="5400000" rotWithShape="0">
              <a:srgbClr xmlns:mc="http://schemas.openxmlformats.org/markup-compatibility/2006" xmlns:a14="http://schemas.microsoft.com/office/drawing/2010/main" val="000000" mc:Ignorable="">
                <a:alpha val="35000"/>
              </a:srgbClr>
            </a:outerShdw>
          </a:effectLst>
        </a:effectStyle>
        <a:effectStyle>
          <a:effectLst>
            <a:outerShdw blurRad="40000" dist="23000" dir="5400000" rotWithShape="0">
              <a:srgbClr xmlns:mc="http://schemas.openxmlformats.org/markup-compatibility/2006" xmlns:a14="http://schemas.microsoft.com/office/drawing/2010/main" val="000000" mc:Ignorable="">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7169</TotalTime>
  <Words>2803</Words>
  <Application>Microsoft Office PowerPoint</Application>
  <PresentationFormat>On-screen Show (4:3)</PresentationFormat>
  <Paragraphs>422</Paragraphs>
  <Slides>103</Slides>
  <Notes>5</Notes>
  <HiddenSlides>0</HiddenSlides>
  <MMClips>0</MMClips>
  <ScaleCrop>false</ScaleCrop>
  <HeadingPairs>
    <vt:vector size="4" baseType="variant">
      <vt:variant>
        <vt:lpstr>Theme</vt:lpstr>
      </vt:variant>
      <vt:variant>
        <vt:i4>1</vt:i4>
      </vt:variant>
      <vt:variant>
        <vt:lpstr>Slide Titles</vt:lpstr>
      </vt:variant>
      <vt:variant>
        <vt:i4>103</vt:i4>
      </vt:variant>
    </vt:vector>
  </HeadingPairs>
  <TitlesOfParts>
    <vt:vector size="104" baseType="lpstr">
      <vt:lpstr>Waveform</vt:lpstr>
      <vt:lpstr>PowerPoint Presentation</vt:lpstr>
      <vt:lpstr>Civilization - Definition</vt:lpstr>
      <vt:lpstr>A more complete definition - Civilization</vt:lpstr>
      <vt:lpstr>21st Century</vt:lpstr>
      <vt:lpstr>PowerPoint Presentation</vt:lpstr>
      <vt:lpstr>PowerPoint Presentation</vt:lpstr>
      <vt:lpstr>What Gave Rise to the Renaissance?</vt:lpstr>
      <vt:lpstr>PowerPoint Presentation</vt:lpstr>
      <vt:lpstr>Muslim Civilization  helped Renaissance</vt:lpstr>
      <vt:lpstr>Muslim Civilization  helped Renaissance</vt:lpstr>
      <vt:lpstr>Why Muslim Achievements are being Ignored?</vt:lpstr>
      <vt:lpstr>PowerPoint Presentation</vt:lpstr>
      <vt:lpstr>Prince Charles   Oxford University</vt:lpstr>
      <vt:lpstr>What factors motivated the Muslim Civilization?</vt:lpstr>
      <vt:lpstr>Factors Motivating Muslims To Research, Invent &amp; Enlight the world</vt:lpstr>
      <vt:lpstr>Quran’s encouragement  to seek knowledge</vt:lpstr>
      <vt:lpstr>Quran – Reflect…</vt:lpstr>
      <vt:lpstr>Quran - Ponder</vt:lpstr>
      <vt:lpstr>Quran - Think</vt:lpstr>
      <vt:lpstr>Prophet Muhammad Said: (Peace be upon him)</vt:lpstr>
      <vt:lpstr>Necessity for Muslims  to Develop new Technology</vt:lpstr>
      <vt:lpstr>Solar Calendar Calculate the times of the 5 prayers</vt:lpstr>
      <vt:lpstr>Lunar Calendar To calculate the start of Islamic months</vt:lpstr>
      <vt:lpstr>Speaking on Muslim Contributions.. Extreme sides are taken</vt:lpstr>
      <vt:lpstr>Middle Ground</vt:lpstr>
      <vt:lpstr>PowerPoint Presentation</vt:lpstr>
      <vt:lpstr>Human Civilization </vt:lpstr>
      <vt:lpstr>Astronomy</vt:lpstr>
      <vt:lpstr>PowerPoint Presentation</vt:lpstr>
      <vt:lpstr>Geography</vt:lpstr>
      <vt:lpstr>PowerPoint Presentation</vt:lpstr>
      <vt:lpstr>Navigation &amp; Geography</vt:lpstr>
      <vt:lpstr>Medical Sciences</vt:lpstr>
      <vt:lpstr>Abu al-Qasim al-Zahrawi – 11th century Spain Father of Modern Surgery</vt:lpstr>
      <vt:lpstr>PowerPoint Presentation</vt:lpstr>
      <vt:lpstr>Ar-Razi – 9th Century Father of Pediatrics</vt:lpstr>
      <vt:lpstr>PowerPoint Presentation</vt:lpstr>
      <vt:lpstr>Ibn Sina – 980 CE Father of Medicine Father of Clinical Pharmacology</vt:lpstr>
      <vt:lpstr>Ibn Sina The Canon of Medicine</vt:lpstr>
      <vt:lpstr>Ibn Sina   The Canon of Medicine</vt:lpstr>
      <vt:lpstr>Ibn Sina  Discovered…</vt:lpstr>
      <vt:lpstr>Ibn Sina  Contagious Diseases…</vt:lpstr>
      <vt:lpstr>Hospitals</vt:lpstr>
      <vt:lpstr>Ancient ‘Hospitals’ –  healing places</vt:lpstr>
      <vt:lpstr>First True Hospitals  Built by Muslims</vt:lpstr>
      <vt:lpstr>Public Hospitals Built by Muslims – 1000 yrs ago</vt:lpstr>
      <vt:lpstr>Residency Program   Introduced by Muslims</vt:lpstr>
      <vt:lpstr>Doctors – Residency program</vt:lpstr>
      <vt:lpstr>When leaving hospital</vt:lpstr>
      <vt:lpstr>Al-Adadi Hospital Baghdad – 981 CE</vt:lpstr>
      <vt:lpstr>Al-Mansouri Hospital  -  Cairo – 1248 CE</vt:lpstr>
      <vt:lpstr>Chemistry</vt:lpstr>
      <vt:lpstr>Jabir Ibn Haiyan - 721-815 CE Father of Chemistry</vt:lpstr>
      <vt:lpstr>Sociology</vt:lpstr>
      <vt:lpstr>Ibn – Khaldun – 1332-1406 Father of Modern Sociology</vt:lpstr>
      <vt:lpstr>Physics</vt:lpstr>
      <vt:lpstr>Ibn al-Haytham 965-1039 CE Founder of Optics Study of Light</vt:lpstr>
      <vt:lpstr>Ibn Haythan Formulated: Scientific Method</vt:lpstr>
      <vt:lpstr>Ibn Al-Haytham World’s First Scientist!</vt:lpstr>
      <vt:lpstr>Ibn Al-Haytham Best Idea in 1000 years!</vt:lpstr>
      <vt:lpstr>Mathematics</vt:lpstr>
      <vt:lpstr>Arabic Numerals Introduce by Muslims</vt:lpstr>
      <vt:lpstr>  Al-Khwārizmī – 820 CE Father of Algebra, Algorithm </vt:lpstr>
      <vt:lpstr>      Carly Fiornioa, CEO of Hewlett Packard On Muslim Civilization     Carly Fiorina, CEO Hewlett Packard, Sept. 2001 on Mathematics by Muslims</vt:lpstr>
      <vt:lpstr>Education</vt:lpstr>
      <vt:lpstr>Prophet Muhammad Said: (Peace be upon him)</vt:lpstr>
      <vt:lpstr>World Oldest University Built by Muslims – 859 CE</vt:lpstr>
      <vt:lpstr>PowerPoint Presentation</vt:lpstr>
      <vt:lpstr>Libraries</vt:lpstr>
      <vt:lpstr>Islamic Libraries</vt:lpstr>
      <vt:lpstr>Libraries</vt:lpstr>
      <vt:lpstr>What happened  to these libraries?</vt:lpstr>
      <vt:lpstr>Language</vt:lpstr>
      <vt:lpstr>What do these things  have in common?</vt:lpstr>
      <vt:lpstr>What do these things have in common?</vt:lpstr>
      <vt:lpstr>They are all derived from… </vt:lpstr>
      <vt:lpstr>Arabic words  in other languages</vt:lpstr>
      <vt:lpstr>Architecture</vt:lpstr>
      <vt:lpstr>ARCHITECTURE </vt:lpstr>
      <vt:lpstr>PowerPoint Presentation</vt:lpstr>
      <vt:lpstr>PowerPoint Presentation</vt:lpstr>
      <vt:lpstr>PowerPoint Presentation</vt:lpstr>
      <vt:lpstr>PowerPoint Presentation</vt:lpstr>
      <vt:lpstr>Cities</vt:lpstr>
      <vt:lpstr>City of Cordoba  Spain – 1000 years ago</vt:lpstr>
      <vt:lpstr>City of Cordoba  Spain – 1000 years ago</vt:lpstr>
      <vt:lpstr>PowerPoint Presentation</vt:lpstr>
      <vt:lpstr>Architecture Fazlur R. Khan, main architect of…</vt:lpstr>
      <vt:lpstr>Sports</vt:lpstr>
      <vt:lpstr>Politics</vt:lpstr>
      <vt:lpstr>Armed Forces 20,000 Muslims serve</vt:lpstr>
      <vt:lpstr>Muslim Humanitarian Aid</vt:lpstr>
      <vt:lpstr>Muslim Physicians  in USA</vt:lpstr>
      <vt:lpstr>Contributions in other fields</vt:lpstr>
      <vt:lpstr>Famous Converts to Islam Can you name them?</vt:lpstr>
      <vt:lpstr>Famous Converts to Islam Can you name them?</vt:lpstr>
      <vt:lpstr>What can Islam offer today?</vt:lpstr>
      <vt:lpstr>Islam Provides Solutions to Societies Problems</vt:lpstr>
      <vt:lpstr>Islam for Today</vt:lpstr>
      <vt:lpstr>President Obama  on Islam</vt:lpstr>
      <vt:lpstr>President Obama  on Islam – Cairo 2009</vt:lpstr>
      <vt:lpstr>More info on Islam GainPeace.com</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Islam’s Contribution to World Civilization</dc:title>
  <dc:creator>s</dc:creator>
  <cp:lastModifiedBy>Owner</cp:lastModifiedBy>
  <cp:revision>439</cp:revision>
  <dcterms:created xsi:type="dcterms:W3CDTF">2009-04-05T00:13:32Z</dcterms:created>
  <dcterms:modified xsi:type="dcterms:W3CDTF">2009-11-24T05:57:54Z</dcterms:modified>
</cp:coreProperties>
</file>