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  <p:sldMasterId id="2147483723" r:id="rId4"/>
    <p:sldMasterId id="2147483819" r:id="rId5"/>
  </p:sldMasterIdLst>
  <p:notesMasterIdLst>
    <p:notesMasterId r:id="rId66"/>
  </p:notesMasterIdLst>
  <p:handoutMasterIdLst>
    <p:handoutMasterId r:id="rId67"/>
  </p:handoutMasterIdLst>
  <p:sldIdLst>
    <p:sldId id="492" r:id="rId6"/>
    <p:sldId id="493" r:id="rId7"/>
    <p:sldId id="495" r:id="rId8"/>
    <p:sldId id="496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301" r:id="rId17"/>
    <p:sldId id="469" r:id="rId18"/>
    <p:sldId id="470" r:id="rId19"/>
    <p:sldId id="416" r:id="rId20"/>
    <p:sldId id="362" r:id="rId21"/>
    <p:sldId id="503" r:id="rId22"/>
    <p:sldId id="488" r:id="rId23"/>
    <p:sldId id="504" r:id="rId24"/>
    <p:sldId id="505" r:id="rId25"/>
    <p:sldId id="533" r:id="rId26"/>
    <p:sldId id="506" r:id="rId27"/>
    <p:sldId id="365" r:id="rId28"/>
    <p:sldId id="366" r:id="rId29"/>
    <p:sldId id="367" r:id="rId30"/>
    <p:sldId id="308" r:id="rId31"/>
    <p:sldId id="309" r:id="rId32"/>
    <p:sldId id="494" r:id="rId33"/>
    <p:sldId id="507" r:id="rId34"/>
    <p:sldId id="515" r:id="rId35"/>
    <p:sldId id="516" r:id="rId36"/>
    <p:sldId id="520" r:id="rId37"/>
    <p:sldId id="518" r:id="rId38"/>
    <p:sldId id="335" r:id="rId39"/>
    <p:sldId id="336" r:id="rId40"/>
    <p:sldId id="337" r:id="rId41"/>
    <p:sldId id="338" r:id="rId42"/>
    <p:sldId id="522" r:id="rId43"/>
    <p:sldId id="521" r:id="rId44"/>
    <p:sldId id="525" r:id="rId45"/>
    <p:sldId id="523" r:id="rId46"/>
    <p:sldId id="527" r:id="rId47"/>
    <p:sldId id="524" r:id="rId48"/>
    <p:sldId id="528" r:id="rId49"/>
    <p:sldId id="370" r:id="rId50"/>
    <p:sldId id="529" r:id="rId51"/>
    <p:sldId id="376" r:id="rId52"/>
    <p:sldId id="530" r:id="rId53"/>
    <p:sldId id="377" r:id="rId54"/>
    <p:sldId id="531" r:id="rId55"/>
    <p:sldId id="532" r:id="rId56"/>
    <p:sldId id="534" r:id="rId57"/>
    <p:sldId id="545" r:id="rId58"/>
    <p:sldId id="535" r:id="rId59"/>
    <p:sldId id="536" r:id="rId60"/>
    <p:sldId id="537" r:id="rId61"/>
    <p:sldId id="538" r:id="rId62"/>
    <p:sldId id="546" r:id="rId63"/>
    <p:sldId id="547" r:id="rId64"/>
    <p:sldId id="299" r:id="rId65"/>
  </p:sldIdLst>
  <p:sldSz cx="9144000" cy="6858000" type="screen4x3"/>
  <p:notesSz cx="6858000" cy="97218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華康粗圓體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3300"/>
    <a:srgbClr val="66FFFF"/>
    <a:srgbClr val="CCFFFF"/>
    <a:srgbClr val="000099"/>
    <a:srgbClr val="99FF99"/>
    <a:srgbClr val="336600"/>
    <a:srgbClr val="663300"/>
    <a:srgbClr val="660066"/>
    <a:srgbClr val="0033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879" autoAdjust="0"/>
  </p:normalViewPr>
  <p:slideViewPr>
    <p:cSldViewPr>
      <p:cViewPr>
        <p:scale>
          <a:sx n="50" d="100"/>
          <a:sy n="50" d="100"/>
        </p:scale>
        <p:origin x="-96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1830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52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286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27975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28663"/>
            <a:ext cx="4859338" cy="364648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9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2400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34070"/>
            <a:ext cx="2971800" cy="48609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9381B45-9707-4DC0-A163-B62EF6C4487E}" type="slidenum">
              <a:rPr lang="en-US" altLang="zh-TW">
                <a:solidFill>
                  <a:prstClr val="black"/>
                </a:solidFill>
              </a:rPr>
              <a:pPr eaLnBrk="1" hangingPunct="1"/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28663"/>
            <a:ext cx="4860925" cy="36464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7879"/>
            <a:ext cx="5029200" cy="4374833"/>
          </a:xfrm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28663"/>
            <a:ext cx="4862513" cy="3646487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8038"/>
            <a:ext cx="5029200" cy="4375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28675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2512" cy="3646487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34070"/>
            <a:ext cx="2971800" cy="48609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97CF40C-0C84-4A35-BF93-E20BFB7CA635}" type="slidenum">
              <a:rPr lang="en-US" altLang="zh-TW">
                <a:solidFill>
                  <a:srgbClr val="000000"/>
                </a:solidFill>
              </a:rPr>
              <a:pPr eaLnBrk="1" hangingPunct="1"/>
              <a:t>52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28663"/>
            <a:ext cx="4860925" cy="3646487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7879"/>
            <a:ext cx="5029200" cy="4374833"/>
          </a:xfrm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28675"/>
            <a:ext cx="4554537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 dirty="0" smtClean="0"/>
              <a:t>http://www.adherents.com/Religions_By_Adherents.html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28675"/>
            <a:ext cx="4554537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28675"/>
            <a:ext cx="4554537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28675"/>
            <a:ext cx="4554537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28663"/>
            <a:ext cx="4862513" cy="3646487"/>
          </a:xfrm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5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28675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28663"/>
            <a:ext cx="4862513" cy="3646487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8038"/>
            <a:ext cx="5029200" cy="4375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H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621213"/>
            <a:ext cx="5029200" cy="4043362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smtClean="0"/>
          </a:p>
        </p:txBody>
      </p:sp>
      <p:sp>
        <p:nvSpPr>
          <p:cNvPr id="124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838200"/>
            <a:ext cx="4568825" cy="3425825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34070"/>
            <a:ext cx="2971800" cy="486093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7CF22F8-2326-4C07-9BDC-F2DBE87EA3D4}" type="slidenum">
              <a:rPr lang="en-US" altLang="zh-TW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28663"/>
            <a:ext cx="4860925" cy="36464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7879"/>
            <a:ext cx="5029200" cy="4374833"/>
          </a:xfrm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380603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464797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765401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3412600575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9436-48A2-4AE6-85DF-038F049DD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2778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3284-0C35-47BB-888C-3CFB7A89B3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3922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1ABF-2DB0-4A20-BC5F-80C87D4A97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9187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A5AB-F7FE-4DDB-BB40-E9C9885FCB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3998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CEF0-4533-48A2-8678-B58D99B80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0412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1E19-E364-4277-B74F-DFA6CE90B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1381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630B-CC2A-40B4-AB77-F2B307FAAA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9625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448809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0953-A885-4D2C-A7A8-AFBC54D694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62608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4C44-41CC-450C-A9B6-07CFE1CD94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5099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B2A2-E4A6-43AF-A008-4CBE52E5BF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810576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96FE-B9B7-4EC2-A554-E9A3F84130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99670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4136-CEE2-490A-8071-4F2593D0AB5F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8230929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A31A0-938F-4955-B34E-D7A3621C4DC0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24095699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FAE4-DD1F-4D69-AA99-4A4FE4B066DE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6775040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4735-3933-4246-805A-85558069C301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2368915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223EA-C4DA-4D9C-A116-825B99EC642C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30501338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1FF7-39BD-4539-A3CE-C4E8172E8515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23793546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2375319950"/>
      </p:ext>
    </p:extLst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A5FED-AF2F-4719-852D-A1586FD24E7B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27309289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32F9-F4B3-4808-9B78-98103F708C2F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21866222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196F-C0B7-4C00-AD33-D170A6B16488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34160601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2BCC-809E-43F2-A952-13E2C4B62F8B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19736636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D78F-A786-459B-90C1-A79E8C6434AF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  <p:extLst>
      <p:ext uri="{BB962C8B-B14F-4D97-AF65-F5344CB8AC3E}">
        <p14:creationId xmlns="" xmlns:p14="http://schemas.microsoft.com/office/powerpoint/2010/main" val="10827681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889313584"/>
      </p:ext>
    </p:extLst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13416544"/>
      </p:ext>
    </p:extLst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3097925826"/>
      </p:ext>
    </p:extLst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01119644"/>
      </p:ext>
    </p:extLst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3214708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335088"/>
      </p:ext>
    </p:extLst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717213420"/>
      </p:ext>
    </p:extLst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2774234"/>
      </p:ext>
    </p:extLst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3860178398"/>
      </p:ext>
    </p:extLst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935838538"/>
      </p:ext>
    </p:extLst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186041974"/>
      </p:ext>
    </p:extLst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036105857"/>
      </p:ext>
    </p:extLst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4136-CEE2-490A-8071-4F2593D0AB5F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835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A31A0-938F-4955-B34E-D7A3621C4DC0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33599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FAE4-DD1F-4D69-AA99-4A4FE4B066DE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75949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4735-3933-4246-805A-85558069C301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3167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838123"/>
      </p:ext>
    </p:extLst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223EA-C4DA-4D9C-A116-825B99EC642C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7675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1FF7-39BD-4539-A3CE-C4E8172E8515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48663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A5FED-AF2F-4719-852D-A1586FD24E7B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1828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32F9-F4B3-4808-9B78-98103F708C2F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00482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196F-C0B7-4C00-AD33-D170A6B16488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5599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2BCC-809E-43F2-A952-13E2C4B62F8B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7681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D78F-A786-459B-90C1-A79E8C6434AF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1666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197392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5914686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3052960983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3291507479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>
    <p:strips dir="ru"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561CAE7-6B48-452D-A9BD-2CB884DBBC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TW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TW" smtClean="0"/>
              <a:t>Asıl metin stillerini düzenlemek için tıklatın</a:t>
            </a:r>
          </a:p>
          <a:p>
            <a:pPr lvl="1"/>
            <a:r>
              <a:rPr lang="tr-TR" altLang="zh-TW" smtClean="0"/>
              <a:t>İkinci düzey</a:t>
            </a:r>
          </a:p>
          <a:p>
            <a:pPr lvl="2"/>
            <a:r>
              <a:rPr lang="tr-TR" altLang="zh-TW" smtClean="0"/>
              <a:t>Üçüncü düzey</a:t>
            </a:r>
          </a:p>
          <a:p>
            <a:pPr lvl="3"/>
            <a:r>
              <a:rPr lang="tr-TR" altLang="zh-TW" smtClean="0"/>
              <a:t>Dördüncü düzey</a:t>
            </a:r>
          </a:p>
          <a:p>
            <a:pPr lvl="4"/>
            <a:r>
              <a:rPr lang="tr-TR" altLang="zh-TW" smtClean="0"/>
              <a:t>Beşinci düzey</a:t>
            </a:r>
          </a:p>
        </p:txBody>
      </p:sp>
      <p:sp>
        <p:nvSpPr>
          <p:cNvPr id="546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46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tr-TR" altLang="zh-TW"/>
          </a:p>
        </p:txBody>
      </p:sp>
      <p:sp>
        <p:nvSpPr>
          <p:cNvPr id="546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A8AD3B4-2C98-4BAB-A889-BEDA4808A74F}" type="slidenum">
              <a:rPr lang="zh-TW" altLang="tr-TR"/>
              <a:pPr>
                <a:defRPr/>
              </a:pPr>
              <a:t>‹#›</a:t>
            </a:fld>
            <a:endParaRPr lang="tr-T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886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strips dir="ru"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TW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TW" smtClean="0"/>
              <a:t>Asıl metin stillerini düzenlemek için tıklatın</a:t>
            </a:r>
          </a:p>
          <a:p>
            <a:pPr lvl="1"/>
            <a:r>
              <a:rPr lang="tr-TR" altLang="zh-TW" smtClean="0"/>
              <a:t>İkinci düzey</a:t>
            </a:r>
          </a:p>
          <a:p>
            <a:pPr lvl="2"/>
            <a:r>
              <a:rPr lang="tr-TR" altLang="zh-TW" smtClean="0"/>
              <a:t>Üçüncü düzey</a:t>
            </a:r>
          </a:p>
          <a:p>
            <a:pPr lvl="3"/>
            <a:r>
              <a:rPr lang="tr-TR" altLang="zh-TW" smtClean="0"/>
              <a:t>Dördüncü düzey</a:t>
            </a:r>
          </a:p>
          <a:p>
            <a:pPr lvl="4"/>
            <a:r>
              <a:rPr lang="tr-TR" altLang="zh-TW" smtClean="0"/>
              <a:t>Beşinci düzey</a:t>
            </a:r>
          </a:p>
        </p:txBody>
      </p:sp>
      <p:sp>
        <p:nvSpPr>
          <p:cNvPr id="546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46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tr-TR" altLang="zh-TW">
              <a:solidFill>
                <a:srgbClr val="000000"/>
              </a:solidFill>
            </a:endParaRPr>
          </a:p>
        </p:txBody>
      </p:sp>
      <p:sp>
        <p:nvSpPr>
          <p:cNvPr id="546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A8AD3B4-2C98-4BAB-A889-BEDA4808A74F}" type="slidenum">
              <a:rPr lang="zh-TW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11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10.168.10.35\d$\phpweb\ks\ECOI_2015\cn\1\Peace%20in%20Heaven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rthodox" TargetMode="External"/><Relationship Id="rId13" Type="http://schemas.openxmlformats.org/officeDocument/2006/relationships/hyperlink" Target="http://en.wikipedia.org/wiki/Sikh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en.wikipedia.org/wiki/Protestant" TargetMode="External"/><Relationship Id="rId12" Type="http://schemas.openxmlformats.org/officeDocument/2006/relationships/hyperlink" Target="http://en.wikipedia.org/wiki/Buddhist" TargetMode="External"/><Relationship Id="rId2" Type="http://schemas.openxmlformats.org/officeDocument/2006/relationships/hyperlink" Target="http://en.wikipedia.org/wiki/File:Wfbcover.jpg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en.wikipedia.org/wiki/Roman_Catholic" TargetMode="External"/><Relationship Id="rId11" Type="http://schemas.openxmlformats.org/officeDocument/2006/relationships/hyperlink" Target="http://en.wikipedia.org/wiki/Hindu" TargetMode="External"/><Relationship Id="rId5" Type="http://schemas.openxmlformats.org/officeDocument/2006/relationships/hyperlink" Target="http://en.wikipedia.org/wiki/Christian" TargetMode="External"/><Relationship Id="rId10" Type="http://schemas.openxmlformats.org/officeDocument/2006/relationships/hyperlink" Target="http://en.wikipedia.org/wiki/Muslim" TargetMode="External"/><Relationship Id="rId4" Type="http://schemas.openxmlformats.org/officeDocument/2006/relationships/hyperlink" Target="http://en.wikipedia.org/wiki/The_World_Factbook" TargetMode="External"/><Relationship Id="rId9" Type="http://schemas.openxmlformats.org/officeDocument/2006/relationships/hyperlink" Target="http://en.wikipedia.org/wiki/Anglican" TargetMode="External"/><Relationship Id="rId14" Type="http://schemas.openxmlformats.org/officeDocument/2006/relationships/hyperlink" Target="http://en.wikipedia.org/wiki/Jewish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hyperlink" Target="http://www.google.com.hk/url?sa=i&amp;rct=j&amp;q=&amp;esrc=s&amp;frm=1&amp;source=images&amp;cd=&amp;cad=rja&amp;uact=8&amp;ved=0CAcQjRw&amp;url=http://nextscandal.com/news/mostly-male-woman-births-twins/&amp;ei=XMknVe2uG4KOmwXB14CwBA&amp;psig=AFQjCNGY7ukkh01iELnqtxnc93SNVeuHNA&amp;ust=142875710827485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jo/imgres?imgurl=http://www.sciam.com/media/inline/DE34E9A8-A460-7075-78F753C452E81EC3_1.jpg&amp;imgrefurl=http://www.sciam.com/article.cfm?id=smart-dna&amp;usg=__XeYbUrGHwlt0tFuj4cx97tWEzz0=&amp;h=320&amp;w=320&amp;sz=30&amp;hl=ar&amp;start=5&amp;um=1&amp;tbnid=L_VTXVu3VJlyhM:&amp;tbnh=118&amp;tbnw=118&amp;prev=/images?q=the+molecule+of+life&amp;um=1&amp;hl=ar&amp;sa=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47844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7845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7846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7847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7848" name="Picture 8" descr="BismillahArabi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76250"/>
            <a:ext cx="3095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3130550" y="1196975"/>
            <a:ext cx="288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奉至仁至慈真主之名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470025"/>
          </a:xfrm>
        </p:spPr>
        <p:txBody>
          <a:bodyPr/>
          <a:lstStyle/>
          <a:p>
            <a:r>
              <a:rPr lang="zh-TW" altLang="en-US" sz="7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伊斯蘭簡介</a:t>
            </a:r>
            <a:endParaRPr lang="zh-TW" altLang="en-US" sz="7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9856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何秀賢</a:t>
            </a:r>
            <a:endParaRPr lang="en-US" altLang="zh-TW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zareenaho@hotmail.com</a:t>
            </a:r>
            <a:endParaRPr lang="zh-TW" altLang="en-US" sz="24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456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23900"/>
            <a:ext cx="7772400" cy="1143000"/>
          </a:xfrm>
          <a:noFill/>
        </p:spPr>
        <p:txBody>
          <a:bodyPr/>
          <a:lstStyle/>
          <a:p>
            <a:r>
              <a:rPr lang="en-US" altLang="zh-TW" sz="4000" b="1" i="1" dirty="0" smtClean="0">
                <a:latin typeface="標楷體" pitchFamily="65" charset="-120"/>
                <a:ea typeface="標楷體" pitchFamily="65" charset="-120"/>
              </a:rPr>
              <a:t>DNA </a:t>
            </a:r>
            <a:r>
              <a:rPr lang="zh-TW" altLang="en-US" sz="4000" b="1" i="1" dirty="0" smtClean="0">
                <a:latin typeface="標楷體" pitchFamily="65" charset="-120"/>
                <a:ea typeface="標楷體" pitchFamily="65" charset="-120"/>
              </a:rPr>
              <a:t>支配生物的生長</a:t>
            </a:r>
            <a:br>
              <a:rPr lang="zh-TW" altLang="en-US" sz="4000" b="1" i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i="1" dirty="0" smtClean="0">
                <a:latin typeface="標楷體" pitchFamily="65" charset="-120"/>
                <a:ea typeface="標楷體" pitchFamily="65" charset="-120"/>
              </a:rPr>
              <a:t>就如程式控制電腦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>
              <a:spcBef>
                <a:spcPct val="50000"/>
              </a:spcBef>
            </a:pPr>
            <a:endParaRPr lang="en-US" altLang="zh-HK">
              <a:ea typeface="新細明體" pitchFamily="18" charset="-120"/>
            </a:endParaRPr>
          </a:p>
        </p:txBody>
      </p:sp>
      <p:pic>
        <p:nvPicPr>
          <p:cNvPr id="31748" name="Picture 1029" descr="img5715849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24"/>
          <a:stretch>
            <a:fillRect/>
          </a:stretch>
        </p:blipFill>
        <p:spPr bwMode="auto">
          <a:xfrm rot="638057">
            <a:off x="4415819" y="4446415"/>
            <a:ext cx="11985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34" descr="ANd9GcSCK6K2ISTuv0seBelXyi72LM-bPhyVdFs5bXk3k-QlKpnJI-P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8925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527" b="97710" l="625" r="99219">
                        <a14:foregroundMark x1="14844" y1="11260" x2="14844" y2="11260"/>
                        <a14:foregroundMark x1="95000" y1="6870" x2="95000" y2="6870"/>
                        <a14:foregroundMark x1="87969" y1="93702" x2="87969" y2="93702"/>
                        <a14:foregroundMark x1="3594" y1="85496" x2="3594" y2="85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845">
            <a:off x="5117195" y="2130002"/>
            <a:ext cx="2948186" cy="24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4" descr="dante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dante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yan altı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yan altı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>
              <a:spcBef>
                <a:spcPct val="50000"/>
              </a:spcBef>
            </a:pPr>
            <a:endParaRPr lang="en-US" altLang="zh-HK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75656" y="764704"/>
            <a:ext cx="6477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3600" b="1" i="1" dirty="0">
                <a:solidFill>
                  <a:srgbClr val="FC0128"/>
                </a:solidFill>
                <a:latin typeface="標楷體" pitchFamily="65" charset="-120"/>
                <a:ea typeface="標楷體" pitchFamily="65" charset="-120"/>
              </a:rPr>
              <a:t>電腦的程式是人編寫的，</a:t>
            </a:r>
          </a:p>
          <a:p>
            <a:pPr algn="ctr">
              <a:spcBef>
                <a:spcPct val="50000"/>
              </a:spcBef>
            </a:pPr>
            <a:r>
              <a:rPr lang="en-US" altLang="zh-TW" sz="3600" b="1" i="1" dirty="0">
                <a:solidFill>
                  <a:srgbClr val="FC0128"/>
                </a:solidFill>
                <a:latin typeface="標楷體" pitchFamily="65" charset="-120"/>
                <a:ea typeface="標楷體" pitchFamily="65" charset="-120"/>
              </a:rPr>
              <a:t>DNA</a:t>
            </a:r>
            <a:r>
              <a:rPr lang="zh-TW" altLang="en-US" sz="3600" b="1" i="1" dirty="0">
                <a:solidFill>
                  <a:srgbClr val="FC0128"/>
                </a:solidFill>
                <a:latin typeface="標楷體" pitchFamily="65" charset="-120"/>
                <a:ea typeface="標楷體" pitchFamily="65" charset="-120"/>
              </a:rPr>
              <a:t>的程式又是誰編寫的呢？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06" name="Picture 2" descr="Programming Servi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0918" y="2401839"/>
            <a:ext cx="5549393" cy="3259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724185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745184" y="1905506"/>
            <a:ext cx="5904656" cy="2922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8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宇宙萬物的共同特性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152400"/>
          </a:xfrm>
          <a:noFill/>
        </p:spPr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en-US" altLang="zh-TW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488832" cy="4464496"/>
          </a:xfrm>
          <a:noFill/>
        </p:spPr>
        <p:txBody>
          <a:bodyPr/>
          <a:lstStyle/>
          <a:p>
            <a:pPr marL="1238250" indent="-661988" defTabSz="952500">
              <a:buClr>
                <a:srgbClr val="002060"/>
              </a:buClr>
              <a:buFont typeface="Wingdings" pitchFamily="2" charset="2"/>
              <a:buChar char="Ø"/>
              <a:tabLst>
                <a:tab pos="1428750" algn="l"/>
              </a:tabLst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宇宙萬物的特性 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2038350" lvl="2" indent="-661988" defTabSz="952500">
              <a:buClr>
                <a:srgbClr val="002060"/>
              </a:buClr>
              <a:buFont typeface="Wingdings" pitchFamily="2" charset="2"/>
              <a:buChar char="Ø"/>
              <a:tabLst>
                <a:tab pos="1428750" algn="l"/>
              </a:tabLst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有規律</a:t>
            </a:r>
            <a:endParaRPr lang="en-US" altLang="zh-TW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038350" lvl="2" indent="-661988" defTabSz="952500">
              <a:buClr>
                <a:srgbClr val="002060"/>
              </a:buClr>
              <a:buFont typeface="Wingdings" pitchFamily="2" charset="2"/>
              <a:buChar char="Ø"/>
              <a:tabLst>
                <a:tab pos="1428750" algn="l"/>
              </a:tabLst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受制於一些法則</a:t>
            </a:r>
          </a:p>
          <a:p>
            <a:pPr marL="1238250" indent="-661988" defTabSz="952500">
              <a:buClr>
                <a:srgbClr val="002060"/>
              </a:buClr>
              <a:buFont typeface="Wingdings" pitchFamily="2" charset="2"/>
              <a:buChar char="Ø"/>
              <a:tabLst>
                <a:tab pos="1428750" algn="l"/>
              </a:tabLst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而萬物均依從這些自然法則運作</a:t>
            </a:r>
          </a:p>
          <a:p>
            <a:pPr marL="1238250" indent="-661988" defTabSz="952500">
              <a:buClr>
                <a:srgbClr val="002060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zh-TW" altLang="en-US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1324330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  <a:noFill/>
        </p:spPr>
        <p:txBody>
          <a:bodyPr/>
          <a:lstStyle/>
          <a:p>
            <a:r>
              <a:rPr lang="zh-TW" altLang="en-US" sz="5400" b="1" i="1" dirty="0" smtClean="0">
                <a:solidFill>
                  <a:srgbClr val="993300"/>
                </a:solidFill>
                <a:latin typeface="方正粗圓" pitchFamily="65" charset="-120"/>
                <a:ea typeface="方正粗圓" pitchFamily="65" charset="-120"/>
              </a:rPr>
              <a:t>天地萬物均順從真主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9592" y="2286000"/>
            <a:ext cx="6912768" cy="3303240"/>
          </a:xfrm>
          <a:noFill/>
        </p:spPr>
        <p:txBody>
          <a:bodyPr/>
          <a:lstStyle/>
          <a:p>
            <a:pPr marL="533400" indent="-533400" defTabSz="914400"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天地</a:t>
            </a: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依他的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意志而堅定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,... 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天地萬物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只是他的</a:t>
            </a:r>
            <a:r>
              <a:rPr lang="en-US" altLang="zh-TW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; 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一切都</a:t>
            </a: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服從他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z="4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5250" indent="4763" algn="ctr" defTabSz="914400">
              <a:buFontTx/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古蘭經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25-26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9209224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619250" y="1773238"/>
            <a:ext cx="59055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8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「伊斯蘭」的意義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3290174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Slid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80265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28184" y="1412776"/>
            <a:ext cx="1223963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8800" b="1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伊斯蘭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23728" y="332656"/>
            <a:ext cx="3854425" cy="2559189"/>
            <a:chOff x="3419500" y="332656"/>
            <a:chExt cx="3854425" cy="2559189"/>
          </a:xfrm>
        </p:grpSpPr>
        <p:pic>
          <p:nvPicPr>
            <p:cNvPr id="349188" name="Picture 4" descr="Islam_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00" y="332656"/>
              <a:ext cx="35052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6732588" y="404813"/>
              <a:ext cx="541337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ar-SA" altLang="zh-TW" sz="13000" b="1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ا</a:t>
              </a:r>
              <a:endParaRPr lang="en-US" altLang="zh-TW" sz="13000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995936" y="2060848"/>
              <a:ext cx="280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b="1" i="1" dirty="0" smtClean="0">
                  <a:solidFill>
                    <a:srgbClr val="0033CC"/>
                  </a:solidFill>
                </a:rPr>
                <a:t>salaam</a:t>
              </a:r>
              <a:endParaRPr lang="zh-HK" altLang="en-US" sz="4800" b="1" i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20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dante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yan altı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28184" y="1412776"/>
            <a:ext cx="1223963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8800" b="1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伊斯蘭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2123728" y="332656"/>
            <a:ext cx="3854425" cy="2559189"/>
            <a:chOff x="3419500" y="332656"/>
            <a:chExt cx="3854425" cy="2559189"/>
          </a:xfrm>
        </p:grpSpPr>
        <p:pic>
          <p:nvPicPr>
            <p:cNvPr id="349188" name="Picture 4" descr="Islam_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00" y="332656"/>
              <a:ext cx="35052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6732588" y="404813"/>
              <a:ext cx="541337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ar-SA" altLang="zh-TW" sz="13000" b="1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ا</a:t>
              </a:r>
              <a:endParaRPr lang="en-US" altLang="zh-TW" sz="13000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995936" y="2060848"/>
              <a:ext cx="280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b="1" i="1" dirty="0" smtClean="0">
                  <a:solidFill>
                    <a:srgbClr val="0033CC"/>
                  </a:solidFill>
                </a:rPr>
                <a:t>salaam</a:t>
              </a:r>
              <a:endParaRPr lang="zh-HK" altLang="en-US" sz="4800" b="1" i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20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"/>
          <p:cNvSpPr txBox="1"/>
          <p:nvPr/>
        </p:nvSpPr>
        <p:spPr>
          <a:xfrm>
            <a:off x="2915816" y="3140968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和平</a:t>
            </a:r>
            <a:endParaRPr lang="en-US" altLang="zh-TW" sz="3600" b="1" dirty="0" smtClean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  <a:p>
            <a:pPr marL="531813" indent="-531813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歸順</a:t>
            </a:r>
            <a:endParaRPr lang="en-US" altLang="zh-TW" sz="3600" b="1" dirty="0" smtClean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  <a:p>
            <a:pPr marL="531813" indent="-531813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服從</a:t>
            </a:r>
            <a:endParaRPr lang="en-US" altLang="zh-TW" sz="3600" b="1" dirty="0" smtClean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  <a:p>
            <a:pPr marL="531813" indent="-531813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降服</a:t>
            </a:r>
            <a:endParaRPr lang="zh-HK" altLang="en-US" sz="3600" b="1" dirty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235825" y="404813"/>
            <a:ext cx="1223963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8800" b="1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伊斯蘭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67544" y="2708920"/>
            <a:ext cx="69127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伊斯蘭是建立在完全服從真主的基礎上的宗教</a:t>
            </a:r>
          </a:p>
          <a:p>
            <a:pPr marL="531813" indent="-531813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意</a:t>
            </a:r>
            <a:r>
              <a:rPr lang="zh-TW" altLang="en-US" sz="2800" b="1" dirty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指人類必須通過順從真主的途經，始能達到身體和理性的真正和平</a:t>
            </a:r>
          </a:p>
          <a:p>
            <a:pPr marL="531813" indent="-531813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SzPct val="80000"/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這種順主不違的生命之道，是個人心安理得，社會和平安寧的基本因素</a:t>
            </a:r>
            <a:r>
              <a:rPr lang="zh-TW" altLang="en-US" sz="28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。</a:t>
            </a:r>
            <a:endParaRPr lang="zh-HK" altLang="en-US" sz="2800" b="1" dirty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grpSp>
        <p:nvGrpSpPr>
          <p:cNvPr id="7" name="Group 18"/>
          <p:cNvGrpSpPr/>
          <p:nvPr/>
        </p:nvGrpSpPr>
        <p:grpSpPr>
          <a:xfrm>
            <a:off x="2699792" y="0"/>
            <a:ext cx="3854425" cy="2559189"/>
            <a:chOff x="3419500" y="332656"/>
            <a:chExt cx="3854425" cy="2559189"/>
          </a:xfrm>
        </p:grpSpPr>
        <p:pic>
          <p:nvPicPr>
            <p:cNvPr id="8" name="Picture 4" descr="Islam_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00" y="332656"/>
              <a:ext cx="35052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732588" y="404813"/>
              <a:ext cx="541337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ar-SA" altLang="zh-TW" sz="13000" b="1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ا</a:t>
              </a:r>
              <a:endParaRPr lang="en-US" altLang="zh-TW" sz="13000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" name="文字方塊 1"/>
            <p:cNvSpPr txBox="1"/>
            <p:nvPr/>
          </p:nvSpPr>
          <p:spPr>
            <a:xfrm>
              <a:off x="3995936" y="2060848"/>
              <a:ext cx="280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b="1" i="1" dirty="0" smtClean="0">
                  <a:solidFill>
                    <a:srgbClr val="0033CC"/>
                  </a:solidFill>
                </a:rPr>
                <a:t>salaam</a:t>
              </a:r>
              <a:endParaRPr lang="zh-HK" altLang="en-US" sz="4800" b="1" i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18801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28184" y="1412776"/>
            <a:ext cx="1223963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8800" b="1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伊斯蘭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2123728" y="332656"/>
            <a:ext cx="3854425" cy="2559189"/>
            <a:chOff x="3419500" y="332656"/>
            <a:chExt cx="3854425" cy="2559189"/>
          </a:xfrm>
        </p:grpSpPr>
        <p:pic>
          <p:nvPicPr>
            <p:cNvPr id="349188" name="Picture 4" descr="Islam_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00" y="332656"/>
              <a:ext cx="35052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6732588" y="404813"/>
              <a:ext cx="541337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ar-SA" altLang="zh-TW" sz="13000" b="1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ا</a:t>
              </a:r>
              <a:endParaRPr lang="en-US" altLang="zh-TW" sz="13000" b="1" dirty="0"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995936" y="2060848"/>
              <a:ext cx="2808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b="1" i="1" dirty="0" smtClean="0">
                  <a:solidFill>
                    <a:srgbClr val="0033CC"/>
                  </a:solidFill>
                </a:rPr>
                <a:t>salaam</a:t>
              </a:r>
              <a:endParaRPr lang="zh-HK" altLang="en-US" sz="4800" b="1" i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20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"/>
          <p:cNvSpPr txBox="1"/>
          <p:nvPr/>
        </p:nvSpPr>
        <p:spPr>
          <a:xfrm>
            <a:off x="1187624" y="2996952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80000"/>
            </a:pPr>
            <a:r>
              <a:rPr lang="zh-TW" altLang="en-US" sz="3600" b="1" dirty="0" smtClean="0">
                <a:solidFill>
                  <a:srgbClr val="0033CC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「他們信道，他們的心境因記念真主而安寧，真的，一切心境因記念真主而安寧。」</a:t>
            </a:r>
            <a:endParaRPr lang="zh-HK" altLang="en-US" sz="3600" b="1" dirty="0" smtClean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  <a:p>
            <a:pPr marL="531813" indent="-531813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80000"/>
            </a:pPr>
            <a:endParaRPr lang="zh-HK" altLang="en-US" sz="3600" b="1" dirty="0">
              <a:solidFill>
                <a:srgbClr val="0033CC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14" name="文字方塊 2"/>
          <p:cNvSpPr txBox="1"/>
          <p:nvPr/>
        </p:nvSpPr>
        <p:spPr>
          <a:xfrm>
            <a:off x="2627784" y="5445224"/>
            <a:ext cx="260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itchFamily="49" charset="-120"/>
                <a:ea typeface="華康中明體" pitchFamily="49" charset="-120"/>
              </a:rPr>
              <a:t>(</a:t>
            </a:r>
            <a:r>
              <a:rPr lang="zh-TW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itchFamily="49" charset="-120"/>
                <a:ea typeface="華康中明體" pitchFamily="49" charset="-120"/>
              </a:rPr>
              <a:t>古蘭經 </a:t>
            </a:r>
            <a:r>
              <a:rPr lang="en-US" altLang="zh-TW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itchFamily="49" charset="-120"/>
                <a:ea typeface="華康中明體" pitchFamily="49" charset="-120"/>
              </a:rPr>
              <a:t>13</a:t>
            </a:r>
            <a:r>
              <a:rPr lang="zh-TW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itchFamily="49" charset="-120"/>
                <a:ea typeface="華康中明體" pitchFamily="49" charset="-120"/>
              </a:rPr>
              <a:t>：</a:t>
            </a:r>
            <a:r>
              <a:rPr lang="en-US" altLang="zh-TW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itchFamily="49" charset="-120"/>
                <a:ea typeface="華康中明體" pitchFamily="49" charset="-120"/>
              </a:rPr>
              <a:t>28)</a:t>
            </a:r>
            <a:endParaRPr lang="en-US" altLang="zh-TW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明體" pitchFamily="49" charset="-120"/>
              <a:ea typeface="華康中明體" pitchFamily="49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BismillahArab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76250"/>
            <a:ext cx="3095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1808310" y="1355627"/>
            <a:ext cx="6552729" cy="470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24000">
              <a:lnSpc>
                <a:spcPct val="140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zh-TW" altLang="zh-TW" sz="4000" b="1" dirty="0" smtClean="0">
                <a:solidFill>
                  <a:srgbClr val="0033CC"/>
                </a:solidFill>
                <a:latin typeface="Times New Roman"/>
                <a:ea typeface="標楷體"/>
              </a:rPr>
              <a:t>奇妙的世界</a:t>
            </a:r>
            <a:endParaRPr lang="zh-TW" altLang="zh-TW" sz="1200" dirty="0" smtClean="0">
              <a:latin typeface="Times New Roman"/>
              <a:ea typeface="新細明體"/>
            </a:endParaRPr>
          </a:p>
          <a:p>
            <a:pPr marL="342900" lvl="0" indent="-324000" fontAlgn="base">
              <a:lnSpc>
                <a:spcPct val="140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kumimoji="1" lang="zh-TW" altLang="en-US" sz="4000" b="1" dirty="0" smtClean="0">
                <a:solidFill>
                  <a:srgbClr val="0033CC"/>
                </a:solidFill>
                <a:effectLst/>
                <a:latin typeface="Times New Roman"/>
                <a:ea typeface="標楷體"/>
              </a:rPr>
              <a:t>人體的奧秘</a:t>
            </a:r>
            <a:endParaRPr kumimoji="1" lang="en-US" altLang="zh-TW" sz="4000" b="1" dirty="0" smtClean="0">
              <a:solidFill>
                <a:srgbClr val="0033CC"/>
              </a:solidFill>
              <a:effectLst/>
              <a:latin typeface="Times New Roman"/>
              <a:ea typeface="標楷體"/>
            </a:endParaRPr>
          </a:p>
          <a:p>
            <a:pPr marL="342900" lvl="0" indent="-324000" fontAlgn="base">
              <a:lnSpc>
                <a:spcPct val="140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kumimoji="1" lang="zh-TW" sz="4000" b="1" dirty="0" smtClean="0">
                <a:solidFill>
                  <a:srgbClr val="0033CC"/>
                </a:solidFill>
                <a:effectLst/>
                <a:latin typeface="Times New Roman"/>
                <a:ea typeface="標楷體"/>
              </a:rPr>
              <a:t>宇</a:t>
            </a:r>
            <a:r>
              <a:rPr kumimoji="1" lang="zh-TW" sz="4000" b="1" dirty="0">
                <a:solidFill>
                  <a:srgbClr val="0033CC"/>
                </a:solidFill>
                <a:effectLst/>
                <a:latin typeface="Times New Roman"/>
                <a:ea typeface="標楷體"/>
              </a:rPr>
              <a:t>宙萬物的共同特性</a:t>
            </a:r>
            <a:endParaRPr lang="zh-TW" sz="1200" dirty="0">
              <a:effectLst/>
              <a:latin typeface="Times New Roman"/>
              <a:ea typeface="新細明體"/>
            </a:endParaRPr>
          </a:p>
          <a:p>
            <a:pPr marL="342900" lvl="0" indent="-324000" fontAlgn="base">
              <a:lnSpc>
                <a:spcPct val="140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zh-TW" sz="4000" b="1" dirty="0">
                <a:solidFill>
                  <a:srgbClr val="0033CC"/>
                </a:solidFill>
                <a:effectLst/>
                <a:latin typeface="Arial"/>
                <a:ea typeface="標楷體"/>
              </a:rPr>
              <a:t>「伊斯蘭」的意義</a:t>
            </a:r>
            <a:endParaRPr lang="zh-TW" sz="1200" dirty="0">
              <a:effectLst/>
              <a:latin typeface="Times New Roman"/>
              <a:ea typeface="新細明體"/>
            </a:endParaRPr>
          </a:p>
          <a:p>
            <a:pPr marL="342900" lvl="0" indent="-324000" fontAlgn="base">
              <a:lnSpc>
                <a:spcPct val="140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zh-TW" sz="4000" b="1" dirty="0">
                <a:solidFill>
                  <a:srgbClr val="0033CC"/>
                </a:solidFill>
                <a:effectLst/>
                <a:latin typeface="Arial"/>
                <a:ea typeface="標楷體"/>
              </a:rPr>
              <a:t>伊斯蘭是自古至今的宗教</a:t>
            </a:r>
            <a:endParaRPr lang="zh-TW" sz="1200" dirty="0">
              <a:effectLst/>
              <a:latin typeface="Times New Roman"/>
              <a:ea typeface="新細明體"/>
            </a:endParaRPr>
          </a:p>
          <a:p>
            <a:pPr marL="342900" lvl="0" indent="-324000" fontAlgn="base">
              <a:lnSpc>
                <a:spcPct val="140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zh-TW" sz="4000" b="1" dirty="0">
                <a:solidFill>
                  <a:srgbClr val="0033CC"/>
                </a:solidFill>
                <a:effectLst/>
                <a:latin typeface="Arial"/>
                <a:ea typeface="標楷體"/>
              </a:rPr>
              <a:t>伊斯蘭教近代的發展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423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11" y="1382693"/>
            <a:ext cx="4840178" cy="14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zh-TW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綜藝" pitchFamily="65" charset="-120"/>
                <a:ea typeface="方正綜藝" pitchFamily="65" charset="-120"/>
              </a:rPr>
              <a:t>『</a:t>
            </a:r>
            <a:r>
              <a:rPr lang="zh-TW" alt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綜藝" pitchFamily="65" charset="-120"/>
                <a:ea typeface="方正綜藝" pitchFamily="65" charset="-120"/>
              </a:rPr>
              <a:t>伊斯蘭</a:t>
            </a:r>
            <a:r>
              <a:rPr lang="en-US" altLang="zh-TW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綜藝" pitchFamily="65" charset="-120"/>
                <a:ea typeface="方正綜藝" pitchFamily="65" charset="-120"/>
              </a:rPr>
              <a:t>』</a:t>
            </a:r>
            <a:r>
              <a:rPr lang="zh-TW" alt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綜藝" pitchFamily="65" charset="-120"/>
                <a:ea typeface="方正綜藝" pitchFamily="65" charset="-120"/>
              </a:rPr>
              <a:t>是真主的選擇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007424" cy="3429000"/>
          </a:xfrm>
          <a:noFill/>
        </p:spPr>
        <p:txBody>
          <a:bodyPr/>
          <a:lstStyle/>
          <a:p>
            <a:pPr marL="536575" indent="-449263" defTabSz="914400" eaLnBrk="1" hangingPunct="1">
              <a:lnSpc>
                <a:spcPct val="135000"/>
              </a:lnSpc>
              <a:buFont typeface="Monotype Sorts" pitchFamily="2" charset="2"/>
              <a:buNone/>
            </a:pP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今天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我已為你們成全你們的宗教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我已完成我所賜你們的恩典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我已選擇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伊斯蘭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做你們的宗教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36575" indent="-449263" defTabSz="914400" eaLnBrk="1" hangingPunct="1">
              <a:buFont typeface="Monotype Sorts" pitchFamily="2" charset="2"/>
              <a:buChar char=" 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        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0101" name="Line 5"/>
          <p:cNvSpPr>
            <a:spLocks noChangeShapeType="1"/>
          </p:cNvSpPr>
          <p:nvPr/>
        </p:nvSpPr>
        <p:spPr bwMode="auto">
          <a:xfrm>
            <a:off x="2915816" y="2495047"/>
            <a:ext cx="1473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>
              <a:solidFill>
                <a:srgbClr val="000000"/>
              </a:solidFill>
            </a:endParaRPr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>
            <a:off x="4283968" y="5373216"/>
            <a:ext cx="158417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3634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  <p:bldP spid="260101" grpId="0" animBg="1"/>
      <p:bldP spid="260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540" y="485056"/>
            <a:ext cx="5987008" cy="1143000"/>
          </a:xfrm>
          <a:noFill/>
        </p:spPr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b="1" i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伊斯蘭教的別名稱 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2060848"/>
            <a:ext cx="4536504" cy="3810000"/>
          </a:xfrm>
          <a:noFill/>
        </p:spPr>
        <p:txBody>
          <a:bodyPr/>
          <a:lstStyle/>
          <a:p>
            <a:pPr algn="ctr" eaLnBrk="1" hangingPunct="1">
              <a:buFont typeface="Monotype Sorts" pitchFamily="2" charset="2"/>
              <a:buChar char=" 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回教</a:t>
            </a:r>
          </a:p>
          <a:p>
            <a:pPr algn="ctr" eaLnBrk="1" hangingPunct="1">
              <a:lnSpc>
                <a:spcPct val="50000"/>
              </a:lnSpc>
              <a:buFont typeface="Monotype Sorts" pitchFamily="2" charset="2"/>
              <a:buChar char=" "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 typeface="Monotype Sorts" pitchFamily="2" charset="2"/>
              <a:buChar char=" 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清真教</a:t>
            </a:r>
          </a:p>
          <a:p>
            <a:pPr algn="ctr" eaLnBrk="1" hangingPunct="1">
              <a:lnSpc>
                <a:spcPct val="50000"/>
              </a:lnSpc>
              <a:buFont typeface="Monotype Sorts" pitchFamily="2" charset="2"/>
              <a:buChar char=" "/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 typeface="Monotype Sorts" pitchFamily="2" charset="2"/>
              <a:buChar char=" 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天方教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340768"/>
            <a:ext cx="59055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何謂</a:t>
            </a:r>
            <a:endParaRPr lang="en-US" altLang="zh-TW" sz="48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「穆斯林」</a:t>
            </a:r>
            <a:endParaRPr lang="en-US" altLang="zh-TW" sz="48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SzPct val="100000"/>
              <a:buFont typeface="Monotype Sorts" pitchFamily="2" charset="2"/>
              <a:buNone/>
              <a:defRPr/>
            </a:pP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(Muslim) ?</a:t>
            </a:r>
            <a:endParaRPr lang="zh-TW" altLang="en-US" sz="48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34" b="17328"/>
          <a:stretch>
            <a:fillRect/>
          </a:stretch>
        </p:blipFill>
        <p:spPr bwMode="auto">
          <a:xfrm>
            <a:off x="1307637" y="1844824"/>
            <a:ext cx="66487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596336" y="1772816"/>
            <a:ext cx="10795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8000" dirty="0">
                <a:latin typeface="Arial" pitchFamily="34" charset="0"/>
                <a:ea typeface="標楷體" pitchFamily="65" charset="-120"/>
              </a:rPr>
              <a:t>穆斯林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11560" y="6140450"/>
            <a:ext cx="8064896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HK" sz="3600" i="1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1592238" y="6021169"/>
            <a:ext cx="691276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 dirty="0">
                <a:latin typeface="Arial" pitchFamily="34" charset="0"/>
                <a:ea typeface="標楷體" pitchFamily="65" charset="-120"/>
              </a:rPr>
              <a:t>順從上主的旨意而達致和</a:t>
            </a:r>
            <a:r>
              <a:rPr lang="zh-TW" altLang="en-US" sz="3600" dirty="0" smtClean="0">
                <a:latin typeface="Arial" pitchFamily="34" charset="0"/>
                <a:ea typeface="標楷體" pitchFamily="65" charset="-120"/>
              </a:rPr>
              <a:t>平的人</a:t>
            </a:r>
            <a:endParaRPr lang="zh-TW" altLang="en-US" sz="3600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323528" y="1412776"/>
            <a:ext cx="73866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完全誠意順從真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主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Bent Arrow 9"/>
          <p:cNvSpPr/>
          <p:nvPr/>
        </p:nvSpPr>
        <p:spPr bwMode="auto">
          <a:xfrm flipV="1">
            <a:off x="683568" y="5517232"/>
            <a:ext cx="720080" cy="100811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粗圓體" pitchFamily="49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animBg="1"/>
      <p:bldP spid="35942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59" name="Group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1955860"/>
              </p:ext>
            </p:extLst>
          </p:nvPr>
        </p:nvGraphicFramePr>
        <p:xfrm>
          <a:off x="1259632" y="1412776"/>
          <a:ext cx="7056784" cy="4243388"/>
        </p:xfrm>
        <a:graphic>
          <a:graphicData uri="http://schemas.openxmlformats.org/drawingml/2006/table">
            <a:tbl>
              <a:tblPr/>
              <a:tblGrid>
                <a:gridCol w="2880320"/>
                <a:gridCol w="2073000"/>
                <a:gridCol w="2103464"/>
              </a:tblGrid>
              <a:tr h="131679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順從</a:t>
                      </a:r>
                      <a:r>
                        <a:rPr kumimoji="1" lang="en-US" alt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、</a:t>
                      </a: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和平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FE9B03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1" lang="ar-SA" altLang="zh-TW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سلم</a:t>
                      </a:r>
                      <a:endParaRPr kumimoji="1" lang="en-US" altLang="zh-TW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FE9B03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華康中明體" pitchFamily="49" charset="-120"/>
                        </a:rPr>
                        <a:t>(Salam)</a:t>
                      </a:r>
                      <a:endParaRPr kumimoji="1" lang="en-US" altLang="zh-TW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ea typeface="華康中明體" pitchFamily="49" charset="-12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84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伊斯蘭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ar-SA" altLang="zh-TW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華康中明體" pitchFamily="49" charset="-120"/>
                          <a:ea typeface="新細明體" pitchFamily="18" charset="-120"/>
                          <a:cs typeface="Times New Roman (Arabic)" charset="-78"/>
                        </a:rPr>
                        <a:t>الاسلام</a:t>
                      </a:r>
                      <a:endParaRPr kumimoji="1" lang="en-US" altLang="zh-TW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華康中明體" pitchFamily="49" charset="-120"/>
                        <a:ea typeface="新細明體" pitchFamily="18" charset="-120"/>
                        <a:cs typeface="Times New Roman (Arabic)" charset="-78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(Islam)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160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rgbClr val="FE9B03"/>
                        </a:buClr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1" lang="zh-TW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穆斯林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(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順從者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方正粗圓" pitchFamily="65" charset="-120"/>
                          <a:ea typeface="方正粗圓" pitchFamily="65" charset="-120"/>
                        </a:rPr>
                        <a:t>)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ar-SA" altLang="zh-TW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مسلم</a:t>
                      </a:r>
                      <a:endParaRPr kumimoji="1" lang="en-US" altLang="zh-TW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華康中明體" pitchFamily="49" charset="-120"/>
                        </a:rPr>
                        <a:t>(Muslim)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239000" cy="76200"/>
          </a:xfrm>
          <a:noFill/>
        </p:spPr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endParaRPr lang="en-US" altLang="zh-TW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6741368" cy="5181600"/>
          </a:xfrm>
          <a:noFill/>
        </p:spPr>
        <p:txBody>
          <a:bodyPr/>
          <a:lstStyle/>
          <a:p>
            <a:pPr>
              <a:buClr>
                <a:srgbClr val="993300"/>
              </a:buClr>
            </a:pPr>
            <a:r>
              <a:rPr lang="en-US" altLang="zh-TW" sz="6000" b="1" dirty="0" smtClean="0">
                <a:solidFill>
                  <a:srgbClr val="FE9B03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0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伊斯蘭 </a:t>
            </a:r>
            <a:r>
              <a:rPr lang="en-US" altLang="zh-TW" sz="60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--</a:t>
            </a:r>
          </a:p>
          <a:p>
            <a:pPr marL="1257300" indent="0">
              <a:buNone/>
            </a:pP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順從真主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達至和平的制度</a:t>
            </a:r>
            <a:r>
              <a:rPr lang="en-US" altLang="zh-TW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一套生活方式</a:t>
            </a:r>
          </a:p>
          <a:p>
            <a:pPr>
              <a:buClr>
                <a:srgbClr val="993300"/>
              </a:buClr>
            </a:pPr>
            <a:r>
              <a:rPr lang="zh-TW" altLang="en-US" sz="60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 穆斯林 </a:t>
            </a:r>
            <a:r>
              <a:rPr lang="en-US" altLang="zh-TW" sz="60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--</a:t>
            </a:r>
          </a:p>
          <a:p>
            <a:pPr indent="914400">
              <a:buFont typeface="Monotype Sorts" pitchFamily="2" charset="2"/>
              <a:buChar char=" "/>
            </a:pPr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順從真主的個體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04800"/>
            <a:ext cx="7850832" cy="1600200"/>
          </a:xfrm>
        </p:spPr>
        <p:txBody>
          <a:bodyPr/>
          <a:lstStyle/>
          <a:p>
            <a:pPr>
              <a:defRPr/>
            </a:pPr>
            <a:r>
              <a:rPr lang="zh-TW" altLang="en-US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人的兩個範疇 </a:t>
            </a:r>
            <a:r>
              <a:rPr lang="en-US" altLang="zh-TW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中明體" pitchFamily="49" charset="-120"/>
                <a:ea typeface="華康中明體" pitchFamily="49" charset="-120"/>
              </a:rPr>
              <a:t>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7736160" cy="2016224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生理機能，完全順從上主的法則</a:t>
            </a:r>
            <a:endParaRPr lang="en-US" altLang="zh-TW" sz="36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思想言行，自由選擇 </a:t>
            </a:r>
            <a:endParaRPr lang="en-US" altLang="zh-TW" sz="36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latin typeface="新細明體"/>
              </a:rPr>
              <a:t>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對於宗教，絕無強迫</a:t>
            </a:r>
            <a:r>
              <a:rPr lang="zh-TW" altLang="en-US" b="1" dirty="0" smtClean="0">
                <a:latin typeface="新細明體"/>
                <a:ea typeface="新細明體"/>
              </a:rPr>
              <a:t>」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(2:256)</a:t>
            </a: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5616" y="3861048"/>
            <a:ext cx="6984776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人若能選擇在思想行為上順從真主；換言之，他的肉體及思想行為，均依循來自創造主的法則，自然和平安寧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HK" altLang="en-US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10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69439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36724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伊斯蘭教是</a:t>
            </a: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從什麼時候</a:t>
            </a: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開始的</a:t>
            </a:r>
            <a:r>
              <a:rPr lang="en-US" altLang="zh-TW" sz="48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800" b="1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1027"/>
          <p:cNvSpPr txBox="1">
            <a:spLocks noChangeArrowheads="1"/>
          </p:cNvSpPr>
          <p:nvPr/>
        </p:nvSpPr>
        <p:spPr bwMode="auto">
          <a:xfrm>
            <a:off x="1691680" y="1700808"/>
            <a:ext cx="6048672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zh-TW" altLang="en-US" sz="8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奇妙的世界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449860" y="378904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請大家放鬆心情用心慢慢地欣賞</a:t>
            </a:r>
            <a:r>
              <a:rPr lang="en-US" altLang="zh-TW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22260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1628775" y="1412875"/>
            <a:ext cx="6164263" cy="332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715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7145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286000" defTabSz="7620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6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超世紀粗毛楷" panose="02000000000000000000" pitchFamily="2" charset="-120"/>
                <a:ea typeface="超世紀粗毛楷" panose="02000000000000000000" pitchFamily="2" charset="-120"/>
              </a:rPr>
              <a:t>伊斯蘭</a:t>
            </a:r>
            <a:endParaRPr lang="en-US" altLang="zh-TW" sz="6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超世紀粗毛楷" panose="02000000000000000000" pitchFamily="2" charset="-120"/>
              <a:ea typeface="超世紀粗毛楷" panose="02000000000000000000" pitchFamily="2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6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超世紀粗毛楷" panose="02000000000000000000" pitchFamily="2" charset="-120"/>
                <a:ea typeface="超世紀粗毛楷" panose="02000000000000000000" pitchFamily="2" charset="-120"/>
              </a:rPr>
              <a:t>是</a:t>
            </a:r>
            <a:endParaRPr lang="en-US" altLang="zh-TW" sz="6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超世紀粗毛楷" panose="02000000000000000000" pitchFamily="2" charset="-120"/>
              <a:ea typeface="超世紀粗毛楷" panose="02000000000000000000" pitchFamily="2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otype Sorts" pitchFamily="2" charset="2"/>
              <a:buNone/>
              <a:defRPr/>
            </a:pPr>
            <a:r>
              <a:rPr lang="zh-TW" altLang="en-US" sz="6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超世紀粗毛楷" panose="02000000000000000000" pitchFamily="2" charset="-120"/>
                <a:ea typeface="超世紀粗毛楷" panose="02000000000000000000" pitchFamily="2" charset="-120"/>
              </a:rPr>
              <a:t>自古至今的宗教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6287434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1844824"/>
            <a:ext cx="6912768" cy="4176464"/>
          </a:xfrm>
          <a:noFill/>
        </p:spPr>
        <p:txBody>
          <a:bodyPr/>
          <a:lstStyle/>
          <a:p>
            <a:pPr marL="0" indent="0" defTabSz="914400" eaLnBrk="1" hangingPunct="1">
              <a:lnSpc>
                <a:spcPct val="130000"/>
              </a:lnSpc>
              <a:spcBef>
                <a:spcPct val="25000"/>
              </a:spcBef>
              <a:buFontTx/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「在你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穆罕默德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之前，我所派遣的使者，都奉到我的啟示；除我之外絕無應受崇拜的。所以你們應當崇拜我。」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4067944" y="5301208"/>
            <a:ext cx="34686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古</a:t>
            </a:r>
            <a:r>
              <a:rPr lang="zh-TW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蘭經 </a:t>
            </a:r>
            <a:r>
              <a:rPr lang="en-US" altLang="zh-TW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21</a:t>
            </a: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：</a:t>
            </a:r>
            <a:r>
              <a:rPr lang="en-US" altLang="zh-TW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25)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zh-TW" altLang="en-US" sz="4800" b="1" i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伊斯蘭是自古就有的宗教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1844824"/>
            <a:ext cx="6912768" cy="4176464"/>
          </a:xfrm>
          <a:noFill/>
        </p:spPr>
        <p:txBody>
          <a:bodyPr/>
          <a:lstStyle/>
          <a:p>
            <a:pPr eaLnBrk="1" hangingPunct="1">
              <a:lnSpc>
                <a:spcPct val="135000"/>
              </a:lnSpc>
              <a:buFont typeface="華康中明體" pitchFamily="49" charset="-120"/>
              <a:buChar char=" "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「我在每個民族中，確已派遣一個使者，說：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你們當崇拜真主，當遠離惡魔。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zh-TW" altLang="en-US" sz="4800" b="1" i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伊斯蘭是自古就有的宗教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79913" y="5148263"/>
            <a:ext cx="34686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古</a:t>
            </a:r>
            <a:r>
              <a:rPr lang="zh-TW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蘭經 </a:t>
            </a:r>
            <a:r>
              <a:rPr lang="en-US" altLang="zh-TW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16</a:t>
            </a: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：</a:t>
            </a:r>
            <a:r>
              <a:rPr lang="en-US" altLang="zh-TW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明體" pitchFamily="49" charset="-120"/>
                <a:ea typeface="華康中明體" pitchFamily="49" charset="-120"/>
              </a:rPr>
              <a:t>36)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5382" y="1844824"/>
            <a:ext cx="6408712" cy="3527425"/>
          </a:xfrm>
          <a:noFill/>
        </p:spPr>
        <p:txBody>
          <a:bodyPr/>
          <a:lstStyle/>
          <a:p>
            <a:pPr marL="0" indent="0" defTabSz="914400" eaLnBrk="1" hangingPunct="1">
              <a:lnSpc>
                <a:spcPct val="135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「祂已為你們制定正教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就是祂所命令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努哈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挪亞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祂所啟示你的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祂命令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伊布拉謙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亞伯拉罕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穆薩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摩西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爾撒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耶穌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的宗教。你們應當謹守正教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不要為正教而分門別戶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......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marL="0" indent="0" defTabSz="914400" eaLnBrk="1" hangingPunct="1"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                   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211960" y="5373216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Arial" pitchFamily="34" charset="0"/>
                <a:ea typeface="新細明體" pitchFamily="18" charset="-120"/>
              </a:rPr>
              <a:t>(</a:t>
            </a:r>
            <a:r>
              <a:rPr lang="zh-TW" altLang="en-US" b="1" dirty="0">
                <a:latin typeface="Arial" pitchFamily="34" charset="0"/>
                <a:ea typeface="新細明體" pitchFamily="18" charset="-120"/>
              </a:rPr>
              <a:t>古</a:t>
            </a:r>
            <a:r>
              <a:rPr lang="zh-TW" altLang="en-US" b="1" dirty="0" smtClean="0">
                <a:latin typeface="Arial" pitchFamily="34" charset="0"/>
                <a:ea typeface="新細明體" pitchFamily="18" charset="-120"/>
              </a:rPr>
              <a:t>蘭經 </a:t>
            </a:r>
            <a:r>
              <a:rPr lang="en-US" altLang="zh-TW" dirty="0">
                <a:latin typeface="Arial" pitchFamily="34" charset="0"/>
                <a:ea typeface="新細明體" pitchFamily="18" charset="-120"/>
              </a:rPr>
              <a:t>42</a:t>
            </a:r>
            <a:r>
              <a:rPr lang="zh-TW" altLang="en-US" b="1" dirty="0">
                <a:latin typeface="Arial" pitchFamily="34" charset="0"/>
                <a:ea typeface="新細明體" pitchFamily="18" charset="-120"/>
              </a:rPr>
              <a:t>：</a:t>
            </a:r>
            <a:r>
              <a:rPr lang="en-US" altLang="zh-TW" dirty="0">
                <a:latin typeface="Arial" pitchFamily="34" charset="0"/>
                <a:ea typeface="新細明體" pitchFamily="18" charset="-120"/>
              </a:rPr>
              <a:t>13</a:t>
            </a:r>
            <a:r>
              <a:rPr lang="en-US" altLang="zh-TW" b="1" dirty="0">
                <a:latin typeface="Arial" pitchFamily="34" charset="0"/>
                <a:ea typeface="新細明體" pitchFamily="18" charset="-120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341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歷代聖人宣傳同一宗教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亞伯拉罕順從主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286000"/>
            <a:ext cx="6552728" cy="3810000"/>
          </a:xfrm>
        </p:spPr>
        <p:txBody>
          <a:bodyPr/>
          <a:lstStyle/>
          <a:p>
            <a:pPr marL="0" indent="0" defTabSz="914400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都因亞伯拉罕聽從我的話，遵守我的吩咐和我的命令、律例、法度。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 defTabSz="914400">
              <a:lnSpc>
                <a:spcPct val="120000"/>
              </a:lnSpc>
              <a:buFontTx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創世紀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87350" indent="0" defTabSz="914400">
              <a:buFontTx/>
              <a:buNone/>
            </a:pP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pray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44" y="2539380"/>
            <a:ext cx="2736304" cy="180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04664"/>
            <a:ext cx="4572000" cy="116205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耶穌順從主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04950"/>
            <a:ext cx="5184576" cy="4493096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chemeClr val="tx2"/>
              </a:buClr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他就稍往前走，俯伏在地，禱告說：我父阿，倘若可行，求你叫</a:t>
            </a:r>
            <a:r>
              <a:rPr lang="zh-TW" alt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這杯離開</a:t>
            </a:r>
            <a:r>
              <a:rPr lang="zh-TW" alt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我。然而，不要照我的意思，只要照你的意思。</a:t>
            </a:r>
            <a:r>
              <a:rPr lang="en-US" altLang="zh-TW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馬太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39</a:t>
            </a:r>
            <a:r>
              <a:rPr lang="zh-TW" alt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新細明體" pitchFamily="18" charset="-120"/>
              </a:rPr>
              <a:t>                                 </a:t>
            </a:r>
          </a:p>
          <a:p>
            <a:pPr marL="193675" indent="0" defTabSz="914400">
              <a:lnSpc>
                <a:spcPct val="120000"/>
              </a:lnSpc>
              <a:buFontTx/>
              <a:buNone/>
              <a:defRPr/>
            </a:pPr>
            <a:endParaRPr lang="zh-TW" altLang="en-US" sz="3600" dirty="0" smtClean="0">
              <a:effectLst>
                <a:outerShdw blurRad="38100" dist="38100" dir="2700000" algn="tl">
                  <a:srgbClr val="FFFFFF"/>
                </a:outerShdw>
              </a:effectLst>
              <a:ea typeface="標楷體" pitchFamily="65" charset="-12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95400" y="3429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endParaRPr lang="en-US" altLang="zh-HK">
              <a:solidFill>
                <a:srgbClr val="FAFD00"/>
              </a:solidFill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649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耶穌順從主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1200"/>
            <a:ext cx="7128792" cy="4114800"/>
          </a:xfrm>
        </p:spPr>
        <p:txBody>
          <a:bodyPr/>
          <a:lstStyle/>
          <a:p>
            <a:pPr marL="669925" indent="0" defTabSz="914400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耶穌說：我的教訓不是我自己的，乃是那差我來者的。</a:t>
            </a:r>
            <a:br>
              <a:rPr lang="zh-TW" altLang="en-US" sz="4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約翰 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39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4724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順從上主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1200"/>
            <a:ext cx="6984776" cy="4114800"/>
          </a:xfrm>
        </p:spPr>
        <p:txBody>
          <a:bodyPr/>
          <a:lstStyle/>
          <a:p>
            <a:pPr marL="193675" indent="0" defTabSz="914400">
              <a:lnSpc>
                <a:spcPct val="120000"/>
              </a:lnSpc>
              <a:buFontTx/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凡稱呼我主阿，主阿的人不能都進天國；惟獨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遵行我天父旨意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的人纔能進去。      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馬太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lide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250825" y="4149725"/>
            <a:ext cx="208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 b="1">
                <a:solidFill>
                  <a:srgbClr val="485C84"/>
                </a:solidFill>
                <a:latin typeface="Arial" pitchFamily="34" charset="0"/>
                <a:ea typeface="標楷體" pitchFamily="65" charset="-120"/>
              </a:rPr>
              <a:t>猶太教</a:t>
            </a:r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2771775" y="3078163"/>
            <a:ext cx="266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 b="1" dirty="0" smtClean="0">
                <a:solidFill>
                  <a:srgbClr val="660033"/>
                </a:solidFill>
                <a:latin typeface="Arial" pitchFamily="34" charset="0"/>
                <a:ea typeface="標楷體" pitchFamily="65" charset="-120"/>
              </a:rPr>
              <a:t>基 督 教 </a:t>
            </a:r>
            <a:endParaRPr lang="zh-TW" altLang="en-US" sz="4800" b="1" dirty="0">
              <a:solidFill>
                <a:srgbClr val="660033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6011863" y="1844675"/>
            <a:ext cx="28813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80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伊斯蘭教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/>
      <p:bldP spid="424964" grpId="0"/>
      <p:bldP spid="4249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lide13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8E6F0"/>
              </a:clrFrom>
              <a:clrTo>
                <a:srgbClr val="C8E6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96850" y="404813"/>
            <a:ext cx="8748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 smtClean="0">
                <a:solidFill>
                  <a:srgbClr val="0033CC"/>
                </a:solidFill>
                <a:latin typeface="Arial" pitchFamily="34" charset="0"/>
                <a:ea typeface="標楷體" pitchFamily="65" charset="-120"/>
              </a:rPr>
              <a:t>同</a:t>
            </a:r>
            <a:r>
              <a:rPr lang="zh-TW" altLang="en-US" sz="5400" b="1" dirty="0">
                <a:solidFill>
                  <a:srgbClr val="0033CC"/>
                </a:solidFill>
                <a:latin typeface="Arial" pitchFamily="34" charset="0"/>
                <a:ea typeface="標楷體" pitchFamily="65" charset="-120"/>
              </a:rPr>
              <a:t>一訊息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 rot="300000">
            <a:off x="1313139" y="2344152"/>
            <a:ext cx="5143321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5400" b="1" dirty="0" smtClean="0">
              <a:solidFill>
                <a:srgbClr val="6633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5400" b="1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</a:rPr>
              <a:t>只</a:t>
            </a:r>
            <a:r>
              <a:rPr lang="zh-TW" altLang="en-US" sz="5400" b="1" dirty="0">
                <a:solidFill>
                  <a:srgbClr val="663300"/>
                </a:solidFill>
                <a:latin typeface="Arial" pitchFamily="34" charset="0"/>
                <a:ea typeface="標楷體" pitchFamily="65" charset="-120"/>
              </a:rPr>
              <a:t>崇</a:t>
            </a:r>
            <a:r>
              <a:rPr lang="zh-TW" altLang="en-US" sz="5400" b="1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</a:rPr>
              <a:t>拜獨一的主</a:t>
            </a:r>
            <a:endParaRPr lang="en-US" altLang="zh-TW" sz="5400" b="1" dirty="0" smtClean="0">
              <a:solidFill>
                <a:srgbClr val="6633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5400" b="1" dirty="0" smtClean="0">
                <a:solidFill>
                  <a:srgbClr val="663300"/>
                </a:solidFill>
                <a:latin typeface="Arial" pitchFamily="34" charset="0"/>
                <a:ea typeface="標楷體" pitchFamily="65" charset="-120"/>
              </a:rPr>
              <a:t>不為主舉伴</a:t>
            </a:r>
            <a:endParaRPr lang="zh-TW" altLang="en-US" sz="5400" b="1" dirty="0">
              <a:solidFill>
                <a:srgbClr val="6633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TW" sz="4400" b="1" i="1" dirty="0">
              <a:solidFill>
                <a:srgbClr val="6633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eace in Heav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296652"/>
            <a:ext cx="8352928" cy="626469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2204864"/>
            <a:ext cx="6264696" cy="323976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所有使者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聖人所傳達的訊息都是一致的：我們生存的目的就是崇拜、侍奉真主、不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替真主舉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匹偶。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崇拜獨一的主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1700809"/>
            <a:ext cx="6912768" cy="3600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「我以外，不可敬拜別的神明。 」    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出埃及記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20:3)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「以色列啊，你要聽！主─我們的上帝是惟一的主。你要全心、全情、全意、全力愛主─你的上帝。 」  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馬可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12:30)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崇拜獨一的主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688" y="1700809"/>
            <a:ext cx="5544616" cy="295232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除獨一的主宰外，絕無應受崇拜的。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                                                    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古蘭經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5:73)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崇拜獨一的主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1412776"/>
            <a:ext cx="6840760" cy="460824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40000"/>
              </a:spcBef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歷代聖使傳達的訊息，同出一轍 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buNone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敬拜、侍奉獨一的造物主</a:t>
            </a:r>
          </a:p>
          <a:p>
            <a:pPr eaLnBrk="1" hangingPunct="1">
              <a:lnSpc>
                <a:spcPct val="115000"/>
              </a:lnSpc>
              <a:spcBef>
                <a:spcPct val="40000"/>
              </a:spcBef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真主在不同年代對其他的誡命或有增刪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9550"/>
            <a:ext cx="7772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崇拜獨一的主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9808" y="1469926"/>
            <a:ext cx="6912768" cy="460824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40000"/>
              </a:spcBef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但對認主獨一，不舉伴主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不替主舉匹偶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   </a:t>
            </a:r>
          </a:p>
          <a:p>
            <a:pPr lvl="1" eaLnBrk="1" hangingPunct="1">
              <a:lnSpc>
                <a:spcPct val="115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歷代聖使始終如一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教導的重心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9550"/>
            <a:ext cx="7772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崇拜獨一的主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2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42988" y="2349500"/>
            <a:ext cx="22336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8000">
                <a:solidFill>
                  <a:srgbClr val="4C618A"/>
                </a:solidFill>
                <a:latin typeface="Arial" pitchFamily="34" charset="0"/>
                <a:ea typeface="標楷體" pitchFamily="65" charset="-120"/>
              </a:rPr>
              <a:t>真主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 </a:t>
            </a:r>
            <a:r>
              <a:rPr lang="en-US" altLang="zh-TW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Allah</a:t>
            </a:r>
            <a:endParaRPr lang="zh-TW" altLang="en-US" sz="4800" b="1" dirty="0">
              <a:solidFill>
                <a:srgbClr val="99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7624" y="1772816"/>
            <a:ext cx="6840760" cy="41148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zh-TW" altLang="en-US" b="1" dirty="0" smtClean="0">
                <a:solidFill>
                  <a:srgbClr val="164770"/>
                </a:solidFill>
                <a:latin typeface="標楷體" pitchFamily="65" charset="-120"/>
              </a:rPr>
              <a:t>奉至仁至慈的真主之名 </a:t>
            </a: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zh-TW" altLang="en-US" b="1" dirty="0" smtClean="0">
                <a:solidFill>
                  <a:srgbClr val="164770"/>
                </a:solidFill>
                <a:latin typeface="標楷體" pitchFamily="65" charset="-120"/>
              </a:rPr>
              <a:t>你說：衪是真主，是獨一的主；真主是萬物所仰賴的；衪沒生產，也沒有被生產；沒有任何物可以做衪的匹敵。           </a:t>
            </a:r>
            <a:r>
              <a:rPr lang="en-US" altLang="zh-TW" b="1" dirty="0" smtClean="0">
                <a:solidFill>
                  <a:srgbClr val="164770"/>
                </a:solidFill>
                <a:latin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164770"/>
                </a:solidFill>
                <a:latin typeface="標楷體" pitchFamily="65" charset="-120"/>
              </a:rPr>
              <a:t>古蘭經 </a:t>
            </a:r>
            <a:r>
              <a:rPr lang="en-US" altLang="zh-TW" b="1" dirty="0" smtClean="0">
                <a:solidFill>
                  <a:srgbClr val="164770"/>
                </a:solidFill>
                <a:latin typeface="標楷體" pitchFamily="65" charset="-120"/>
              </a:rPr>
              <a:t>112</a:t>
            </a:r>
            <a:r>
              <a:rPr lang="zh-TW" altLang="en-US" b="1" dirty="0" smtClean="0">
                <a:solidFill>
                  <a:srgbClr val="164770"/>
                </a:solidFill>
                <a:latin typeface="標楷體" pitchFamily="65" charset="-120"/>
              </a:rPr>
              <a:t>章</a:t>
            </a:r>
            <a:r>
              <a:rPr lang="en-US" altLang="zh-TW" b="1" dirty="0" smtClean="0">
                <a:solidFill>
                  <a:srgbClr val="164770"/>
                </a:solidFill>
                <a:latin typeface="標楷體" pitchFamily="65" charset="-120"/>
              </a:rPr>
              <a:t>》</a:t>
            </a:r>
            <a:endParaRPr lang="en-US" altLang="zh-TW" dirty="0" smtClean="0">
              <a:solidFill>
                <a:srgbClr val="164770"/>
              </a:solidFill>
              <a:latin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.RM105-ZH\Desktop\Introduction\pic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9108"/>
            <a:ext cx="9144000" cy="6867108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 bwMode="auto">
          <a:xfrm>
            <a:off x="755576" y="620688"/>
            <a:ext cx="4464496" cy="1656184"/>
          </a:xfrm>
          <a:prstGeom prst="roundRect">
            <a:avLst/>
          </a:prstGeom>
          <a:solidFill>
            <a:srgbClr val="99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</a:rPr>
              <a:t>真主將人生存的</a:t>
            </a:r>
            <a:endParaRPr lang="en-US" altLang="zh-TW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</a:rPr>
              <a:t>目的啟示給人類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粗圓體" pitchFamily="49" charset="-12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47864" y="4869160"/>
            <a:ext cx="4464496" cy="1008112"/>
          </a:xfrm>
          <a:prstGeom prst="roundRect">
            <a:avLst/>
          </a:prstGeom>
          <a:solidFill>
            <a:srgbClr val="99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</a:rPr>
              <a:t>真主的使者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粗圓體" pitchFamily="49" charset="-12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idx="1"/>
          </p:nvPr>
        </p:nvSpPr>
        <p:spPr>
          <a:xfrm>
            <a:off x="1403648" y="1600201"/>
            <a:ext cx="6480720" cy="4061048"/>
          </a:xfrm>
        </p:spPr>
        <p:txBody>
          <a:bodyPr/>
          <a:lstStyle/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真主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000" i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Allah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是萬物的創造者、養育者、維護者、審判者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祂創造人是要人成為大地上的代理者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真主與人必要有溝通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真主給予人啟示的目的</a:t>
            </a:r>
            <a:endParaRPr lang="zh-TW" alt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idx="1"/>
          </p:nvPr>
        </p:nvSpPr>
        <p:spPr>
          <a:xfrm>
            <a:off x="1403648" y="1600200"/>
            <a:ext cx="6480720" cy="4525963"/>
          </a:xfrm>
        </p:spPr>
        <p:txBody>
          <a:bodyPr/>
          <a:lstStyle/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祂給予人有自由意志選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祂將在審判日清算每個人所做的一切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若真主不將要求告訴我們，我們怎能知道真主希望我們怎樣做呢？</a:t>
            </a:r>
          </a:p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真主給予人啟示的目的</a:t>
            </a:r>
            <a:endParaRPr lang="zh-TW" alt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772400" cy="1500187"/>
          </a:xfrm>
        </p:spPr>
        <p:txBody>
          <a:bodyPr/>
          <a:lstStyle/>
          <a:p>
            <a:pPr algn="ctr"/>
            <a:r>
              <a:rPr lang="zh-TW" altLang="en-US" sz="8800" b="1" dirty="0" smtClean="0">
                <a:solidFill>
                  <a:srgbClr val="0033CC"/>
                </a:solidFill>
                <a:latin typeface="Times New Roman"/>
                <a:ea typeface="標楷體"/>
              </a:rPr>
              <a:t>人體的奧秘</a:t>
            </a:r>
            <a:endParaRPr lang="zh-TW" altLang="en-US" sz="8800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idx="1"/>
          </p:nvPr>
        </p:nvSpPr>
        <p:spPr>
          <a:xfrm>
            <a:off x="1403648" y="1600200"/>
            <a:ext cx="6480720" cy="45259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故真主透過派遣的使者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聖人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，將祂的命令，要求傳達給我們</a:t>
            </a:r>
          </a:p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祂派遣使者，是與我們一樣的人類，會吃、喝，睡眠、工作、如厠等</a:t>
            </a:r>
          </a:p>
          <a:p>
            <a:pPr marL="628650" indent="-628650" eaLnBrk="1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真主給予人啟示的目的</a:t>
            </a:r>
            <a:endParaRPr lang="zh-TW" alt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idx="1"/>
          </p:nvPr>
        </p:nvSpPr>
        <p:spPr>
          <a:xfrm>
            <a:off x="1403648" y="1600200"/>
            <a:ext cx="6480720" cy="45259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真主的使者是受真主揀選，受真主啟示，得主指引，將一個重要的訊息帶給人類</a:t>
            </a:r>
          </a:p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讓我們知道人生存的目的	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真主給予人啟示的目的</a:t>
            </a:r>
            <a:endParaRPr lang="zh-TW" alt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692275" y="1989138"/>
            <a:ext cx="57594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SzPct val="10000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indent="-285750" defTabSz="762000" eaLnBrk="0" hangingPunct="0">
              <a:spcBef>
                <a:spcPct val="20000"/>
              </a:spcBef>
              <a:buSzPct val="10000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SzPct val="10000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indent="-228600" defTabSz="762000" eaLnBrk="0" hangingPunct="0">
              <a:spcBef>
                <a:spcPct val="20000"/>
              </a:spcBef>
              <a:buSzPct val="10000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indent="-228600" defTabSz="762000" eaLnBrk="0" hangingPunct="0">
              <a:spcBef>
                <a:spcPct val="20000"/>
              </a:spcBef>
              <a:buSzPct val="10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zh-TW" altLang="en-US" sz="8000" smtClean="0">
                <a:solidFill>
                  <a:srgbClr val="0000FF"/>
                </a:solidFill>
                <a:latin typeface="超世紀粗毛楷" pitchFamily="2" charset="-120"/>
                <a:ea typeface="超世紀粗毛楷" pitchFamily="2" charset="-120"/>
              </a:rPr>
              <a:t>伊斯蘭近代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zh-TW" altLang="en-US" sz="8000" smtClean="0">
                <a:solidFill>
                  <a:srgbClr val="0000FF"/>
                </a:solidFill>
                <a:latin typeface="超世紀粗毛楷" pitchFamily="2" charset="-120"/>
                <a:ea typeface="超世紀粗毛楷" pitchFamily="2" charset="-120"/>
              </a:rPr>
              <a:t>的發展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803379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fb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248472" cy="55060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908720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 tooltip="The World Factbook"/>
              </a:rPr>
              <a:t>The World </a:t>
            </a:r>
            <a:r>
              <a:rPr lang="en-US" altLang="zh-TW" dirty="0" err="1" smtClean="0">
                <a:hlinkClick r:id="rId4" tooltip="The World Factbook"/>
              </a:rPr>
              <a:t>Factbook</a:t>
            </a:r>
            <a:r>
              <a:rPr lang="en-US" altLang="zh-TW" dirty="0" smtClean="0"/>
              <a:t> gives the population as 7,095,217,980 (July 2013 est.) and the distribution of religions as </a:t>
            </a:r>
            <a:r>
              <a:rPr lang="en-US" altLang="zh-TW" dirty="0" smtClean="0">
                <a:hlinkClick r:id="rId5" tooltip="Christian"/>
              </a:rPr>
              <a:t>Christian</a:t>
            </a:r>
            <a:r>
              <a:rPr lang="en-US" altLang="zh-TW" dirty="0" smtClean="0"/>
              <a:t> 31.50% (of which </a:t>
            </a:r>
            <a:r>
              <a:rPr lang="en-US" altLang="zh-TW" dirty="0" smtClean="0">
                <a:hlinkClick r:id="rId6" tooltip="Roman Catholic"/>
              </a:rPr>
              <a:t>Roman Catholic</a:t>
            </a:r>
            <a:r>
              <a:rPr lang="en-US" altLang="zh-TW" dirty="0" smtClean="0"/>
              <a:t> 16.85%, </a:t>
            </a:r>
            <a:r>
              <a:rPr lang="en-US" altLang="zh-TW" dirty="0" smtClean="0">
                <a:hlinkClick r:id="rId7" tooltip="Protestant"/>
              </a:rPr>
              <a:t>Protestant</a:t>
            </a:r>
            <a:r>
              <a:rPr lang="en-US" altLang="zh-TW" dirty="0" smtClean="0"/>
              <a:t> 6.15%, </a:t>
            </a:r>
            <a:r>
              <a:rPr lang="en-US" altLang="zh-TW" dirty="0" smtClean="0">
                <a:hlinkClick r:id="rId8" tooltip="Orthodox"/>
              </a:rPr>
              <a:t>Orthodox</a:t>
            </a:r>
            <a:r>
              <a:rPr lang="en-US" altLang="zh-TW" dirty="0" smtClean="0"/>
              <a:t> 3.96%, </a:t>
            </a:r>
            <a:r>
              <a:rPr lang="en-US" altLang="zh-TW" dirty="0" smtClean="0">
                <a:hlinkClick r:id="rId9" tooltip="Anglican"/>
              </a:rPr>
              <a:t>Anglican</a:t>
            </a:r>
            <a:r>
              <a:rPr lang="en-US" altLang="zh-TW" dirty="0" smtClean="0"/>
              <a:t> 1.26%), </a:t>
            </a:r>
            <a:r>
              <a:rPr lang="en-US" altLang="zh-TW" dirty="0" smtClean="0">
                <a:hlinkClick r:id="rId10" tooltip="Muslim"/>
              </a:rPr>
              <a:t>Muslim</a:t>
            </a:r>
            <a:r>
              <a:rPr lang="en-US" altLang="zh-TW" dirty="0" smtClean="0"/>
              <a:t> 23.20%, </a:t>
            </a:r>
            <a:r>
              <a:rPr lang="en-US" altLang="zh-TW" dirty="0" smtClean="0">
                <a:hlinkClick r:id="rId11" tooltip="Hindu"/>
              </a:rPr>
              <a:t>Hindu</a:t>
            </a:r>
            <a:r>
              <a:rPr lang="en-US" altLang="zh-TW" dirty="0" smtClean="0"/>
              <a:t> 13.8%, </a:t>
            </a:r>
            <a:r>
              <a:rPr lang="en-US" altLang="zh-TW" dirty="0" smtClean="0">
                <a:hlinkClick r:id="rId12" tooltip="Buddhist"/>
              </a:rPr>
              <a:t>Buddhist</a:t>
            </a:r>
            <a:r>
              <a:rPr lang="en-US" altLang="zh-TW" dirty="0" smtClean="0"/>
              <a:t> 6.77%, </a:t>
            </a:r>
            <a:r>
              <a:rPr lang="en-US" altLang="zh-TW" dirty="0" smtClean="0">
                <a:hlinkClick r:id="rId13" tooltip="Sikh"/>
              </a:rPr>
              <a:t>Sikh</a:t>
            </a:r>
            <a:r>
              <a:rPr lang="en-US" altLang="zh-TW" dirty="0" smtClean="0"/>
              <a:t> 0.35%, </a:t>
            </a:r>
            <a:r>
              <a:rPr lang="en-US" altLang="zh-TW" dirty="0" smtClean="0">
                <a:hlinkClick r:id="rId14" tooltip="Jewish"/>
              </a:rPr>
              <a:t>Jewish</a:t>
            </a:r>
            <a:r>
              <a:rPr lang="en-US" altLang="zh-TW" dirty="0" smtClean="0"/>
              <a:t> 0.22%, other religions 11.06%, non-religious 11.67%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>
                <a:solidFill>
                  <a:srgbClr val="000000"/>
                </a:solidFill>
              </a:rPr>
              <a:t>http://en.wikipedia.org/wiki/List_of_religious_populations</a:t>
            </a:r>
            <a:endParaRPr lang="en-US" altLang="zh-HK" sz="1200" dirty="0">
              <a:solidFill>
                <a:srgbClr val="000000"/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24018" t="23800" r="30701" b="18101"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37735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dist="7184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zh-TW" altLang="en-US" sz="5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各大宗教信眾增長率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5734050"/>
            <a:ext cx="7999413" cy="600075"/>
          </a:xfrm>
          <a:noFill/>
        </p:spPr>
        <p:txBody>
          <a:bodyPr lIns="90488" tIns="44450" rIns="90488" bIns="44450"/>
          <a:lstStyle/>
          <a:p>
            <a:pPr marL="674688" indent="-674688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zh-TW" sz="1600" smtClean="0">
                <a:solidFill>
                  <a:schemeClr val="tx2"/>
                </a:solidFill>
              </a:rPr>
              <a:t>(</a:t>
            </a:r>
            <a:r>
              <a:rPr lang="zh-TW" altLang="en-US" sz="1600" smtClean="0">
                <a:solidFill>
                  <a:schemeClr val="tx2"/>
                </a:solidFill>
              </a:rPr>
              <a:t>參考： </a:t>
            </a:r>
            <a:r>
              <a:rPr lang="en-US" altLang="zh-TW" sz="1400" b="1" smtClean="0">
                <a:solidFill>
                  <a:schemeClr val="tx2"/>
                </a:solidFill>
              </a:rPr>
              <a:t>The World Almanac and Book of Facts, 1935</a:t>
            </a:r>
            <a:endParaRPr lang="en-US" altLang="zh-TW" sz="1600" b="1" smtClean="0">
              <a:solidFill>
                <a:schemeClr val="tx2"/>
              </a:solidFill>
            </a:endParaRPr>
          </a:p>
          <a:p>
            <a:pPr marL="674688" indent="-674688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zh-TW" sz="1600" smtClean="0"/>
              <a:t>               </a:t>
            </a:r>
            <a:r>
              <a:rPr lang="en-US" altLang="zh-TW" sz="1400" b="1" smtClean="0"/>
              <a:t>Readers Digest Almanac and Yearbook 1983</a:t>
            </a:r>
            <a:r>
              <a:rPr lang="en-US" altLang="zh-TW" sz="1600" smtClean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513028" name="Group 4"/>
          <p:cNvGraphicFramePr>
            <a:graphicFrameLocks noGrp="1"/>
          </p:cNvGraphicFramePr>
          <p:nvPr/>
        </p:nvGraphicFramePr>
        <p:xfrm>
          <a:off x="304800" y="1397000"/>
          <a:ext cx="8305800" cy="4078288"/>
        </p:xfrm>
        <a:graphic>
          <a:graphicData uri="http://schemas.openxmlformats.org/drawingml/2006/table">
            <a:tbl>
              <a:tblPr/>
              <a:tblGrid>
                <a:gridCol w="1752600"/>
                <a:gridCol w="2133600"/>
                <a:gridCol w="2325688"/>
                <a:gridCol w="2093912"/>
              </a:tblGrid>
              <a:tr h="103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1934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1983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增長率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(49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基督徒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6.82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10.00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+47%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穆斯林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2.09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7.00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235%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佛教徒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1.50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2.45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+63%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539750" y="6491288"/>
            <a:ext cx="860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Arial" pitchFamily="34" charset="0"/>
                <a:ea typeface="新細明體" pitchFamily="18" charset="-120"/>
              </a:rPr>
              <a:t>http://www.islamicweb.com/begin/religions_changes.htm</a:t>
            </a:r>
            <a:r>
              <a:rPr lang="en-US" altLang="zh-TW" sz="1800">
                <a:latin typeface="Arial" pitchFamily="34" charset="0"/>
                <a:ea typeface="新細明體" pitchFamily="18" charset="-120"/>
              </a:rPr>
              <a:t>    </a:t>
            </a:r>
            <a:r>
              <a:rPr lang="en-US" altLang="zh-TW" sz="1400">
                <a:latin typeface="Arial" pitchFamily="34" charset="0"/>
                <a:ea typeface="新細明體" pitchFamily="18" charset="-120"/>
              </a:rPr>
              <a:t>(sighted on 2010.10.20)</a:t>
            </a:r>
          </a:p>
        </p:txBody>
      </p:sp>
      <p:sp>
        <p:nvSpPr>
          <p:cNvPr id="513056" name="AutoShape 32"/>
          <p:cNvSpPr>
            <a:spLocks noChangeArrowheads="1"/>
          </p:cNvSpPr>
          <p:nvPr/>
        </p:nvSpPr>
        <p:spPr bwMode="auto">
          <a:xfrm flipH="1">
            <a:off x="5940425" y="2420938"/>
            <a:ext cx="1223963" cy="1150937"/>
          </a:xfrm>
          <a:prstGeom prst="wedgeRoundRectCallout">
            <a:avLst>
              <a:gd name="adj1" fmla="val -46111"/>
              <a:gd name="adj2" fmla="val 63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zh-HK" sz="18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13057" name="Text Box 33"/>
          <p:cNvSpPr txBox="1">
            <a:spLocks noChangeArrowheads="1"/>
          </p:cNvSpPr>
          <p:nvPr/>
        </p:nvSpPr>
        <p:spPr bwMode="auto">
          <a:xfrm>
            <a:off x="6011863" y="2649538"/>
            <a:ext cx="1150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>
                <a:latin typeface="Arial" pitchFamily="34" charset="0"/>
                <a:ea typeface="新細明體" pitchFamily="18" charset="-120"/>
              </a:rPr>
              <a:t>年增長率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800" b="1">
                <a:latin typeface="Arial" pitchFamily="34" charset="0"/>
                <a:ea typeface="新細明體" pitchFamily="18" charset="-120"/>
              </a:rPr>
              <a:t>1.18%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56" grpId="0" animBg="1"/>
      <p:bldP spid="51305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dist="7184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zh-TW" altLang="en-US" sz="5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各大宗教信眾增長率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5876925"/>
            <a:ext cx="7999413" cy="600075"/>
          </a:xfrm>
          <a:noFill/>
        </p:spPr>
        <p:txBody>
          <a:bodyPr lIns="90488" tIns="44450" rIns="90488" bIns="44450"/>
          <a:lstStyle/>
          <a:p>
            <a:pPr marL="674688" indent="-674688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zh-TW" sz="1400" dirty="0" smtClean="0">
                <a:solidFill>
                  <a:schemeClr val="tx2"/>
                </a:solidFill>
              </a:rPr>
              <a:t>(</a:t>
            </a:r>
            <a:r>
              <a:rPr lang="zh-TW" altLang="en-US" sz="1400" dirty="0" smtClean="0">
                <a:solidFill>
                  <a:schemeClr val="tx2"/>
                </a:solidFill>
              </a:rPr>
              <a:t>參考： </a:t>
            </a:r>
            <a:r>
              <a:rPr lang="en-US" altLang="zh-TW" sz="1200" b="1" dirty="0" smtClean="0">
                <a:solidFill>
                  <a:schemeClr val="tx2"/>
                </a:solidFill>
              </a:rPr>
              <a:t>The World Almanac and Book of Facts, 1935</a:t>
            </a:r>
            <a:endParaRPr lang="en-US" altLang="zh-TW" sz="1400" b="1" dirty="0" smtClean="0">
              <a:solidFill>
                <a:schemeClr val="tx2"/>
              </a:solidFill>
            </a:endParaRPr>
          </a:p>
          <a:p>
            <a:r>
              <a:rPr lang="en-US" altLang="zh-HK" sz="1400" dirty="0" smtClean="0">
                <a:solidFill>
                  <a:srgbClr val="000000"/>
                </a:solidFill>
              </a:rPr>
              <a:t>      http://en.wikipedia.org/wiki/List_of_religious_populations</a:t>
            </a:r>
            <a:endParaRPr lang="en-US" altLang="zh-HK" sz="1400" dirty="0">
              <a:solidFill>
                <a:srgbClr val="000000"/>
              </a:solidFill>
            </a:endParaRPr>
          </a:p>
        </p:txBody>
      </p:sp>
      <p:graphicFrame>
        <p:nvGraphicFramePr>
          <p:cNvPr id="515076" name="Group 4"/>
          <p:cNvGraphicFramePr>
            <a:graphicFrameLocks noGrp="1"/>
          </p:cNvGraphicFramePr>
          <p:nvPr/>
        </p:nvGraphicFramePr>
        <p:xfrm>
          <a:off x="304800" y="1397000"/>
          <a:ext cx="8305800" cy="4078288"/>
        </p:xfrm>
        <a:graphic>
          <a:graphicData uri="http://schemas.openxmlformats.org/drawingml/2006/table">
            <a:tbl>
              <a:tblPr/>
              <a:tblGrid>
                <a:gridCol w="1752600"/>
                <a:gridCol w="2133600"/>
                <a:gridCol w="2381250"/>
                <a:gridCol w="2038350"/>
              </a:tblGrid>
              <a:tr h="103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1934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2013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增長率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(79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基督徒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6.82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22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+222%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穆斯林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2.09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665%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佛教徒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1.50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億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+233%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03" name="AutoShape 31"/>
          <p:cNvSpPr>
            <a:spLocks noChangeArrowheads="1"/>
          </p:cNvSpPr>
          <p:nvPr/>
        </p:nvSpPr>
        <p:spPr bwMode="auto">
          <a:xfrm flipH="1">
            <a:off x="5940425" y="2420938"/>
            <a:ext cx="1223963" cy="1150937"/>
          </a:xfrm>
          <a:prstGeom prst="wedgeRoundRectCallout">
            <a:avLst>
              <a:gd name="adj1" fmla="val -46111"/>
              <a:gd name="adj2" fmla="val 63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zh-HK" sz="18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15104" name="Text Box 32"/>
          <p:cNvSpPr txBox="1">
            <a:spLocks noChangeArrowheads="1"/>
          </p:cNvSpPr>
          <p:nvPr/>
        </p:nvSpPr>
        <p:spPr bwMode="auto">
          <a:xfrm>
            <a:off x="6011863" y="2649538"/>
            <a:ext cx="1150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 dirty="0">
                <a:latin typeface="Arial" pitchFamily="34" charset="0"/>
                <a:ea typeface="新細明體" pitchFamily="18" charset="-120"/>
              </a:rPr>
              <a:t>年增長率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800" b="1" dirty="0" smtClean="0">
                <a:latin typeface="Arial" pitchFamily="34" charset="0"/>
                <a:ea typeface="新細明體" pitchFamily="18" charset="-120"/>
              </a:rPr>
              <a:t>8.4%</a:t>
            </a:r>
            <a:endParaRPr lang="en-US" altLang="zh-TW" sz="1800" b="1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1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1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03" grpId="0" animBg="1"/>
      <p:bldP spid="51510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1842" dir="81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784" cy="4525963"/>
          </a:xfrm>
          <a:noFill/>
        </p:spPr>
        <p:txBody>
          <a:bodyPr lIns="90488" tIns="44450" rIns="90488" bIns="44450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故</a:t>
            </a:r>
            <a:r>
              <a:rPr lang="zh-TW" altLang="en-US" sz="4800" b="1" i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60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伊斯蘭教</a:t>
            </a:r>
            <a:r>
              <a:rPr lang="zh-TW" altLang="en-US" sz="54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已成為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54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現今世界增長率</a:t>
            </a:r>
            <a:r>
              <a:rPr lang="zh-TW" altLang="en-US" sz="5400" b="1" i="1" dirty="0" smtClean="0">
                <a:solidFill>
                  <a:srgbClr val="FCFEB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zh-TW" altLang="en-US" sz="8000" i="1" dirty="0" smtClean="0">
                <a:solidFill>
                  <a:srgbClr val="FC0128"/>
                </a:solidFill>
                <a:latin typeface="標楷體" pitchFamily="65" charset="-120"/>
                <a:ea typeface="標楷體" pitchFamily="65" charset="-120"/>
              </a:rPr>
              <a:t>最快</a:t>
            </a:r>
            <a:r>
              <a:rPr lang="zh-TW" altLang="en-US" sz="8000" b="1" dirty="0" smtClean="0">
                <a:solidFill>
                  <a:srgbClr val="FC012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54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宗教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rgbClr val="993300"/>
                </a:solidFill>
                <a:latin typeface="標楷體" pitchFamily="65" charset="-120"/>
                <a:ea typeface="標楷體" pitchFamily="65" charset="-120"/>
              </a:rPr>
              <a:t>美國穆斯林</a:t>
            </a:r>
            <a:endParaRPr lang="zh-TW" altLang="en-US" sz="4800" b="1" dirty="0">
              <a:solidFill>
                <a:srgbClr val="99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6552728" cy="4525963"/>
          </a:xfrm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9/11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後，穆斯林人口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年內增加了一倍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百萬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2.6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百萬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清真寺數量增加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900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間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(2000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年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1209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間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2012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年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2106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間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Times New Roman"/>
                <a:ea typeface="標楷體"/>
              </a:rPr>
              <a:t>人體的奧秘</a:t>
            </a:r>
            <a:endParaRPr lang="zh-TW" alt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static.in.groupon-content.net/dealarc/img/slider/96/nose-job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844824"/>
            <a:ext cx="6204510" cy="33123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91680" y="206084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人的鼻子可以分辨多少種不同的氣味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407707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50,000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種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51920" y="980728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方正琥珀" pitchFamily="65" charset="-120"/>
              </a:rPr>
              <a:t>參考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627784" y="2348880"/>
            <a:ext cx="3756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粗圓體" pitchFamily="49" charset="-12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US" altLang="zh-TW" sz="4000" b="1" dirty="0">
                <a:solidFill>
                  <a:srgbClr val="CC0000"/>
                </a:solidFill>
                <a:latin typeface="華康中明體" pitchFamily="49" charset="-120"/>
                <a:ea typeface="標楷體" pitchFamily="65" charset="-120"/>
              </a:rPr>
              <a:t>《</a:t>
            </a:r>
            <a:r>
              <a:rPr lang="en-US" sz="4000" dirty="0" err="1">
                <a:solidFill>
                  <a:srgbClr val="CC0000"/>
                </a:solidFill>
                <a:ea typeface="標楷體" pitchFamily="65" charset="-120"/>
              </a:rPr>
              <a:t>伊斯蘭之光</a:t>
            </a:r>
            <a:r>
              <a:rPr lang="en-US" altLang="zh-TW" sz="4000" b="1" dirty="0">
                <a:solidFill>
                  <a:srgbClr val="CC0000"/>
                </a:solidFill>
                <a:latin typeface="華康中明體" pitchFamily="49" charset="-120"/>
                <a:ea typeface="標楷體" pitchFamily="65" charset="-120"/>
              </a:rPr>
              <a:t>》</a:t>
            </a:r>
            <a:endParaRPr lang="en-US" altLang="zh-HK" sz="4000" b="1" dirty="0">
              <a:solidFill>
                <a:srgbClr val="CC0000"/>
              </a:solidFill>
              <a:latin typeface="華康中明體" pitchFamily="49" charset="-120"/>
              <a:ea typeface="標楷體" pitchFamily="65" charset="-12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476326" y="3078163"/>
            <a:ext cx="548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TW" sz="4000" b="1" i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方正琥珀" pitchFamily="65" charset="-120"/>
              </a:rPr>
              <a:t>http://islam.org.hk</a:t>
            </a:r>
          </a:p>
        </p:txBody>
      </p:sp>
      <p:grpSp>
        <p:nvGrpSpPr>
          <p:cNvPr id="8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dant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dant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yan altı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yan altı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Times New Roman"/>
                <a:ea typeface="標楷體"/>
              </a:rPr>
              <a:t>人體的奧秘</a:t>
            </a:r>
            <a:endParaRPr lang="zh-TW" alt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03648" y="1916832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為什麼人可以有孖生但手指紋卻沒有人是同相的呢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2322" name="Picture 2" descr="fingerprint ty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149080"/>
            <a:ext cx="4176464" cy="2349262"/>
          </a:xfrm>
          <a:prstGeom prst="rect">
            <a:avLst/>
          </a:prstGeom>
          <a:noFill/>
        </p:spPr>
      </p:pic>
      <p:pic>
        <p:nvPicPr>
          <p:cNvPr id="312324" name="Picture 4" descr="http://nextscandal.com/wp-content/uploads/2015/02/twin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3214"/>
          <a:stretch>
            <a:fillRect/>
          </a:stretch>
        </p:blipFill>
        <p:spPr bwMode="auto">
          <a:xfrm>
            <a:off x="4355976" y="1556792"/>
            <a:ext cx="2880320" cy="24951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Times New Roman"/>
                <a:ea typeface="標楷體"/>
              </a:rPr>
              <a:t>人體的奧秘</a:t>
            </a:r>
            <a:endParaRPr lang="zh-TW" alt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331640" y="1556792"/>
            <a:ext cx="26642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每個人體平均約有一百萬億細胞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(10</a:t>
            </a:r>
            <a:r>
              <a:rPr lang="en-US" altLang="zh-TW" sz="3200" baseline="300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每個細胞核裡的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DNA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含的資料庫，約等於一百萬頁百科全書的資料</a:t>
            </a:r>
            <a:endParaRPr lang="zh-HK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8" descr="DE34E9A8-A460-7075-78F753C452E81EC3_1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3" r="4923" b="34854"/>
          <a:stretch/>
        </p:blipFill>
        <p:spPr bwMode="auto">
          <a:xfrm>
            <a:off x="4355976" y="1484784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dnastra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3240360" cy="191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Times New Roman"/>
                <a:ea typeface="標楷體"/>
              </a:rPr>
              <a:t>人體的奧秘</a:t>
            </a:r>
            <a:endParaRPr lang="zh-TW" alt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dant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301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dant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0"/>
              <a:ext cx="302418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yan altı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yan altı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50" y="0"/>
              <a:ext cx="1250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75656" y="1340768"/>
            <a:ext cx="604867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世界最大的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大英百科全書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冊，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25,000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故每個細胞核裡的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DNA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含的資料庫，相等於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大英百科全書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920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冊）</a:t>
            </a:r>
            <a:endParaRPr lang="zh-HK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5184576" cy="25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Lesson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sson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lnDef>
  </a:objectDefaults>
  <a:extraClrSchemeLst>
    <a:extraClrScheme>
      <a:clrScheme name="Less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ss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ss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ss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ss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ss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ss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arsayılan Tasarım">
  <a:themeElements>
    <a:clrScheme name="1_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arsayılan Tasarı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lnDef>
  </a:objectDefaults>
  <a:extraClrSchemeLst>
    <a:extraClrScheme>
      <a:clrScheme name="1_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sson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Lesson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ss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sso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sson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sson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ss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ss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ss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arsayılan Tasarım">
  <a:themeElements>
    <a:clrScheme name="1_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arsayılan Tasarı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粗圓體" pitchFamily="49" charset="-120"/>
          </a:defRPr>
        </a:defPPr>
      </a:lstStyle>
    </a:lnDef>
  </a:objectDefaults>
  <a:extraClrSchemeLst>
    <a:extraClrScheme>
      <a:clrScheme name="1_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EAEC5E"/>
    </a:dk1>
    <a:lt1>
      <a:srgbClr val="C8FEC8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E0FEE0"/>
    </a:accent3>
    <a:accent4>
      <a:srgbClr val="C8C94F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FFCC00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3045</TotalTime>
  <Pages>19</Pages>
  <Words>1592</Words>
  <Application>Microsoft Office PowerPoint</Application>
  <PresentationFormat>如螢幕大小 (4:3)</PresentationFormat>
  <Paragraphs>222</Paragraphs>
  <Slides>60</Slides>
  <Notes>48</Notes>
  <HiddenSlides>4</HiddenSlides>
  <MMClips>1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60</vt:i4>
      </vt:variant>
    </vt:vector>
  </HeadingPairs>
  <TitlesOfParts>
    <vt:vector size="65" baseType="lpstr">
      <vt:lpstr>Lesson1</vt:lpstr>
      <vt:lpstr>1_預設簡報設計</vt:lpstr>
      <vt:lpstr>1_Varsayılan Tasarım</vt:lpstr>
      <vt:lpstr>2_Lesson1</vt:lpstr>
      <vt:lpstr>2_Varsayılan Tasarım</vt:lpstr>
      <vt:lpstr>伊斯蘭簡介</vt:lpstr>
      <vt:lpstr>投影片 2</vt:lpstr>
      <vt:lpstr>投影片 3</vt:lpstr>
      <vt:lpstr>投影片 4</vt:lpstr>
      <vt:lpstr>投影片 5</vt:lpstr>
      <vt:lpstr>人體的奧秘</vt:lpstr>
      <vt:lpstr>人體的奧秘</vt:lpstr>
      <vt:lpstr>人體的奧秘</vt:lpstr>
      <vt:lpstr>人體的奧秘</vt:lpstr>
      <vt:lpstr>DNA 支配生物的生長 就如程式控制電腦</vt:lpstr>
      <vt:lpstr>投影片 11</vt:lpstr>
      <vt:lpstr>投影片 12</vt:lpstr>
      <vt:lpstr>  </vt:lpstr>
      <vt:lpstr>天地萬物均順從真主</vt:lpstr>
      <vt:lpstr>投影片 15</vt:lpstr>
      <vt:lpstr>投影片 16</vt:lpstr>
      <vt:lpstr>投影片 17</vt:lpstr>
      <vt:lpstr>投影片 18</vt:lpstr>
      <vt:lpstr>投影片 19</vt:lpstr>
      <vt:lpstr>『伊斯蘭』是真主的選擇</vt:lpstr>
      <vt:lpstr> 伊斯蘭教的別名稱 </vt:lpstr>
      <vt:lpstr>投影片 22</vt:lpstr>
      <vt:lpstr>投影片 23</vt:lpstr>
      <vt:lpstr>投影片 24</vt:lpstr>
      <vt:lpstr>投影片 25</vt:lpstr>
      <vt:lpstr>投影片 26</vt:lpstr>
      <vt:lpstr> </vt:lpstr>
      <vt:lpstr>人的兩個範疇 :</vt:lpstr>
      <vt:lpstr>伊斯蘭教是 從什麼時候 開始的?</vt:lpstr>
      <vt:lpstr>投影片 30</vt:lpstr>
      <vt:lpstr>伊斯蘭是自古就有的宗教</vt:lpstr>
      <vt:lpstr>伊斯蘭是自古就有的宗教</vt:lpstr>
      <vt:lpstr>歷代聖人宣傳同一宗教</vt:lpstr>
      <vt:lpstr>亞伯拉罕順從主</vt:lpstr>
      <vt:lpstr>耶穌順從主</vt:lpstr>
      <vt:lpstr>耶穌順從主</vt:lpstr>
      <vt:lpstr>順從上主</vt:lpstr>
      <vt:lpstr>投影片 38</vt:lpstr>
      <vt:lpstr>投影片 39</vt:lpstr>
      <vt:lpstr>崇拜獨一的主</vt:lpstr>
      <vt:lpstr>崇拜獨一的主</vt:lpstr>
      <vt:lpstr>崇拜獨一的主</vt:lpstr>
      <vt:lpstr>崇拜獨一的主</vt:lpstr>
      <vt:lpstr>崇拜獨一的主</vt:lpstr>
      <vt:lpstr>投影片 45</vt:lpstr>
      <vt:lpstr>真主 Allah</vt:lpstr>
      <vt:lpstr>投影片 47</vt:lpstr>
      <vt:lpstr>真主給予人啟示的目的</vt:lpstr>
      <vt:lpstr>真主給予人啟示的目的</vt:lpstr>
      <vt:lpstr>真主給予人啟示的目的</vt:lpstr>
      <vt:lpstr>真主給予人啟示的目的</vt:lpstr>
      <vt:lpstr>投影片 52</vt:lpstr>
      <vt:lpstr>投影片 53</vt:lpstr>
      <vt:lpstr>投影片 54</vt:lpstr>
      <vt:lpstr>各大宗教信眾增長率</vt:lpstr>
      <vt:lpstr>各大宗教信眾增長率</vt:lpstr>
      <vt:lpstr> </vt:lpstr>
      <vt:lpstr>美國穆斯林</vt:lpstr>
      <vt:lpstr>為什麼?</vt:lpstr>
      <vt:lpstr>投影片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</dc:title>
  <dc:subject>Introduction to islam</dc:subject>
  <dc:creator>yy</dc:creator>
  <cp:lastModifiedBy>iktmc</cp:lastModifiedBy>
  <cp:revision>246</cp:revision>
  <cp:lastPrinted>1999-05-15T07:37:13Z</cp:lastPrinted>
  <dcterms:created xsi:type="dcterms:W3CDTF">1987-05-25T08:37:30Z</dcterms:created>
  <dcterms:modified xsi:type="dcterms:W3CDTF">2015-04-16T01:23:06Z</dcterms:modified>
</cp:coreProperties>
</file>