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Default Extension="mp4" ContentType="video/unknown"/>
  <Default Extension="M1V" ContentType="video/unknown"/>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3" r:id="rId3"/>
    <p:sldMasterId id="2147483700" r:id="rId4"/>
    <p:sldMasterId id="2147483712" r:id="rId5"/>
    <p:sldMasterId id="2147483724" r:id="rId6"/>
  </p:sldMasterIdLst>
  <p:notesMasterIdLst>
    <p:notesMasterId r:id="rId55"/>
  </p:notesMasterIdLst>
  <p:sldIdLst>
    <p:sldId id="326" r:id="rId7"/>
    <p:sldId id="257" r:id="rId8"/>
    <p:sldId id="260" r:id="rId9"/>
    <p:sldId id="261" r:id="rId10"/>
    <p:sldId id="262" r:id="rId11"/>
    <p:sldId id="311" r:id="rId12"/>
    <p:sldId id="309" r:id="rId13"/>
    <p:sldId id="310" r:id="rId14"/>
    <p:sldId id="312" r:id="rId15"/>
    <p:sldId id="327" r:id="rId16"/>
    <p:sldId id="330" r:id="rId17"/>
    <p:sldId id="339" r:id="rId18"/>
    <p:sldId id="329" r:id="rId19"/>
    <p:sldId id="303" r:id="rId20"/>
    <p:sldId id="264" r:id="rId21"/>
    <p:sldId id="265" r:id="rId22"/>
    <p:sldId id="313" r:id="rId23"/>
    <p:sldId id="302" r:id="rId24"/>
    <p:sldId id="336" r:id="rId25"/>
    <p:sldId id="337" r:id="rId26"/>
    <p:sldId id="338" r:id="rId27"/>
    <p:sldId id="334" r:id="rId28"/>
    <p:sldId id="335" r:id="rId29"/>
    <p:sldId id="266" r:id="rId30"/>
    <p:sldId id="267" r:id="rId31"/>
    <p:sldId id="268" r:id="rId32"/>
    <p:sldId id="270" r:id="rId33"/>
    <p:sldId id="272" r:id="rId34"/>
    <p:sldId id="319" r:id="rId35"/>
    <p:sldId id="320" r:id="rId36"/>
    <p:sldId id="273" r:id="rId37"/>
    <p:sldId id="274" r:id="rId38"/>
    <p:sldId id="275" r:id="rId39"/>
    <p:sldId id="333" r:id="rId40"/>
    <p:sldId id="305" r:id="rId41"/>
    <p:sldId id="306" r:id="rId42"/>
    <p:sldId id="277" r:id="rId43"/>
    <p:sldId id="278" r:id="rId44"/>
    <p:sldId id="340" r:id="rId45"/>
    <p:sldId id="279" r:id="rId46"/>
    <p:sldId id="280" r:id="rId47"/>
    <p:sldId id="281" r:id="rId48"/>
    <p:sldId id="282" r:id="rId49"/>
    <p:sldId id="283" r:id="rId50"/>
    <p:sldId id="284" r:id="rId51"/>
    <p:sldId id="323" r:id="rId52"/>
    <p:sldId id="285" r:id="rId53"/>
    <p:sldId id="286" r:id="rId5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FF00"/>
    <a:srgbClr val="FFFF00"/>
    <a:srgbClr val="993300"/>
    <a:srgbClr val="33CCFF"/>
    <a:srgbClr val="FF0000"/>
    <a:srgbClr val="0033CC"/>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3" autoAdjust="0"/>
    <p:restoredTop sz="86364" autoAdjust="0"/>
  </p:normalViewPr>
  <p:slideViewPr>
    <p:cSldViewPr showGuides="1">
      <p:cViewPr>
        <p:scale>
          <a:sx n="60" d="100"/>
          <a:sy n="60" d="100"/>
        </p:scale>
        <p:origin x="-39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9800071-FF67-4030-9F43-EDB7585F125D}" type="slidenum">
              <a:rPr lang="en-US" altLang="zh-TW"/>
              <a:pPr>
                <a:defRPr/>
              </a:pPr>
              <a:t>‹#›</a:t>
            </a:fld>
            <a:endParaRPr lang="en-US" altLang="zh-TW"/>
          </a:p>
        </p:txBody>
      </p:sp>
    </p:spTree>
    <p:extLst>
      <p:ext uri="{BB962C8B-B14F-4D97-AF65-F5344CB8AC3E}">
        <p14:creationId xmlns:p14="http://schemas.microsoft.com/office/powerpoint/2010/main" xmlns="" val="4288681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A138687-EAD2-457A-8D9E-4EB9DFAEEF7A}" type="slidenum">
              <a:rPr lang="en-US" altLang="zh-TW" smtClean="0">
                <a:solidFill>
                  <a:prstClr val="black"/>
                </a:solidFill>
              </a:rPr>
              <a:pPr eaLnBrk="1" hangingPunct="1"/>
              <a:t>1</a:t>
            </a:fld>
            <a:endParaRPr lang="en-US" altLang="zh-TW" smtClean="0">
              <a:solidFill>
                <a:prstClr val="black"/>
              </a:solidFill>
            </a:endParaRPr>
          </a:p>
        </p:txBody>
      </p:sp>
      <p:sp>
        <p:nvSpPr>
          <p:cNvPr id="57347" name="Rectangle 2"/>
          <p:cNvSpPr>
            <a:spLocks noGrp="1" noRot="1" noChangeAspect="1" noChangeArrowheads="1" noTextEdit="1"/>
          </p:cNvSpPr>
          <p:nvPr>
            <p:ph type="sldImg"/>
          </p:nvPr>
        </p:nvSpPr>
        <p:spPr>
          <a:xfrm>
            <a:off x="1289050" y="795338"/>
            <a:ext cx="4279900" cy="3209925"/>
          </a:xfrm>
          <a:ln/>
        </p:spPr>
      </p:sp>
      <p:sp>
        <p:nvSpPr>
          <p:cNvPr id="5734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smtClean="0"/>
              <a:t>http://www.dailymail.co.uk/sciencetech/article-1137267/Getting-chest-Study-reveals-ants-talk-other.html</a:t>
            </a:r>
          </a:p>
          <a:p>
            <a:endParaRPr lang="en-US" altLang="zh-HK" dirty="0" smtClean="0"/>
          </a:p>
          <a:p>
            <a:endParaRPr lang="zh-HK" altLang="en-US" dirty="0"/>
          </a:p>
        </p:txBody>
      </p:sp>
      <p:sp>
        <p:nvSpPr>
          <p:cNvPr id="4" name="投影片編號版面配置區 3"/>
          <p:cNvSpPr>
            <a:spLocks noGrp="1"/>
          </p:cNvSpPr>
          <p:nvPr>
            <p:ph type="sldNum" sz="quarter" idx="10"/>
          </p:nvPr>
        </p:nvSpPr>
        <p:spPr/>
        <p:txBody>
          <a:bodyPr/>
          <a:lstStyle/>
          <a:p>
            <a:fld id="{73A83F1B-1ED3-4994-9B83-1823C97D5E49}" type="slidenum">
              <a:rPr lang="zh-HK" altLang="en-US" smtClean="0">
                <a:solidFill>
                  <a:prstClr val="black"/>
                </a:solidFill>
              </a:rPr>
              <a:pPr/>
              <a:t>11</a:t>
            </a:fld>
            <a:endParaRPr lang="zh-HK" altLang="en-US">
              <a:solidFill>
                <a:prstClr val="black"/>
              </a:solidFill>
            </a:endParaRPr>
          </a:p>
        </p:txBody>
      </p:sp>
    </p:spTree>
    <p:extLst>
      <p:ext uri="{BB962C8B-B14F-4D97-AF65-F5344CB8AC3E}">
        <p14:creationId xmlns:p14="http://schemas.microsoft.com/office/powerpoint/2010/main" xmlns="" val="27326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AD75F36-1270-46BB-8883-2A897C5ADAEB}" type="slidenum">
              <a:rPr lang="en-US" altLang="zh-TW" smtClean="0"/>
              <a:pPr eaLnBrk="1" hangingPunct="1"/>
              <a:t>14</a:t>
            </a:fld>
            <a:endParaRPr lang="en-US" altLang="zh-TW"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17D4601-8264-4389-812F-4D05A870F4A1}" type="slidenum">
              <a:rPr lang="en-US" altLang="zh-TW" smtClean="0"/>
              <a:pPr eaLnBrk="1" hangingPunct="1"/>
              <a:t>15</a:t>
            </a:fld>
            <a:endParaRPr lang="en-US" altLang="zh-TW" smtClean="0"/>
          </a:p>
        </p:txBody>
      </p:sp>
      <p:sp>
        <p:nvSpPr>
          <p:cNvPr id="67587" name="Rectangle 2"/>
          <p:cNvSpPr>
            <a:spLocks noGrp="1" noRot="1" noChangeAspect="1" noChangeArrowheads="1" noTextEdit="1"/>
          </p:cNvSpPr>
          <p:nvPr>
            <p:ph type="sldImg"/>
          </p:nvPr>
        </p:nvSpPr>
        <p:spPr>
          <a:xfrm>
            <a:off x="1289050" y="795338"/>
            <a:ext cx="4279900" cy="3209925"/>
          </a:xfrm>
          <a:ln/>
        </p:spPr>
      </p:sp>
      <p:sp>
        <p:nvSpPr>
          <p:cNvPr id="6758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1C11083-FBC4-41DC-B96E-47F49CBE2D2D}" type="slidenum">
              <a:rPr lang="en-US" altLang="zh-TW" smtClean="0"/>
              <a:pPr eaLnBrk="1" hangingPunct="1"/>
              <a:t>16</a:t>
            </a:fld>
            <a:endParaRPr lang="en-US" altLang="zh-TW" smtClean="0"/>
          </a:p>
        </p:txBody>
      </p:sp>
      <p:sp>
        <p:nvSpPr>
          <p:cNvPr id="68611" name="Rectangle 2"/>
          <p:cNvSpPr>
            <a:spLocks noGrp="1" noRot="1" noChangeAspect="1" noChangeArrowheads="1" noTextEdit="1"/>
          </p:cNvSpPr>
          <p:nvPr>
            <p:ph type="sldImg"/>
          </p:nvPr>
        </p:nvSpPr>
        <p:spPr>
          <a:xfrm>
            <a:off x="1289050" y="795338"/>
            <a:ext cx="4279900" cy="3209925"/>
          </a:xfrm>
          <a:ln/>
        </p:spPr>
      </p:sp>
      <p:sp>
        <p:nvSpPr>
          <p:cNvPr id="6861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AE1F32F-7BB8-47A5-A77E-B272E0B96927}" type="slidenum">
              <a:rPr lang="en-US" altLang="zh-TW" smtClean="0"/>
              <a:pPr eaLnBrk="1" hangingPunct="1"/>
              <a:t>17</a:t>
            </a:fld>
            <a:endParaRPr lang="en-US" altLang="zh-TW" smtClean="0"/>
          </a:p>
        </p:txBody>
      </p:sp>
      <p:sp>
        <p:nvSpPr>
          <p:cNvPr id="69635" name="Rectangle 2"/>
          <p:cNvSpPr>
            <a:spLocks noGrp="1" noRot="1" noChangeAspect="1" noChangeArrowheads="1" noTextEdit="1"/>
          </p:cNvSpPr>
          <p:nvPr>
            <p:ph type="sldImg"/>
          </p:nvPr>
        </p:nvSpPr>
        <p:spPr>
          <a:xfrm>
            <a:off x="1289050" y="795338"/>
            <a:ext cx="4279900" cy="3209925"/>
          </a:xfrm>
          <a:ln/>
        </p:spPr>
      </p:sp>
      <p:sp>
        <p:nvSpPr>
          <p:cNvPr id="6963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A330EF4-6A6B-4A8D-9933-FD787A18303F}" type="slidenum">
              <a:rPr lang="en-US" altLang="zh-TW" smtClean="0"/>
              <a:pPr eaLnBrk="1" hangingPunct="1"/>
              <a:t>18</a:t>
            </a:fld>
            <a:endParaRPr lang="en-US" altLang="zh-TW"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F24EECE-C2E8-4ADD-AA27-1CB7E6ACC707}" type="slidenum">
              <a:rPr lang="en-US" altLang="zh-TW" smtClean="0">
                <a:solidFill>
                  <a:prstClr val="black"/>
                </a:solidFill>
              </a:rPr>
              <a:pPr eaLnBrk="1" hangingPunct="1"/>
              <a:t>19</a:t>
            </a:fld>
            <a:endParaRPr lang="en-US" altLang="zh-TW" smtClean="0">
              <a:solidFill>
                <a:prstClr val="black"/>
              </a:solidFill>
            </a:endParaRPr>
          </a:p>
        </p:txBody>
      </p:sp>
      <p:sp>
        <p:nvSpPr>
          <p:cNvPr id="72707" name="Rectangle 2"/>
          <p:cNvSpPr>
            <a:spLocks noGrp="1" noRot="1" noChangeAspect="1" noChangeArrowheads="1" noTextEdit="1"/>
          </p:cNvSpPr>
          <p:nvPr>
            <p:ph type="sldImg"/>
          </p:nvPr>
        </p:nvSpPr>
        <p:spPr>
          <a:xfrm>
            <a:off x="1144588" y="685800"/>
            <a:ext cx="4568825" cy="3427413"/>
          </a:xfrm>
          <a:ln/>
        </p:spPr>
      </p:sp>
      <p:sp>
        <p:nvSpPr>
          <p:cNvPr id="72708"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AB1C50C-0161-4D27-80A2-115A5823BA33}" type="slidenum">
              <a:rPr lang="en-US" altLang="zh-TW" smtClean="0">
                <a:solidFill>
                  <a:prstClr val="black"/>
                </a:solidFill>
              </a:rPr>
              <a:pPr eaLnBrk="1" hangingPunct="1"/>
              <a:t>20</a:t>
            </a:fld>
            <a:endParaRPr lang="en-US" altLang="zh-TW" smtClean="0">
              <a:solidFill>
                <a:prstClr val="black"/>
              </a:solidFill>
            </a:endParaRPr>
          </a:p>
        </p:txBody>
      </p:sp>
      <p:sp>
        <p:nvSpPr>
          <p:cNvPr id="73731" name="Rectangle 2"/>
          <p:cNvSpPr>
            <a:spLocks noGrp="1" noRot="1" noChangeAspect="1" noChangeArrowheads="1" noTextEdit="1"/>
          </p:cNvSpPr>
          <p:nvPr>
            <p:ph type="sldImg"/>
          </p:nvPr>
        </p:nvSpPr>
        <p:spPr>
          <a:xfrm>
            <a:off x="1144588" y="685800"/>
            <a:ext cx="4568825" cy="3427413"/>
          </a:xfrm>
          <a:ln/>
        </p:spPr>
      </p:sp>
      <p:sp>
        <p:nvSpPr>
          <p:cNvPr id="73732"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74652E4-407B-4A05-885A-9AFE6197B048}" type="slidenum">
              <a:rPr lang="en-US" altLang="zh-TW" smtClean="0">
                <a:solidFill>
                  <a:prstClr val="black"/>
                </a:solidFill>
              </a:rPr>
              <a:pPr eaLnBrk="1" hangingPunct="1"/>
              <a:t>21</a:t>
            </a:fld>
            <a:endParaRPr lang="en-US" altLang="zh-TW" smtClean="0">
              <a:solidFill>
                <a:prstClr val="black"/>
              </a:solidFill>
            </a:endParaRPr>
          </a:p>
        </p:txBody>
      </p:sp>
      <p:sp>
        <p:nvSpPr>
          <p:cNvPr id="74755" name="Rectangle 2"/>
          <p:cNvSpPr>
            <a:spLocks noGrp="1" noRot="1" noChangeAspect="1" noChangeArrowheads="1" noTextEdit="1"/>
          </p:cNvSpPr>
          <p:nvPr>
            <p:ph type="sldImg"/>
          </p:nvPr>
        </p:nvSpPr>
        <p:spPr>
          <a:xfrm>
            <a:off x="1144588" y="685800"/>
            <a:ext cx="4568825" cy="3427413"/>
          </a:xfrm>
          <a:ln/>
        </p:spPr>
      </p:sp>
      <p:sp>
        <p:nvSpPr>
          <p:cNvPr id="74756"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zh-TW" altLang="tr-TR" sz="1000" smtClean="0"/>
              <a:t>	</a:t>
            </a:r>
            <a:r>
              <a:rPr lang="en-US" altLang="zh-TW" sz="1000" smtClean="0"/>
              <a:t>Another important aspect of the information given in the verses of the Qur'an is the developmental stages of a human being in the mother's womb. It is stated in the verses that in the mother's womb, the bones develop first, and then the muscles form which wrap around them.</a:t>
            </a:r>
            <a:endParaRPr lang="en-US" altLang="zh-TW" sz="1000" b="1" smtClean="0"/>
          </a:p>
          <a:p>
            <a:pPr eaLnBrk="1" hangingPunct="1">
              <a:lnSpc>
                <a:spcPct val="90000"/>
              </a:lnSpc>
            </a:pPr>
            <a:r>
              <a:rPr lang="tr-TR" altLang="zh-TW" sz="1000" b="1" smtClean="0"/>
              <a:t>	</a:t>
            </a:r>
            <a:r>
              <a:rPr lang="en-US" altLang="zh-TW" sz="1000" b="1" smtClean="0"/>
              <a:t>”(We) then formed the drop into a clot and formed the clot into</a:t>
            </a:r>
            <a:r>
              <a:rPr lang="tr-TR" altLang="zh-TW" sz="1000" b="1" smtClean="0"/>
              <a:t> </a:t>
            </a:r>
            <a:r>
              <a:rPr lang="en-US" altLang="zh-TW" sz="1000" b="1" smtClean="0"/>
              <a:t>a lump and formed the lump into bones and clothed the bones in flesh; and then brought him into being as another creature.</a:t>
            </a:r>
            <a:r>
              <a:rPr lang="tr-TR" altLang="zh-TW" sz="1000" b="1" smtClean="0"/>
              <a:t> </a:t>
            </a:r>
            <a:r>
              <a:rPr lang="en-US" altLang="zh-TW" sz="1000" b="1" smtClean="0"/>
              <a:t>Blessed be God, the Best of Creators!„ </a:t>
            </a:r>
          </a:p>
          <a:p>
            <a:pPr eaLnBrk="1" hangingPunct="1">
              <a:lnSpc>
                <a:spcPct val="90000"/>
              </a:lnSpc>
            </a:pPr>
            <a:r>
              <a:rPr lang="tr-TR" altLang="zh-TW" sz="1000" b="1" smtClean="0"/>
              <a:t>	</a:t>
            </a:r>
            <a:r>
              <a:rPr lang="en-US" altLang="zh-TW" sz="1000" b="1" smtClean="0"/>
              <a:t>(The Qur'an, 23:14)</a:t>
            </a:r>
            <a:endParaRPr lang="en-US" altLang="zh-TW" sz="1000" smtClean="0"/>
          </a:p>
          <a:p>
            <a:pPr eaLnBrk="1" hangingPunct="1">
              <a:lnSpc>
                <a:spcPct val="90000"/>
              </a:lnSpc>
            </a:pPr>
            <a:r>
              <a:rPr lang="tr-TR" altLang="zh-TW" sz="1000" smtClean="0"/>
              <a:t>	</a:t>
            </a:r>
            <a:r>
              <a:rPr lang="en-US" altLang="zh-TW" sz="1000" smtClean="0"/>
              <a:t>Embryology is the branch of science that studies the development of the embryo in the mother's womb. Until very recently, embryologists assumed that the bones and muscles in an embryo developed at the same time. For this reason, for a long time, some people claimed that these verses conflicted with science. Yet, advanced microscopic research conducted by virtue of new technological developments has revealed that the revelation of the Qur'an is word for word correct. </a:t>
            </a:r>
          </a:p>
          <a:p>
            <a:pPr eaLnBrk="1" hangingPunct="1">
              <a:lnSpc>
                <a:spcPct val="90000"/>
              </a:lnSpc>
            </a:pPr>
            <a:r>
              <a:rPr lang="tr-TR" altLang="zh-TW" sz="1000" smtClean="0"/>
              <a:t>	</a:t>
            </a:r>
            <a:r>
              <a:rPr lang="en-US" altLang="zh-TW" sz="1000" smtClean="0"/>
              <a:t>These observations at the microscopic level showed that the development inside the mother's womb takes place in just the way it is described in the verses. First, the cartilage tissue of the embryo ossifies. Then muscular cells that are selected from amongst the tissue around the bones come together and wrap around the bones. </a:t>
            </a:r>
          </a:p>
          <a:p>
            <a:pPr eaLnBrk="1" hangingPunct="1">
              <a:lnSpc>
                <a:spcPct val="90000"/>
              </a:lnSpc>
            </a:pPr>
            <a:r>
              <a:rPr lang="tr-TR" altLang="zh-TW" sz="1000" smtClean="0"/>
              <a:t>	</a:t>
            </a:r>
            <a:r>
              <a:rPr lang="en-US" altLang="zh-TW" sz="1000" smtClean="0"/>
              <a:t>This event is described in a scientific publication titled </a:t>
            </a:r>
            <a:r>
              <a:rPr lang="en-US" altLang="zh-TW" sz="1000" i="1" smtClean="0"/>
              <a:t>Developing Human</a:t>
            </a:r>
            <a:r>
              <a:rPr lang="en-US" altLang="zh-TW" sz="1000" smtClean="0"/>
              <a:t> in the following words:</a:t>
            </a:r>
            <a:endParaRPr lang="en-US" altLang="zh-TW" sz="1000" i="1" smtClean="0"/>
          </a:p>
          <a:p>
            <a:pPr eaLnBrk="1" hangingPunct="1">
              <a:lnSpc>
                <a:spcPct val="90000"/>
              </a:lnSpc>
            </a:pPr>
            <a:r>
              <a:rPr lang="tr-TR" altLang="zh-TW" sz="1000" i="1" smtClean="0"/>
              <a:t>	</a:t>
            </a:r>
            <a:r>
              <a:rPr lang="en-US" altLang="zh-TW" sz="1000" i="1" smtClean="0"/>
              <a:t>During the seventh week, the skeleton begins to spread throughout the body and the bones take their familiar shapes. At the end of the seventh week and during the eighth week the muscles take their positions around the bone forms.</a:t>
            </a:r>
            <a:r>
              <a:rPr lang="en-US" altLang="zh-TW" sz="1000" smtClean="0"/>
              <a:t>17</a:t>
            </a:r>
          </a:p>
          <a:p>
            <a:pPr eaLnBrk="1" hangingPunct="1">
              <a:lnSpc>
                <a:spcPct val="90000"/>
              </a:lnSpc>
            </a:pPr>
            <a:r>
              <a:rPr lang="tr-TR" altLang="zh-TW" sz="1000" smtClean="0"/>
              <a:t>	</a:t>
            </a:r>
            <a:r>
              <a:rPr lang="en-US" altLang="zh-TW" sz="1000" smtClean="0"/>
              <a:t>In short, man's developmental stages as described in the Qur'an are in perfect harmony with the findings of modern embryology.</a:t>
            </a:r>
            <a:endParaRPr lang="tr-TR" altLang="zh-TW"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33498AA-A7AC-41C2-8283-5044953CA3F9}" type="slidenum">
              <a:rPr lang="en-US" altLang="zh-TW" smtClean="0">
                <a:solidFill>
                  <a:prstClr val="black"/>
                </a:solidFill>
              </a:rPr>
              <a:pPr eaLnBrk="1" hangingPunct="1"/>
              <a:t>22</a:t>
            </a:fld>
            <a:endParaRPr lang="en-US" altLang="zh-TW" smtClean="0">
              <a:solidFill>
                <a:prstClr val="black"/>
              </a:solidFill>
            </a:endParaRPr>
          </a:p>
        </p:txBody>
      </p:sp>
      <p:sp>
        <p:nvSpPr>
          <p:cNvPr id="70659" name="Rectangle 2"/>
          <p:cNvSpPr>
            <a:spLocks noGrp="1" noRot="1" noChangeAspect="1" noChangeArrowheads="1" noTextEdit="1"/>
          </p:cNvSpPr>
          <p:nvPr>
            <p:ph type="sldImg"/>
          </p:nvPr>
        </p:nvSpPr>
        <p:spPr>
          <a:xfrm>
            <a:off x="1144588" y="685800"/>
            <a:ext cx="4568825" cy="3427413"/>
          </a:xfrm>
          <a:ln/>
        </p:spPr>
      </p:sp>
      <p:sp>
        <p:nvSpPr>
          <p:cNvPr id="70660"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8CB8806-4A31-46CD-8306-9A68F06278E6}" type="slidenum">
              <a:rPr lang="en-US" altLang="zh-TW" smtClean="0"/>
              <a:pPr eaLnBrk="1" hangingPunct="1"/>
              <a:t>2</a:t>
            </a:fld>
            <a:endParaRPr lang="en-US" altLang="zh-TW" smtClean="0"/>
          </a:p>
        </p:txBody>
      </p:sp>
      <p:sp>
        <p:nvSpPr>
          <p:cNvPr id="58371" name="Rectangle 2"/>
          <p:cNvSpPr>
            <a:spLocks noGrp="1" noRot="1" noChangeAspect="1" noChangeArrowheads="1" noTextEdit="1"/>
          </p:cNvSpPr>
          <p:nvPr>
            <p:ph type="sldImg"/>
          </p:nvPr>
        </p:nvSpPr>
        <p:spPr>
          <a:xfrm>
            <a:off x="1289050" y="795338"/>
            <a:ext cx="4279900" cy="3209925"/>
          </a:xfrm>
          <a:ln/>
        </p:spPr>
      </p:sp>
      <p:sp>
        <p:nvSpPr>
          <p:cNvPr id="5837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9E76F002-8799-4291-859A-01499323E471}" type="slidenum">
              <a:rPr lang="en-US" altLang="zh-TW" smtClean="0">
                <a:solidFill>
                  <a:prstClr val="black"/>
                </a:solidFill>
              </a:rPr>
              <a:pPr eaLnBrk="1" hangingPunct="1"/>
              <a:t>23</a:t>
            </a:fld>
            <a:endParaRPr lang="en-US" altLang="zh-TW" smtClean="0">
              <a:solidFill>
                <a:prstClr val="black"/>
              </a:solidFill>
            </a:endParaRPr>
          </a:p>
        </p:txBody>
      </p:sp>
      <p:sp>
        <p:nvSpPr>
          <p:cNvPr id="71683" name="Rectangle 2"/>
          <p:cNvSpPr>
            <a:spLocks noGrp="1" noRot="1" noChangeAspect="1" noChangeArrowheads="1" noTextEdit="1"/>
          </p:cNvSpPr>
          <p:nvPr>
            <p:ph type="sldImg"/>
          </p:nvPr>
        </p:nvSpPr>
        <p:spPr>
          <a:xfrm>
            <a:off x="1144588" y="685800"/>
            <a:ext cx="4568825" cy="3427413"/>
          </a:xfrm>
          <a:ln/>
        </p:spPr>
      </p:sp>
      <p:sp>
        <p:nvSpPr>
          <p:cNvPr id="71684"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8659053-BC4C-4059-BE2F-8FEFC13C1547}" type="slidenum">
              <a:rPr lang="en-US" altLang="zh-TW" smtClean="0"/>
              <a:pPr eaLnBrk="1" hangingPunct="1"/>
              <a:t>24</a:t>
            </a:fld>
            <a:endParaRPr lang="en-US" altLang="zh-TW"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1E229EE-142F-4EF7-9F3F-7470E3AE53F6}" type="slidenum">
              <a:rPr lang="en-US" altLang="zh-TW" smtClean="0"/>
              <a:pPr eaLnBrk="1" hangingPunct="1"/>
              <a:t>25</a:t>
            </a:fld>
            <a:endParaRPr lang="en-US" altLang="zh-TW"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CFD2CC5-559B-4F1E-AD0E-BB82A4FF86A3}" type="slidenum">
              <a:rPr lang="en-US" altLang="zh-TW" smtClean="0"/>
              <a:pPr eaLnBrk="1" hangingPunct="1"/>
              <a:t>26</a:t>
            </a:fld>
            <a:endParaRPr lang="en-US" altLang="zh-TW"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FE1D267-3E1C-49CB-8677-E0A2C5B45F8C}" type="slidenum">
              <a:rPr lang="en-US" altLang="zh-TW" smtClean="0"/>
              <a:pPr eaLnBrk="1" hangingPunct="1"/>
              <a:t>27</a:t>
            </a:fld>
            <a:endParaRPr lang="en-US" altLang="zh-TW"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A80E333-DF07-4AE8-A3EF-0C92CA39E2C0}" type="slidenum">
              <a:rPr lang="en-US" altLang="zh-TW" smtClean="0"/>
              <a:pPr eaLnBrk="1" hangingPunct="1"/>
              <a:t>28</a:t>
            </a:fld>
            <a:endParaRPr lang="en-US" altLang="zh-TW"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EF114B6-DAC6-40F5-8C9C-E6105996BA4E}" type="slidenum">
              <a:rPr lang="en-US" altLang="zh-TW" smtClean="0">
                <a:solidFill>
                  <a:srgbClr val="000000"/>
                </a:solidFill>
              </a:rPr>
              <a:pPr eaLnBrk="1" hangingPunct="1"/>
              <a:t>29</a:t>
            </a:fld>
            <a:endParaRPr lang="en-US" altLang="zh-TW" smtClean="0">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EE1F777-6117-4E03-9789-8BE3F0129257}" type="slidenum">
              <a:rPr lang="en-US" altLang="zh-TW" smtClean="0">
                <a:solidFill>
                  <a:srgbClr val="000000"/>
                </a:solidFill>
              </a:rPr>
              <a:pPr eaLnBrk="1" hangingPunct="1"/>
              <a:t>30</a:t>
            </a:fld>
            <a:endParaRPr lang="en-US" altLang="zh-TW" smtClean="0">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B2C0B7A-145F-4EAF-A1A5-FB38B592A435}" type="slidenum">
              <a:rPr lang="en-US" altLang="zh-TW" smtClean="0"/>
              <a:pPr eaLnBrk="1" hangingPunct="1"/>
              <a:t>31</a:t>
            </a:fld>
            <a:endParaRPr lang="en-US" altLang="zh-TW"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EF39604-C101-44D6-84B0-DA5DB04D195A}" type="slidenum">
              <a:rPr lang="en-US" altLang="zh-TW" smtClean="0"/>
              <a:pPr eaLnBrk="1" hangingPunct="1"/>
              <a:t>32</a:t>
            </a:fld>
            <a:endParaRPr lang="en-US" altLang="zh-TW"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55A8884-7425-4261-8EF0-C9C3C25335DF}" type="slidenum">
              <a:rPr lang="en-US" altLang="zh-TW" smtClean="0"/>
              <a:pPr eaLnBrk="1" hangingPunct="1"/>
              <a:t>3</a:t>
            </a:fld>
            <a:endParaRPr lang="en-US" altLang="zh-TW" smtClean="0"/>
          </a:p>
        </p:txBody>
      </p:sp>
      <p:sp>
        <p:nvSpPr>
          <p:cNvPr id="59395" name="Rectangle 2"/>
          <p:cNvSpPr>
            <a:spLocks noGrp="1" noRot="1" noChangeAspect="1" noChangeArrowheads="1" noTextEdit="1"/>
          </p:cNvSpPr>
          <p:nvPr>
            <p:ph type="sldImg"/>
          </p:nvPr>
        </p:nvSpPr>
        <p:spPr>
          <a:xfrm>
            <a:off x="1289050" y="795338"/>
            <a:ext cx="4279900" cy="3209925"/>
          </a:xfrm>
          <a:ln/>
        </p:spPr>
      </p:sp>
      <p:sp>
        <p:nvSpPr>
          <p:cNvPr id="5939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4B62C9A-8526-4117-809C-7EA535FCE23D}" type="slidenum">
              <a:rPr lang="en-US" altLang="zh-TW" smtClean="0"/>
              <a:pPr eaLnBrk="1" hangingPunct="1"/>
              <a:t>33</a:t>
            </a:fld>
            <a:endParaRPr lang="en-US" altLang="zh-TW"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D634A97-37DA-40DA-BCE6-CF5DC4FD8436}" type="slidenum">
              <a:rPr lang="en-US" altLang="zh-TW" smtClean="0">
                <a:solidFill>
                  <a:srgbClr val="000000"/>
                </a:solidFill>
              </a:rPr>
              <a:pPr eaLnBrk="1" hangingPunct="1"/>
              <a:t>34</a:t>
            </a:fld>
            <a:endParaRPr lang="en-US" altLang="zh-TW" smtClean="0">
              <a:solidFill>
                <a:srgbClr val="000000"/>
              </a:solidFill>
            </a:endParaRPr>
          </a:p>
        </p:txBody>
      </p:sp>
      <p:sp>
        <p:nvSpPr>
          <p:cNvPr id="89091" name="Rectangle 2"/>
          <p:cNvSpPr>
            <a:spLocks noGrp="1" noRot="1" noChangeAspect="1" noChangeArrowheads="1" noTextEdit="1"/>
          </p:cNvSpPr>
          <p:nvPr>
            <p:ph type="sldImg"/>
          </p:nvPr>
        </p:nvSpPr>
        <p:spPr>
          <a:xfrm>
            <a:off x="1289050" y="795338"/>
            <a:ext cx="4279900" cy="3209925"/>
          </a:xfrm>
          <a:ln/>
        </p:spPr>
      </p:sp>
      <p:sp>
        <p:nvSpPr>
          <p:cNvPr id="8909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DF17BBA-217B-47DA-BF59-4E68367717E9}" type="slidenum">
              <a:rPr lang="en-US" altLang="zh-TW" smtClean="0"/>
              <a:pPr eaLnBrk="1" hangingPunct="1"/>
              <a:t>35</a:t>
            </a:fld>
            <a:endParaRPr lang="en-US" altLang="zh-TW" smtClean="0"/>
          </a:p>
        </p:txBody>
      </p:sp>
      <p:sp>
        <p:nvSpPr>
          <p:cNvPr id="90115" name="Rectangle 2"/>
          <p:cNvSpPr>
            <a:spLocks noGrp="1" noRot="1" noChangeAspect="1" noChangeArrowheads="1" noTextEdit="1"/>
          </p:cNvSpPr>
          <p:nvPr>
            <p:ph type="sldImg"/>
          </p:nvPr>
        </p:nvSpPr>
        <p:spPr>
          <a:xfrm>
            <a:off x="1289050" y="795338"/>
            <a:ext cx="4279900" cy="3209925"/>
          </a:xfrm>
          <a:ln/>
        </p:spPr>
      </p:sp>
      <p:sp>
        <p:nvSpPr>
          <p:cNvPr id="9011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AD88FDB-995E-4C80-980F-BE403EFE216C}" type="slidenum">
              <a:rPr lang="en-US" altLang="zh-TW" smtClean="0"/>
              <a:pPr eaLnBrk="1" hangingPunct="1"/>
              <a:t>36</a:t>
            </a:fld>
            <a:endParaRPr lang="en-US" altLang="zh-TW"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CE297EE-5471-44DF-8E04-F681A0D18E7B}" type="slidenum">
              <a:rPr lang="en-US" altLang="zh-TW" smtClean="0"/>
              <a:pPr eaLnBrk="1" hangingPunct="1"/>
              <a:t>37</a:t>
            </a:fld>
            <a:endParaRPr lang="en-US" altLang="zh-TW" smtClean="0"/>
          </a:p>
        </p:txBody>
      </p:sp>
      <p:sp>
        <p:nvSpPr>
          <p:cNvPr id="92163" name="Rectangle 2"/>
          <p:cNvSpPr>
            <a:spLocks noGrp="1" noRot="1" noChangeAspect="1" noChangeArrowheads="1" noTextEdit="1"/>
          </p:cNvSpPr>
          <p:nvPr>
            <p:ph type="sldImg"/>
          </p:nvPr>
        </p:nvSpPr>
        <p:spPr>
          <a:xfrm>
            <a:off x="1289050" y="795338"/>
            <a:ext cx="4279900" cy="3209925"/>
          </a:xfrm>
          <a:ln/>
        </p:spPr>
      </p:sp>
      <p:sp>
        <p:nvSpPr>
          <p:cNvPr id="9216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C39F292-2293-4D99-9197-E8B93AC0A7B6}" type="slidenum">
              <a:rPr lang="en-US" altLang="zh-TW" smtClean="0"/>
              <a:pPr eaLnBrk="1" hangingPunct="1"/>
              <a:t>38</a:t>
            </a:fld>
            <a:endParaRPr lang="en-US" altLang="zh-TW"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120000"/>
              </a:lnSpc>
              <a:spcBef>
                <a:spcPct val="50000"/>
              </a:spcBef>
            </a:pPr>
            <a:r>
              <a:rPr lang="en-US" altLang="zh-TW" sz="2400" dirty="0" smtClean="0">
                <a:latin typeface="Arial Narrow" pitchFamily="34" charset="0"/>
                <a:ea typeface="細明體" pitchFamily="49" charset="-120"/>
              </a:rPr>
              <a:t>(</a:t>
            </a:r>
            <a:r>
              <a:rPr lang="zh-TW" altLang="en-US" sz="2400" dirty="0" smtClean="0">
                <a:latin typeface="Arial Narrow" pitchFamily="34" charset="0"/>
                <a:ea typeface="細明體" pitchFamily="49" charset="-120"/>
              </a:rPr>
              <a:t>根據 </a:t>
            </a:r>
            <a:r>
              <a:rPr lang="zh-TW" altLang="en-US" sz="2400" dirty="0" smtClean="0">
                <a:ea typeface="細明體" pitchFamily="49" charset="-120"/>
              </a:rPr>
              <a:t>“</a:t>
            </a:r>
            <a:r>
              <a:rPr lang="en-US" altLang="zh-TW" sz="2400" i="1" dirty="0" smtClean="0">
                <a:latin typeface="Arial Narrow" pitchFamily="34" charset="0"/>
                <a:ea typeface="細明體" pitchFamily="49" charset="-120"/>
              </a:rPr>
              <a:t>Human Development as Described in the </a:t>
            </a:r>
            <a:r>
              <a:rPr lang="en-US" altLang="zh-TW" sz="2400" i="1" dirty="0" err="1" smtClean="0">
                <a:latin typeface="Arial Narrow" pitchFamily="34" charset="0"/>
                <a:ea typeface="細明體" pitchFamily="49" charset="-120"/>
              </a:rPr>
              <a:t>Qu</a:t>
            </a:r>
            <a:r>
              <a:rPr lang="en-US" altLang="zh-TW" sz="2400" i="1" dirty="0" err="1" smtClean="0">
                <a:ea typeface="細明體" pitchFamily="49" charset="-120"/>
              </a:rPr>
              <a:t>’</a:t>
            </a:r>
            <a:r>
              <a:rPr lang="en-US" altLang="zh-TW" sz="2400" i="1" dirty="0" err="1" smtClean="0">
                <a:latin typeface="Arial Narrow" pitchFamily="34" charset="0"/>
                <a:ea typeface="細明體" pitchFamily="49" charset="-120"/>
              </a:rPr>
              <a:t>ran</a:t>
            </a:r>
            <a:r>
              <a:rPr lang="en-US" altLang="zh-TW" sz="2400" i="1" dirty="0" smtClean="0">
                <a:latin typeface="Arial Narrow" pitchFamily="34" charset="0"/>
                <a:ea typeface="細明體" pitchFamily="49" charset="-120"/>
              </a:rPr>
              <a:t> and Sunnah</a:t>
            </a:r>
            <a:r>
              <a:rPr lang="en-US" altLang="zh-TW" sz="2400" i="1" dirty="0" smtClean="0">
                <a:ea typeface="細明體" pitchFamily="49" charset="-120"/>
              </a:rPr>
              <a:t>”</a:t>
            </a:r>
            <a:r>
              <a:rPr lang="en-US" altLang="zh-TW" sz="2400" dirty="0" smtClean="0">
                <a:latin typeface="Arial Narrow" pitchFamily="34" charset="0"/>
                <a:ea typeface="細明體" pitchFamily="49" charset="-120"/>
              </a:rPr>
              <a:t> 《</a:t>
            </a:r>
            <a:r>
              <a:rPr lang="zh-TW" altLang="en-US" sz="2400" dirty="0" smtClean="0">
                <a:latin typeface="Arial Narrow" pitchFamily="34" charset="0"/>
                <a:ea typeface="細明體" pitchFamily="49" charset="-120"/>
              </a:rPr>
              <a:t>古蘭經與聖行中所描述的人類發育</a:t>
            </a:r>
            <a:r>
              <a:rPr lang="en-US" altLang="zh-TW" sz="2400" dirty="0" smtClean="0">
                <a:latin typeface="Arial Narrow" pitchFamily="34" charset="0"/>
                <a:ea typeface="細明體" pitchFamily="49" charset="-120"/>
              </a:rPr>
              <a:t>》 </a:t>
            </a:r>
            <a:r>
              <a:rPr lang="zh-TW" altLang="en-US" sz="2400" dirty="0" smtClean="0">
                <a:latin typeface="Arial Narrow" pitchFamily="34" charset="0"/>
                <a:ea typeface="細明體" pitchFamily="49" charset="-120"/>
              </a:rPr>
              <a:t>所繪之水蛭圖，作者莫爾 </a:t>
            </a:r>
            <a:r>
              <a:rPr lang="en-US" altLang="zh-TW" sz="2400" dirty="0" smtClean="0">
                <a:latin typeface="Arial Narrow" pitchFamily="34" charset="0"/>
                <a:ea typeface="細明體" pitchFamily="49" charset="-120"/>
              </a:rPr>
              <a:t>(Moore) </a:t>
            </a:r>
            <a:r>
              <a:rPr lang="zh-TW" altLang="en-US" sz="2400" dirty="0" smtClean="0">
                <a:latin typeface="Arial Narrow" pitchFamily="34" charset="0"/>
                <a:ea typeface="細明體" pitchFamily="49" charset="-120"/>
              </a:rPr>
              <a:t>等，第 </a:t>
            </a:r>
            <a:r>
              <a:rPr lang="en-US" altLang="zh-TW" sz="2400" dirty="0" smtClean="0">
                <a:latin typeface="Arial Narrow" pitchFamily="34" charset="0"/>
                <a:ea typeface="細明體" pitchFamily="49" charset="-120"/>
              </a:rPr>
              <a:t>37 </a:t>
            </a:r>
            <a:r>
              <a:rPr lang="zh-TW" altLang="en-US" sz="2400" dirty="0" smtClean="0">
                <a:latin typeface="Arial Narrow" pitchFamily="34" charset="0"/>
                <a:ea typeface="細明體" pitchFamily="49" charset="-120"/>
              </a:rPr>
              <a:t>頁，修改自</a:t>
            </a:r>
            <a:r>
              <a:rPr lang="zh-TW" altLang="en-US" sz="2400" i="1" dirty="0" smtClean="0">
                <a:latin typeface="Arial Narrow" pitchFamily="34" charset="0"/>
                <a:ea typeface="細明體" pitchFamily="49" charset="-120"/>
              </a:rPr>
              <a:t> </a:t>
            </a:r>
            <a:r>
              <a:rPr lang="zh-TW" altLang="en-US" sz="2400" i="1" dirty="0" smtClean="0">
                <a:ea typeface="細明體" pitchFamily="49" charset="-120"/>
              </a:rPr>
              <a:t>“</a:t>
            </a:r>
            <a:r>
              <a:rPr lang="en-US" altLang="zh-TW" sz="2400" i="1" dirty="0" smtClean="0">
                <a:latin typeface="Arial Narrow" pitchFamily="34" charset="0"/>
                <a:ea typeface="細明體" pitchFamily="49" charset="-120"/>
              </a:rPr>
              <a:t>Integrated Principles of Zoology</a:t>
            </a:r>
            <a:r>
              <a:rPr lang="en-US" altLang="zh-TW" sz="2400" i="1" dirty="0" smtClean="0">
                <a:ea typeface="細明體" pitchFamily="49" charset="-120"/>
              </a:rPr>
              <a:t>”</a:t>
            </a:r>
            <a:r>
              <a:rPr lang="en-US" altLang="zh-TW" sz="2400" dirty="0" smtClean="0">
                <a:latin typeface="Arial Narrow" pitchFamily="34" charset="0"/>
                <a:ea typeface="細明體" pitchFamily="49" charset="-120"/>
              </a:rPr>
              <a:t> 《</a:t>
            </a:r>
            <a:r>
              <a:rPr lang="zh-TW" altLang="en-US" sz="2400" dirty="0" smtClean="0">
                <a:latin typeface="Arial Narrow" pitchFamily="34" charset="0"/>
                <a:ea typeface="細明體" pitchFamily="49" charset="-120"/>
              </a:rPr>
              <a:t>動物學綜合原理</a:t>
            </a:r>
            <a:r>
              <a:rPr lang="en-US" altLang="zh-TW" sz="2400" dirty="0" smtClean="0">
                <a:latin typeface="Arial Narrow" pitchFamily="34" charset="0"/>
                <a:ea typeface="細明體" pitchFamily="49" charset="-120"/>
              </a:rPr>
              <a:t>》</a:t>
            </a:r>
            <a:r>
              <a:rPr lang="zh-TW" altLang="en-US" sz="2400" dirty="0" smtClean="0">
                <a:latin typeface="Arial Narrow" pitchFamily="34" charset="0"/>
                <a:ea typeface="細明體" pitchFamily="49" charset="-120"/>
              </a:rPr>
              <a:t>，作者西克曼 </a:t>
            </a:r>
            <a:r>
              <a:rPr lang="en-US" altLang="zh-TW" sz="2400" dirty="0" smtClean="0">
                <a:latin typeface="Arial Narrow" pitchFamily="34" charset="0"/>
                <a:ea typeface="細明體" pitchFamily="49" charset="-120"/>
              </a:rPr>
              <a:t>(</a:t>
            </a:r>
            <a:r>
              <a:rPr lang="en-US" altLang="zh-TW" sz="2400" i="1" dirty="0" smtClean="0">
                <a:latin typeface="Arial Narrow" pitchFamily="34" charset="0"/>
                <a:ea typeface="細明體" pitchFamily="49" charset="-120"/>
              </a:rPr>
              <a:t>Hickman</a:t>
            </a:r>
            <a:r>
              <a:rPr lang="en-US" altLang="zh-TW" sz="2400" dirty="0" smtClean="0">
                <a:latin typeface="Arial Narrow" pitchFamily="34" charset="0"/>
                <a:ea typeface="細明體" pitchFamily="49" charset="-120"/>
              </a:rPr>
              <a:t>) </a:t>
            </a:r>
            <a:r>
              <a:rPr lang="zh-TW" altLang="en-US" sz="2400" dirty="0" smtClean="0">
                <a:latin typeface="Arial Narrow" pitchFamily="34" charset="0"/>
                <a:ea typeface="細明體" pitchFamily="49" charset="-120"/>
              </a:rPr>
              <a:t>等。</a:t>
            </a:r>
            <a:endParaRPr lang="zh-TW" altLang="en-US" sz="2400" dirty="0" smtClean="0">
              <a:latin typeface="Arial Narrow" pitchFamily="34" charset="0"/>
            </a:endParaRPr>
          </a:p>
          <a:p>
            <a:pPr eaLnBrk="1" hangingPunct="1"/>
            <a:endParaRPr lang="en-US" altLang="zh-TW"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C39F292-2293-4D99-9197-E8B93AC0A7B6}" type="slidenum">
              <a:rPr lang="en-US" altLang="zh-TW" smtClean="0">
                <a:solidFill>
                  <a:prstClr val="black"/>
                </a:solidFill>
              </a:rPr>
              <a:pPr eaLnBrk="1" hangingPunct="1"/>
              <a:t>39</a:t>
            </a:fld>
            <a:endParaRPr lang="en-US" altLang="zh-TW"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120000"/>
              </a:lnSpc>
              <a:spcBef>
                <a:spcPct val="50000"/>
              </a:spcBef>
            </a:pPr>
            <a:r>
              <a:rPr lang="en-US" altLang="zh-TW" sz="2400" smtClean="0">
                <a:latin typeface="Arial Narrow" pitchFamily="34" charset="0"/>
                <a:ea typeface="細明體" pitchFamily="49" charset="-120"/>
              </a:rPr>
              <a:t>(</a:t>
            </a:r>
            <a:r>
              <a:rPr lang="zh-TW" altLang="en-US" sz="2400" smtClean="0">
                <a:latin typeface="Arial Narrow" pitchFamily="34" charset="0"/>
                <a:ea typeface="細明體" pitchFamily="49" charset="-120"/>
              </a:rPr>
              <a:t>根據 </a:t>
            </a:r>
            <a:r>
              <a:rPr lang="zh-TW" altLang="en-US" sz="2400" smtClean="0">
                <a:ea typeface="細明體" pitchFamily="49" charset="-120"/>
              </a:rPr>
              <a:t>“</a:t>
            </a:r>
            <a:r>
              <a:rPr lang="en-US" altLang="zh-TW" sz="2400" i="1" smtClean="0">
                <a:latin typeface="Arial Narrow" pitchFamily="34" charset="0"/>
                <a:ea typeface="細明體" pitchFamily="49" charset="-120"/>
              </a:rPr>
              <a:t>Human Development as Described in the Qu</a:t>
            </a:r>
            <a:r>
              <a:rPr lang="en-US" altLang="zh-TW" sz="2400" i="1" smtClean="0">
                <a:ea typeface="細明體" pitchFamily="49" charset="-120"/>
              </a:rPr>
              <a:t>’</a:t>
            </a:r>
            <a:r>
              <a:rPr lang="en-US" altLang="zh-TW" sz="2400" i="1" smtClean="0">
                <a:latin typeface="Arial Narrow" pitchFamily="34" charset="0"/>
                <a:ea typeface="細明體" pitchFamily="49" charset="-120"/>
              </a:rPr>
              <a:t>ran and Sunnah</a:t>
            </a:r>
            <a:r>
              <a:rPr lang="en-US" altLang="zh-TW" sz="2400" i="1" smtClean="0">
                <a:ea typeface="細明體" pitchFamily="49" charset="-120"/>
              </a:rPr>
              <a:t>”</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古蘭經與聖行中所描述的人類發育</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所繪之水蛭圖，作者莫爾 </a:t>
            </a:r>
            <a:r>
              <a:rPr lang="en-US" altLang="zh-TW" sz="2400" smtClean="0">
                <a:latin typeface="Arial Narrow" pitchFamily="34" charset="0"/>
                <a:ea typeface="細明體" pitchFamily="49" charset="-120"/>
              </a:rPr>
              <a:t>(Moore) </a:t>
            </a:r>
            <a:r>
              <a:rPr lang="zh-TW" altLang="en-US" sz="2400" smtClean="0">
                <a:latin typeface="Arial Narrow" pitchFamily="34" charset="0"/>
                <a:ea typeface="細明體" pitchFamily="49" charset="-120"/>
              </a:rPr>
              <a:t>等，第 </a:t>
            </a:r>
            <a:r>
              <a:rPr lang="en-US" altLang="zh-TW" sz="2400" smtClean="0">
                <a:latin typeface="Arial Narrow" pitchFamily="34" charset="0"/>
                <a:ea typeface="細明體" pitchFamily="49" charset="-120"/>
              </a:rPr>
              <a:t>37 </a:t>
            </a:r>
            <a:r>
              <a:rPr lang="zh-TW" altLang="en-US" sz="2400" smtClean="0">
                <a:latin typeface="Arial Narrow" pitchFamily="34" charset="0"/>
                <a:ea typeface="細明體" pitchFamily="49" charset="-120"/>
              </a:rPr>
              <a:t>頁，修改自</a:t>
            </a:r>
            <a:r>
              <a:rPr lang="zh-TW" altLang="en-US" sz="2400" i="1" smtClean="0">
                <a:latin typeface="Arial Narrow" pitchFamily="34" charset="0"/>
                <a:ea typeface="細明體" pitchFamily="49" charset="-120"/>
              </a:rPr>
              <a:t> </a:t>
            </a:r>
            <a:r>
              <a:rPr lang="zh-TW" altLang="en-US" sz="2400" i="1" smtClean="0">
                <a:ea typeface="細明體" pitchFamily="49" charset="-120"/>
              </a:rPr>
              <a:t>“</a:t>
            </a:r>
            <a:r>
              <a:rPr lang="en-US" altLang="zh-TW" sz="2400" i="1" smtClean="0">
                <a:latin typeface="Arial Narrow" pitchFamily="34" charset="0"/>
                <a:ea typeface="細明體" pitchFamily="49" charset="-120"/>
              </a:rPr>
              <a:t>Integrated Principles of Zoology</a:t>
            </a:r>
            <a:r>
              <a:rPr lang="en-US" altLang="zh-TW" sz="2400" i="1" smtClean="0">
                <a:ea typeface="細明體" pitchFamily="49" charset="-120"/>
              </a:rPr>
              <a:t>”</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動物學綜合原理</a:t>
            </a:r>
            <a:r>
              <a:rPr lang="en-US" altLang="zh-TW" sz="2400" smtClean="0">
                <a:latin typeface="Arial Narrow" pitchFamily="34" charset="0"/>
                <a:ea typeface="細明體" pitchFamily="49" charset="-120"/>
              </a:rPr>
              <a:t>》</a:t>
            </a:r>
            <a:r>
              <a:rPr lang="zh-TW" altLang="en-US" sz="2400" smtClean="0">
                <a:latin typeface="Arial Narrow" pitchFamily="34" charset="0"/>
                <a:ea typeface="細明體" pitchFamily="49" charset="-120"/>
              </a:rPr>
              <a:t>，作者西克曼 </a:t>
            </a:r>
            <a:r>
              <a:rPr lang="en-US" altLang="zh-TW" sz="2400" smtClean="0">
                <a:latin typeface="Arial Narrow" pitchFamily="34" charset="0"/>
                <a:ea typeface="細明體" pitchFamily="49" charset="-120"/>
              </a:rPr>
              <a:t>(</a:t>
            </a:r>
            <a:r>
              <a:rPr lang="en-US" altLang="zh-TW" sz="2400" i="1" smtClean="0">
                <a:latin typeface="Arial Narrow" pitchFamily="34" charset="0"/>
                <a:ea typeface="細明體" pitchFamily="49" charset="-120"/>
              </a:rPr>
              <a:t>Hickman</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等。</a:t>
            </a:r>
            <a:endParaRPr lang="zh-TW" altLang="en-US" sz="2400" smtClean="0">
              <a:latin typeface="Arial Narrow" pitchFamily="34" charset="0"/>
            </a:endParaRPr>
          </a:p>
          <a:p>
            <a:pPr eaLnBrk="1" hangingPunct="1"/>
            <a:endParaRPr lang="en-US" altLang="zh-TW"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FD8B851-3E20-454B-B937-02FFDC422FBC}" type="slidenum">
              <a:rPr lang="en-US" altLang="zh-TW" smtClean="0"/>
              <a:pPr eaLnBrk="1" hangingPunct="1"/>
              <a:t>40</a:t>
            </a:fld>
            <a:endParaRPr lang="en-US" altLang="zh-TW" smtClean="0"/>
          </a:p>
        </p:txBody>
      </p:sp>
      <p:sp>
        <p:nvSpPr>
          <p:cNvPr id="94211" name="Rectangle 2"/>
          <p:cNvSpPr>
            <a:spLocks noGrp="1" noRot="1" noChangeAspect="1" noChangeArrowheads="1" noTextEdit="1"/>
          </p:cNvSpPr>
          <p:nvPr>
            <p:ph type="sldImg"/>
          </p:nvPr>
        </p:nvSpPr>
        <p:spPr>
          <a:xfrm>
            <a:off x="1289050" y="795338"/>
            <a:ext cx="4279900" cy="3209925"/>
          </a:xfrm>
          <a:ln/>
        </p:spPr>
      </p:sp>
      <p:sp>
        <p:nvSpPr>
          <p:cNvPr id="9421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91FA61C-05A5-4D47-BA2B-4BDF3F62F9DB}" type="slidenum">
              <a:rPr lang="en-US" altLang="zh-TW" smtClean="0"/>
              <a:pPr eaLnBrk="1" hangingPunct="1"/>
              <a:t>41</a:t>
            </a:fld>
            <a:endParaRPr lang="en-US" altLang="zh-TW" smtClean="0"/>
          </a:p>
        </p:txBody>
      </p:sp>
      <p:sp>
        <p:nvSpPr>
          <p:cNvPr id="95235" name="Rectangle 2"/>
          <p:cNvSpPr>
            <a:spLocks noGrp="1" noRot="1" noChangeAspect="1" noChangeArrowheads="1" noTextEdit="1"/>
          </p:cNvSpPr>
          <p:nvPr>
            <p:ph type="sldImg"/>
          </p:nvPr>
        </p:nvSpPr>
        <p:spPr>
          <a:xfrm>
            <a:off x="1289050" y="795338"/>
            <a:ext cx="4279900" cy="3209925"/>
          </a:xfrm>
          <a:ln/>
        </p:spPr>
      </p:sp>
      <p:sp>
        <p:nvSpPr>
          <p:cNvPr id="95236"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7564B5C-E1CD-45DD-B000-D837736189C9}" type="slidenum">
              <a:rPr lang="en-US" altLang="zh-TW" smtClean="0"/>
              <a:pPr eaLnBrk="1" hangingPunct="1"/>
              <a:t>42</a:t>
            </a:fld>
            <a:endParaRPr lang="en-US" altLang="zh-TW" smtClean="0"/>
          </a:p>
        </p:txBody>
      </p:sp>
      <p:sp>
        <p:nvSpPr>
          <p:cNvPr id="96259" name="Rectangle 2"/>
          <p:cNvSpPr>
            <a:spLocks noGrp="1" noRot="1" noChangeAspect="1" noChangeArrowheads="1" noTextEdit="1"/>
          </p:cNvSpPr>
          <p:nvPr>
            <p:ph type="sldImg"/>
          </p:nvPr>
        </p:nvSpPr>
        <p:spPr>
          <a:xfrm>
            <a:off x="1289050" y="795338"/>
            <a:ext cx="4279900" cy="3209925"/>
          </a:xfrm>
          <a:ln/>
        </p:spPr>
      </p:sp>
      <p:sp>
        <p:nvSpPr>
          <p:cNvPr id="9626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FD64B0B-7E66-4B4D-AD44-7F771A55419D}" type="slidenum">
              <a:rPr lang="en-US" altLang="zh-TW" smtClean="0"/>
              <a:pPr eaLnBrk="1" hangingPunct="1"/>
              <a:t>4</a:t>
            </a:fld>
            <a:endParaRPr lang="en-US" altLang="zh-TW" smtClean="0"/>
          </a:p>
        </p:txBody>
      </p:sp>
      <p:sp>
        <p:nvSpPr>
          <p:cNvPr id="60419" name="Rectangle 2"/>
          <p:cNvSpPr>
            <a:spLocks noGrp="1" noRot="1" noChangeAspect="1" noChangeArrowheads="1" noTextEdit="1"/>
          </p:cNvSpPr>
          <p:nvPr>
            <p:ph type="sldImg"/>
          </p:nvPr>
        </p:nvSpPr>
        <p:spPr>
          <a:xfrm>
            <a:off x="1289050" y="795338"/>
            <a:ext cx="4279900" cy="3209925"/>
          </a:xfrm>
          <a:ln/>
        </p:spPr>
      </p:sp>
      <p:sp>
        <p:nvSpPr>
          <p:cNvPr id="60420"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733D479-35B5-470F-A4E9-567DA903D9FE}" type="slidenum">
              <a:rPr lang="en-US" altLang="zh-TW" smtClean="0"/>
              <a:pPr eaLnBrk="1" hangingPunct="1"/>
              <a:t>43</a:t>
            </a:fld>
            <a:endParaRPr lang="en-US" altLang="zh-TW" smtClean="0"/>
          </a:p>
        </p:txBody>
      </p:sp>
      <p:sp>
        <p:nvSpPr>
          <p:cNvPr id="97283" name="Rectangle 2"/>
          <p:cNvSpPr>
            <a:spLocks noGrp="1" noRot="1" noChangeAspect="1" noChangeArrowheads="1" noTextEdit="1"/>
          </p:cNvSpPr>
          <p:nvPr>
            <p:ph type="sldImg"/>
          </p:nvPr>
        </p:nvSpPr>
        <p:spPr>
          <a:xfrm>
            <a:off x="1289050" y="795338"/>
            <a:ext cx="4279900" cy="3209925"/>
          </a:xfrm>
          <a:ln/>
        </p:spPr>
      </p:sp>
      <p:sp>
        <p:nvSpPr>
          <p:cNvPr id="9728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FDFF485-DC6A-41DC-BE23-34289C3A88FB}" type="slidenum">
              <a:rPr lang="en-US" altLang="zh-TW" smtClean="0"/>
              <a:pPr eaLnBrk="1" hangingPunct="1"/>
              <a:t>44</a:t>
            </a:fld>
            <a:endParaRPr lang="en-US" altLang="zh-TW" smtClean="0"/>
          </a:p>
        </p:txBody>
      </p:sp>
      <p:sp>
        <p:nvSpPr>
          <p:cNvPr id="98307" name="Rectangle 2"/>
          <p:cNvSpPr>
            <a:spLocks noGrp="1" noRot="1" noChangeAspect="1" noChangeArrowheads="1" noTextEdit="1"/>
          </p:cNvSpPr>
          <p:nvPr>
            <p:ph type="sldImg"/>
          </p:nvPr>
        </p:nvSpPr>
        <p:spPr>
          <a:xfrm>
            <a:off x="1289050" y="795338"/>
            <a:ext cx="4279900" cy="3209925"/>
          </a:xfrm>
          <a:ln/>
        </p:spPr>
      </p:sp>
      <p:sp>
        <p:nvSpPr>
          <p:cNvPr id="98308"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8690FD9-76D1-4816-AAAF-99273658896C}" type="slidenum">
              <a:rPr lang="en-US" altLang="zh-TW" smtClean="0"/>
              <a:pPr eaLnBrk="1" hangingPunct="1"/>
              <a:t>45</a:t>
            </a:fld>
            <a:endParaRPr lang="en-US" altLang="zh-TW"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30E58C15-467C-479A-AE08-CD4854AFC3A3}" type="slidenum">
              <a:rPr lang="en-US" altLang="zh-TW">
                <a:solidFill>
                  <a:prstClr val="black"/>
                </a:solidFill>
              </a:rPr>
              <a:pPr eaLnBrk="1" hangingPunct="1"/>
              <a:t>46</a:t>
            </a:fld>
            <a:endParaRPr lang="en-US" altLang="zh-TW">
              <a:solidFill>
                <a:prstClr val="black"/>
              </a:solidFill>
            </a:endParaRPr>
          </a:p>
        </p:txBody>
      </p:sp>
      <p:sp>
        <p:nvSpPr>
          <p:cNvPr id="104451" name="Rectangle 2"/>
          <p:cNvSpPr>
            <a:spLocks noGrp="1" noRot="1" noChangeAspect="1" noChangeArrowheads="1" noTextEdit="1"/>
          </p:cNvSpPr>
          <p:nvPr>
            <p:ph type="sldImg"/>
          </p:nvPr>
        </p:nvSpPr>
        <p:spPr>
          <a:xfrm>
            <a:off x="1289050" y="795338"/>
            <a:ext cx="4279900" cy="3209925"/>
          </a:xfrm>
          <a:ln/>
        </p:spPr>
      </p:sp>
      <p:sp>
        <p:nvSpPr>
          <p:cNvPr id="104452"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85A86E2-FAED-4F51-AC12-EA5BB74FBD64}" type="slidenum">
              <a:rPr lang="en-US" altLang="zh-TW" smtClean="0"/>
              <a:pPr eaLnBrk="1" hangingPunct="1"/>
              <a:t>47</a:t>
            </a:fld>
            <a:endParaRPr lang="en-US" altLang="zh-TW"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C577293-C845-43F2-AA45-9CD4D594D529}" type="slidenum">
              <a:rPr lang="en-US" altLang="zh-TW" smtClean="0"/>
              <a:pPr eaLnBrk="1" hangingPunct="1"/>
              <a:t>48</a:t>
            </a:fld>
            <a:endParaRPr lang="en-US" altLang="zh-TW"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2C305F6-3D78-4986-A1C7-3731437A6337}" type="slidenum">
              <a:rPr lang="en-US" altLang="zh-TW" smtClean="0"/>
              <a:pPr eaLnBrk="1" hangingPunct="1"/>
              <a:t>5</a:t>
            </a:fld>
            <a:endParaRPr lang="en-US" altLang="zh-TW" smtClean="0"/>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0" y="4346575"/>
            <a:ext cx="5029200" cy="3849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6246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9D67EFF-5048-481C-BBD6-322478DC072A}" type="slidenum">
              <a:rPr lang="en-US" altLang="zh-TW" smtClean="0"/>
              <a:pPr eaLnBrk="1" hangingPunct="1"/>
              <a:t>6</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a:ln/>
        </p:spPr>
      </p:sp>
      <p:sp>
        <p:nvSpPr>
          <p:cNvPr id="63491"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63492"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B4AA4C7-1378-4BB5-B92C-7CA6CB638FB2}" type="slidenum">
              <a:rPr lang="en-US" altLang="zh-TW" smtClean="0"/>
              <a:pPr eaLnBrk="1" hangingPunct="1"/>
              <a:t>7</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a:ln/>
        </p:spPr>
      </p:sp>
      <p:sp>
        <p:nvSpPr>
          <p:cNvPr id="64515"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64516"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27354F4-C858-48B1-BA28-5B6C536F3893}" type="slidenum">
              <a:rPr lang="en-US" altLang="zh-TW" smtClean="0"/>
              <a:pPr eaLnBrk="1" hangingPunct="1"/>
              <a:t>8</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a:ln/>
        </p:spPr>
      </p:sp>
      <p:sp>
        <p:nvSpPr>
          <p:cNvPr id="65539"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
        <p:nvSpPr>
          <p:cNvPr id="65540"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C40CD23-0516-423F-8F36-6120320BAF63}" type="slidenum">
              <a:rPr lang="en-US" altLang="zh-TW" smtClean="0"/>
              <a:pPr eaLnBrk="1" hangingPunct="1"/>
              <a:t>9</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1885523796"/>
      </p:ext>
    </p:extLst>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914051904"/>
      </p:ext>
    </p:extLst>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0957783"/>
      </p:ext>
    </p:extLst>
  </p:cSld>
  <p:clrMapOvr>
    <a:masterClrMapping/>
  </p:clrMapOvr>
  <p:transition>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TW" altLang="en-US"/>
          </a:p>
        </p:txBody>
      </p:sp>
      <p:sp>
        <p:nvSpPr>
          <p:cNvPr id="3" name="美工圖案版面配置區 2"/>
          <p:cNvSpPr>
            <a:spLocks noGrp="1"/>
          </p:cNvSpPr>
          <p:nvPr>
            <p:ph type="clipArt" sz="half" idx="1"/>
          </p:nvPr>
        </p:nvSpPr>
        <p:spPr>
          <a:xfrm>
            <a:off x="685800" y="1981200"/>
            <a:ext cx="3810000" cy="4114800"/>
          </a:xfrm>
        </p:spPr>
        <p:txBody>
          <a:bodyPr/>
          <a:lstStyle/>
          <a:p>
            <a:pPr lvl="0"/>
            <a:endParaRPr lang="zh-TW" altLang="en-US" noProof="0" smtClean="0"/>
          </a:p>
        </p:txBody>
      </p:sp>
      <p:sp>
        <p:nvSpPr>
          <p:cNvPr id="4" name="文字版面配置區 3"/>
          <p:cNvSpPr>
            <a:spLocks noGrp="1"/>
          </p:cNvSpPr>
          <p:nvPr>
            <p:ph type="body"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726302426"/>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4648200" y="1981200"/>
            <a:ext cx="3810000" cy="4114800"/>
          </a:xfrm>
        </p:spPr>
        <p:txBody>
          <a:bodyPr/>
          <a:lstStyle/>
          <a:p>
            <a:pPr lvl="0"/>
            <a:endParaRPr lang="zh-TW" altLang="en-US" noProof="0" smtClean="0"/>
          </a:p>
        </p:txBody>
      </p:sp>
    </p:spTree>
    <p:extLst>
      <p:ext uri="{BB962C8B-B14F-4D97-AF65-F5344CB8AC3E}">
        <p14:creationId xmlns:p14="http://schemas.microsoft.com/office/powerpoint/2010/main" xmlns="" val="1575011873"/>
      </p:ext>
    </p:extLst>
  </p:cSld>
  <p:clrMapOvr>
    <a:masterClrMapping/>
  </p:clrMapOvr>
  <p:transition>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728323517"/>
      </p:ext>
    </p:extLst>
  </p:cSld>
  <p:clrMapOvr>
    <a:masterClrMapping/>
  </p:clrMapOvr>
  <p:transition>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951100124"/>
      </p:ext>
    </p:extLst>
  </p:cSld>
  <p:clrMapOvr>
    <a:masterClrMapping/>
  </p:clrMapOvr>
  <p:transition>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1797536243"/>
      </p:ext>
    </p:extLst>
  </p:cSld>
  <p:clrMapOvr>
    <a:masterClrMapping/>
  </p:clrMapOvr>
  <p:transition>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276408376"/>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19229919"/>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216173936"/>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70775307"/>
      </p:ext>
    </p:extLst>
  </p:cSld>
  <p:clrMapOvr>
    <a:masterClrMapping/>
  </p:clrMapOvr>
  <p:transition>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3734760"/>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7054944"/>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496030849"/>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209761872"/>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541132191"/>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900D0C-39A0-46EE-A423-4BB25F756521}" type="slidenum">
              <a:rPr lang="zh-TW" altLang="ar-SA"/>
              <a:pPr>
                <a:defRPr/>
              </a:pPr>
              <a:t>‹#›</a:t>
            </a:fld>
            <a:endParaRPr lang="en-US" altLang="zh-TW"/>
          </a:p>
        </p:txBody>
      </p:sp>
    </p:spTree>
    <p:extLst>
      <p:ext uri="{BB962C8B-B14F-4D97-AF65-F5344CB8AC3E}">
        <p14:creationId xmlns:p14="http://schemas.microsoft.com/office/powerpoint/2010/main" xmlns="" val="4138988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F9D931-EB0A-422A-A7E6-C2DC2D4AABD6}" type="slidenum">
              <a:rPr lang="zh-TW" altLang="ar-SA"/>
              <a:pPr>
                <a:defRPr/>
              </a:pPr>
              <a:t>‹#›</a:t>
            </a:fld>
            <a:endParaRPr lang="en-US" altLang="zh-TW"/>
          </a:p>
        </p:txBody>
      </p:sp>
    </p:spTree>
    <p:extLst>
      <p:ext uri="{BB962C8B-B14F-4D97-AF65-F5344CB8AC3E}">
        <p14:creationId xmlns:p14="http://schemas.microsoft.com/office/powerpoint/2010/main" xmlns="" val="1216577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E2082-3DD1-4E60-8697-D42C4176EB78}" type="slidenum">
              <a:rPr lang="zh-TW" altLang="ar-SA"/>
              <a:pPr>
                <a:defRPr/>
              </a:pPr>
              <a:t>‹#›</a:t>
            </a:fld>
            <a:endParaRPr lang="en-US" altLang="zh-TW"/>
          </a:p>
        </p:txBody>
      </p:sp>
    </p:spTree>
    <p:extLst>
      <p:ext uri="{BB962C8B-B14F-4D97-AF65-F5344CB8AC3E}">
        <p14:creationId xmlns:p14="http://schemas.microsoft.com/office/powerpoint/2010/main" xmlns="" val="3031952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3FE1E-7A2B-4B69-8FC0-0F40A38C8C9E}" type="slidenum">
              <a:rPr lang="zh-TW" altLang="ar-SA"/>
              <a:pPr>
                <a:defRPr/>
              </a:pPr>
              <a:t>‹#›</a:t>
            </a:fld>
            <a:endParaRPr lang="en-US" altLang="zh-TW"/>
          </a:p>
        </p:txBody>
      </p:sp>
    </p:spTree>
    <p:extLst>
      <p:ext uri="{BB962C8B-B14F-4D97-AF65-F5344CB8AC3E}">
        <p14:creationId xmlns:p14="http://schemas.microsoft.com/office/powerpoint/2010/main" xmlns="" val="2140300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EDE3AA-2F59-409C-BC19-E4F8DC5F4C5C}" type="slidenum">
              <a:rPr lang="zh-TW" altLang="ar-SA"/>
              <a:pPr>
                <a:defRPr/>
              </a:pPr>
              <a:t>‹#›</a:t>
            </a:fld>
            <a:endParaRPr lang="en-US" altLang="zh-TW"/>
          </a:p>
        </p:txBody>
      </p:sp>
    </p:spTree>
    <p:extLst>
      <p:ext uri="{BB962C8B-B14F-4D97-AF65-F5344CB8AC3E}">
        <p14:creationId xmlns:p14="http://schemas.microsoft.com/office/powerpoint/2010/main" xmlns="" val="2962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629034674"/>
      </p:ext>
    </p:extLst>
  </p:cSld>
  <p:clrMapOvr>
    <a:masterClrMapping/>
  </p:clrMapOvr>
  <p:transition>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DF7D28-AE39-431C-A057-7197C8888130}" type="slidenum">
              <a:rPr lang="zh-TW" altLang="ar-SA"/>
              <a:pPr>
                <a:defRPr/>
              </a:pPr>
              <a:t>‹#›</a:t>
            </a:fld>
            <a:endParaRPr lang="en-US" altLang="zh-TW"/>
          </a:p>
        </p:txBody>
      </p:sp>
    </p:spTree>
    <p:extLst>
      <p:ext uri="{BB962C8B-B14F-4D97-AF65-F5344CB8AC3E}">
        <p14:creationId xmlns:p14="http://schemas.microsoft.com/office/powerpoint/2010/main" xmlns="" val="410719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24BFAD-95EB-48FE-830D-E4FCC3F031B8}" type="slidenum">
              <a:rPr lang="zh-TW" altLang="ar-SA"/>
              <a:pPr>
                <a:defRPr/>
              </a:pPr>
              <a:t>‹#›</a:t>
            </a:fld>
            <a:endParaRPr lang="en-US" altLang="zh-TW"/>
          </a:p>
        </p:txBody>
      </p:sp>
    </p:spTree>
    <p:extLst>
      <p:ext uri="{BB962C8B-B14F-4D97-AF65-F5344CB8AC3E}">
        <p14:creationId xmlns:p14="http://schemas.microsoft.com/office/powerpoint/2010/main" xmlns="" val="984879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39052-0563-426B-BCFF-2ECFE4F8A26D}" type="slidenum">
              <a:rPr lang="zh-TW" altLang="ar-SA"/>
              <a:pPr>
                <a:defRPr/>
              </a:pPr>
              <a:t>‹#›</a:t>
            </a:fld>
            <a:endParaRPr lang="en-US" altLang="zh-TW"/>
          </a:p>
        </p:txBody>
      </p:sp>
    </p:spTree>
    <p:extLst>
      <p:ext uri="{BB962C8B-B14F-4D97-AF65-F5344CB8AC3E}">
        <p14:creationId xmlns:p14="http://schemas.microsoft.com/office/powerpoint/2010/main" xmlns="" val="341692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64942-5E5E-47BB-9E99-420CE14D7643}" type="slidenum">
              <a:rPr lang="zh-TW" altLang="ar-SA"/>
              <a:pPr>
                <a:defRPr/>
              </a:pPr>
              <a:t>‹#›</a:t>
            </a:fld>
            <a:endParaRPr lang="en-US" altLang="zh-TW"/>
          </a:p>
        </p:txBody>
      </p:sp>
    </p:spTree>
    <p:extLst>
      <p:ext uri="{BB962C8B-B14F-4D97-AF65-F5344CB8AC3E}">
        <p14:creationId xmlns:p14="http://schemas.microsoft.com/office/powerpoint/2010/main" xmlns="" val="3110678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0507F-A5A2-4035-AA1B-025676E0EDC6}" type="slidenum">
              <a:rPr lang="zh-TW" altLang="ar-SA"/>
              <a:pPr>
                <a:defRPr/>
              </a:pPr>
              <a:t>‹#›</a:t>
            </a:fld>
            <a:endParaRPr lang="en-US" altLang="zh-TW"/>
          </a:p>
        </p:txBody>
      </p:sp>
    </p:spTree>
    <p:extLst>
      <p:ext uri="{BB962C8B-B14F-4D97-AF65-F5344CB8AC3E}">
        <p14:creationId xmlns:p14="http://schemas.microsoft.com/office/powerpoint/2010/main" xmlns="" val="507370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72FFFD-A3B9-4DDE-B9FE-C01F538BC30A}" type="slidenum">
              <a:rPr lang="zh-TW" altLang="ar-SA"/>
              <a:pPr>
                <a:defRPr/>
              </a:pPr>
              <a:t>‹#›</a:t>
            </a:fld>
            <a:endParaRPr lang="en-US" altLang="zh-TW"/>
          </a:p>
        </p:txBody>
      </p:sp>
    </p:spTree>
    <p:extLst>
      <p:ext uri="{BB962C8B-B14F-4D97-AF65-F5344CB8AC3E}">
        <p14:creationId xmlns:p14="http://schemas.microsoft.com/office/powerpoint/2010/main" xmlns="" val="1515389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3924544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1339383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1525465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334832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061401027"/>
      </p:ext>
    </p:extLst>
  </p:cSld>
  <p:clrMapOvr>
    <a:masterClrMapping/>
  </p:clrMapOvr>
  <p:transition>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1006412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2587692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165251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3168465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1005523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949682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7/4/2016</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xmlns="" val="30056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83298" name="Rectangle 2"/>
          <p:cNvSpPr>
            <a:spLocks noGrp="1" noRot="1" noChangeArrowheads="1"/>
          </p:cNvSpPr>
          <p:nvPr>
            <p:ph type="ctrTitle"/>
          </p:nvPr>
        </p:nvSpPr>
        <p:spPr>
          <a:xfrm>
            <a:off x="685800" y="1981200"/>
            <a:ext cx="7772400" cy="1600200"/>
          </a:xfrm>
        </p:spPr>
        <p:txBody>
          <a:bodyPr/>
          <a:lstStyle>
            <a:lvl1pPr>
              <a:defRPr/>
            </a:lvl1pPr>
          </a:lstStyle>
          <a:p>
            <a:r>
              <a:rPr lang="tr-TR" altLang="zh-TW"/>
              <a:t>Click to edit Master title style</a:t>
            </a:r>
          </a:p>
        </p:txBody>
      </p:sp>
      <p:sp>
        <p:nvSpPr>
          <p:cNvPr id="18329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E1AF0-19E6-4EAF-A4E4-354A5053B47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770287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BDE1C-1BB5-4065-B49B-257BCA05851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942880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FCE52-145C-46C1-8E5C-D8B90AD2A3E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49822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081283820"/>
      </p:ext>
    </p:extLst>
  </p:cSld>
  <p:clrMapOvr>
    <a:masterClrMapping/>
  </p:clrMapOvr>
  <p:transition>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3F5289-7077-461B-9AE2-41099FE73D1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206442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98DF87-4FCB-4C70-A710-683C2BBCBC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27066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CA11D-5BB0-4FD7-9512-787BDC3C89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504133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1E038B-6698-42DD-9EAE-CB1EFF2AF41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4129799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8FE24-F940-42A6-8CD9-23853468FC9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545194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AA8D7-93D1-4761-877F-52C0175B465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28869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4A0564-E9F0-4B99-8C44-3E5B517394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414794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228600"/>
            <a:ext cx="21351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01625" y="228600"/>
            <a:ext cx="62531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B5430-6CFF-4675-B75F-66AEF87BFF4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065227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83298" name="Rectangle 2"/>
          <p:cNvSpPr>
            <a:spLocks noGrp="1" noRot="1" noChangeArrowheads="1"/>
          </p:cNvSpPr>
          <p:nvPr>
            <p:ph type="ctrTitle"/>
          </p:nvPr>
        </p:nvSpPr>
        <p:spPr>
          <a:xfrm>
            <a:off x="685800" y="1981200"/>
            <a:ext cx="7772400" cy="1600200"/>
          </a:xfrm>
        </p:spPr>
        <p:txBody>
          <a:bodyPr/>
          <a:lstStyle>
            <a:lvl1pPr>
              <a:defRPr/>
            </a:lvl1pPr>
          </a:lstStyle>
          <a:p>
            <a:r>
              <a:rPr lang="tr-TR" altLang="zh-TW"/>
              <a:t>Click to edit Master title style</a:t>
            </a:r>
          </a:p>
        </p:txBody>
      </p:sp>
      <p:sp>
        <p:nvSpPr>
          <p:cNvPr id="18329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E1AF0-19E6-4EAF-A4E4-354A5053B47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691147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BDE1C-1BB5-4065-B49B-257BCA05851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22029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3448123170"/>
      </p:ext>
    </p:extLst>
  </p:cSld>
  <p:clrMapOvr>
    <a:masterClrMapping/>
  </p:clrMapOvr>
  <p:transition>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FCE52-145C-46C1-8E5C-D8B90AD2A3E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333911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3F5289-7077-461B-9AE2-41099FE73D1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860382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98DF87-4FCB-4C70-A710-683C2BBCBC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224501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CA11D-5BB0-4FD7-9512-787BDC3C89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114491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1E038B-6698-42DD-9EAE-CB1EFF2AF41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959409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8FE24-F940-42A6-8CD9-23853468FC9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895937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AA8D7-93D1-4761-877F-52C0175B465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3351987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4A0564-E9F0-4B99-8C44-3E5B517394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1545008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228600"/>
            <a:ext cx="21351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01625" y="228600"/>
            <a:ext cx="62531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B5430-6CFF-4675-B75F-66AEF87BFF4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72995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3953002"/>
      </p:ext>
    </p:extLst>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213518920"/>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530405333"/>
      </p:ext>
    </p:extLst>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03200" y="185738"/>
            <a:ext cx="1455738" cy="1692275"/>
            <a:chOff x="128" y="117"/>
            <a:chExt cx="917" cy="1066"/>
          </a:xfrm>
        </p:grpSpPr>
        <p:grpSp>
          <p:nvGrpSpPr>
            <p:cNvPr id="1029" name="Group 3"/>
            <p:cNvGrpSpPr>
              <a:grpSpLocks/>
            </p:cNvGrpSpPr>
            <p:nvPr/>
          </p:nvGrpSpPr>
          <p:grpSpPr bwMode="auto">
            <a:xfrm>
              <a:off x="128" y="174"/>
              <a:ext cx="737" cy="1009"/>
              <a:chOff x="128" y="174"/>
              <a:chExt cx="737" cy="1009"/>
            </a:xfrm>
          </p:grpSpPr>
          <p:sp>
            <p:nvSpPr>
              <p:cNvPr id="1078"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1079" name="Group 5"/>
              <p:cNvGrpSpPr>
                <a:grpSpLocks/>
              </p:cNvGrpSpPr>
              <p:nvPr/>
            </p:nvGrpSpPr>
            <p:grpSpPr bwMode="auto">
              <a:xfrm>
                <a:off x="128" y="174"/>
                <a:ext cx="737" cy="505"/>
                <a:chOff x="128" y="174"/>
                <a:chExt cx="737" cy="505"/>
              </a:xfrm>
            </p:grpSpPr>
            <p:sp>
              <p:nvSpPr>
                <p:cNvPr id="1083"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4"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1080" name="Group 8"/>
              <p:cNvGrpSpPr>
                <a:grpSpLocks/>
              </p:cNvGrpSpPr>
              <p:nvPr/>
            </p:nvGrpSpPr>
            <p:grpSpPr bwMode="auto">
              <a:xfrm>
                <a:off x="128" y="678"/>
                <a:ext cx="737" cy="505"/>
                <a:chOff x="128" y="678"/>
                <a:chExt cx="737" cy="505"/>
              </a:xfrm>
            </p:grpSpPr>
            <p:sp>
              <p:nvSpPr>
                <p:cNvPr id="1081"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2"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1030" name="Group 11"/>
            <p:cNvGrpSpPr>
              <a:grpSpLocks/>
            </p:cNvGrpSpPr>
            <p:nvPr/>
          </p:nvGrpSpPr>
          <p:grpSpPr bwMode="auto">
            <a:xfrm>
              <a:off x="291" y="117"/>
              <a:ext cx="754" cy="691"/>
              <a:chOff x="291" y="117"/>
              <a:chExt cx="754" cy="691"/>
            </a:xfrm>
          </p:grpSpPr>
          <p:sp>
            <p:nvSpPr>
              <p:cNvPr id="1031"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2"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3"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4"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5"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6"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7"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8"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9"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0"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1"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2"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3"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4"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5"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6"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7"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8"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9"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0"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1"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2"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3"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4"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5"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6"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7"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8"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9"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0"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1"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2"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3"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4"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5"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6"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7"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8"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9"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0"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1"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2"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3"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4"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5"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6"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7"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22587"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28"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29755"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C1C1C"/>
            </a:gs>
            <a:gs pos="100000">
              <a:srgbClr val="000066"/>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zh-TW" smtClean="0"/>
              <a:t>انقر لتحرير نمط العنوان الرئيسي</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zh-TW" smtClean="0"/>
              <a:t>انقر لتحرير أنماط النص الرئيسي</a:t>
            </a:r>
          </a:p>
          <a:p>
            <a:pPr lvl="1"/>
            <a:r>
              <a:rPr lang="ar-SA" altLang="zh-TW" smtClean="0"/>
              <a:t>المستوى الثاني</a:t>
            </a:r>
          </a:p>
          <a:p>
            <a:pPr lvl="2"/>
            <a:r>
              <a:rPr lang="ar-SA" altLang="zh-TW" smtClean="0"/>
              <a:t>المستوى الثالث</a:t>
            </a:r>
          </a:p>
          <a:p>
            <a:pPr lvl="3"/>
            <a:r>
              <a:rPr lang="ar-SA" altLang="zh-TW" smtClean="0"/>
              <a:t>المستوى الرابع</a:t>
            </a:r>
          </a:p>
          <a:p>
            <a:pPr lvl="4"/>
            <a:r>
              <a:rPr lang="ar-SA" altLang="zh-TW" smtClean="0"/>
              <a:t>المستوى الخامس</a:t>
            </a:r>
          </a:p>
        </p:txBody>
      </p:sp>
      <p:sp>
        <p:nvSpPr>
          <p:cNvPr id="214020"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kumimoji="0" sz="1400">
                <a:latin typeface="Arial" charset="0"/>
                <a:cs typeface="+mn-cs"/>
              </a:defRPr>
            </a:lvl1pPr>
          </a:lstStyle>
          <a:p>
            <a:pPr>
              <a:defRPr/>
            </a:pPr>
            <a:endParaRPr lang="en-US" altLang="zh-TW"/>
          </a:p>
        </p:txBody>
      </p:sp>
      <p:sp>
        <p:nvSpPr>
          <p:cNvPr id="214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kumimoji="0" sz="1400">
                <a:latin typeface="Arial" charset="0"/>
                <a:cs typeface="+mn-cs"/>
              </a:defRPr>
            </a:lvl1pPr>
          </a:lstStyle>
          <a:p>
            <a:pPr>
              <a:defRPr/>
            </a:pPr>
            <a:endParaRPr lang="en-US"/>
          </a:p>
        </p:txBody>
      </p:sp>
      <p:sp>
        <p:nvSpPr>
          <p:cNvPr id="214022"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kumimoji="0" sz="1400">
                <a:latin typeface="Arial" charset="0"/>
                <a:cs typeface="+mn-cs"/>
              </a:defRPr>
            </a:lvl1pPr>
          </a:lstStyle>
          <a:p>
            <a:pPr>
              <a:defRPr/>
            </a:pPr>
            <a:fld id="{712B2F1D-20AE-41FB-95D4-20D58AAABDB8}" type="slidenum">
              <a:rPr lang="zh-TW" altLang="ar-SA"/>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1" eaLnBrk="0" fontAlgn="base" hangingPunct="0">
        <a:spcBef>
          <a:spcPct val="0"/>
        </a:spcBef>
        <a:spcAft>
          <a:spcPct val="0"/>
        </a:spcAft>
        <a:defRPr kumimoji="1" sz="4400">
          <a:solidFill>
            <a:schemeClr val="tx2"/>
          </a:solidFill>
          <a:latin typeface="+mj-lt"/>
          <a:ea typeface="+mj-ea"/>
          <a:cs typeface="+mj-cs"/>
        </a:defRPr>
      </a:lvl1pPr>
      <a:lvl2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2pPr>
      <a:lvl3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3pPr>
      <a:lvl4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4pPr>
      <a:lvl5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5pPr>
      <a:lvl6pPr marL="457200" algn="ctr" rtl="1" fontAlgn="base">
        <a:spcBef>
          <a:spcPct val="0"/>
        </a:spcBef>
        <a:spcAft>
          <a:spcPct val="0"/>
        </a:spcAft>
        <a:defRPr kumimoji="1" sz="4400">
          <a:solidFill>
            <a:schemeClr val="tx2"/>
          </a:solidFill>
          <a:latin typeface="Arial" charset="0"/>
          <a:ea typeface="新細明體" pitchFamily="18" charset="-120"/>
          <a:cs typeface="Arial" charset="0"/>
        </a:defRPr>
      </a:lvl6pPr>
      <a:lvl7pPr marL="914400" algn="ctr" rtl="1" fontAlgn="base">
        <a:spcBef>
          <a:spcPct val="0"/>
        </a:spcBef>
        <a:spcAft>
          <a:spcPct val="0"/>
        </a:spcAft>
        <a:defRPr kumimoji="1" sz="4400">
          <a:solidFill>
            <a:schemeClr val="tx2"/>
          </a:solidFill>
          <a:latin typeface="Arial" charset="0"/>
          <a:ea typeface="新細明體" pitchFamily="18" charset="-120"/>
          <a:cs typeface="Arial" charset="0"/>
        </a:defRPr>
      </a:lvl7pPr>
      <a:lvl8pPr marL="1371600" algn="ctr" rtl="1" fontAlgn="base">
        <a:spcBef>
          <a:spcPct val="0"/>
        </a:spcBef>
        <a:spcAft>
          <a:spcPct val="0"/>
        </a:spcAft>
        <a:defRPr kumimoji="1" sz="4400">
          <a:solidFill>
            <a:schemeClr val="tx2"/>
          </a:solidFill>
          <a:latin typeface="Arial" charset="0"/>
          <a:ea typeface="新細明體" pitchFamily="18" charset="-120"/>
          <a:cs typeface="Arial" charset="0"/>
        </a:defRPr>
      </a:lvl8pPr>
      <a:lvl9pPr marL="1828800" algn="ctr" rtl="1" fontAlgn="base">
        <a:spcBef>
          <a:spcPct val="0"/>
        </a:spcBef>
        <a:spcAft>
          <a:spcPct val="0"/>
        </a:spcAft>
        <a:defRPr kumimoji="1" sz="4400">
          <a:solidFill>
            <a:schemeClr val="tx2"/>
          </a:solidFill>
          <a:latin typeface="Arial" charset="0"/>
          <a:ea typeface="新細明體" pitchFamily="18" charset="-120"/>
          <a:cs typeface="Arial" charset="0"/>
        </a:defRPr>
      </a:lvl9pPr>
    </p:titleStyle>
    <p:bodyStyle>
      <a:lvl1pPr marL="342900" indent="-342900" algn="r" rtl="1"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r" rtl="1"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r" rtl="1"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r" rtl="1"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r" rtl="1" fontAlgn="base">
        <a:spcBef>
          <a:spcPct val="20000"/>
        </a:spcBef>
        <a:spcAft>
          <a:spcPct val="0"/>
        </a:spcAft>
        <a:buChar char="»"/>
        <a:defRPr kumimoji="1" sz="2000">
          <a:solidFill>
            <a:schemeClr val="tx1"/>
          </a:solidFill>
          <a:latin typeface="+mn-lt"/>
          <a:ea typeface="+mn-ea"/>
          <a:cs typeface="+mn-cs"/>
        </a:defRPr>
      </a:lvl6pPr>
      <a:lvl7pPr marL="2971800" indent="-228600" algn="r" rtl="1" fontAlgn="base">
        <a:spcBef>
          <a:spcPct val="20000"/>
        </a:spcBef>
        <a:spcAft>
          <a:spcPct val="0"/>
        </a:spcAft>
        <a:buChar char="»"/>
        <a:defRPr kumimoji="1" sz="2000">
          <a:solidFill>
            <a:schemeClr val="tx1"/>
          </a:solidFill>
          <a:latin typeface="+mn-lt"/>
          <a:ea typeface="+mn-ea"/>
          <a:cs typeface="+mn-cs"/>
        </a:defRPr>
      </a:lvl7pPr>
      <a:lvl8pPr marL="3429000" indent="-228600" algn="r" rtl="1" fontAlgn="base">
        <a:spcBef>
          <a:spcPct val="20000"/>
        </a:spcBef>
        <a:spcAft>
          <a:spcPct val="0"/>
        </a:spcAft>
        <a:buChar char="»"/>
        <a:defRPr kumimoji="1" sz="2000">
          <a:solidFill>
            <a:schemeClr val="tx1"/>
          </a:solidFill>
          <a:latin typeface="+mn-lt"/>
          <a:ea typeface="+mn-ea"/>
          <a:cs typeface="+mn-cs"/>
        </a:defRPr>
      </a:lvl8pPr>
      <a:lvl9pPr marL="3886200" indent="-228600" algn="r" rtl="1" fontAlgn="base">
        <a:spcBef>
          <a:spcPct val="20000"/>
        </a:spcBef>
        <a:spcAft>
          <a:spcPct val="0"/>
        </a:spcAft>
        <a:buChar char="»"/>
        <a:defRPr kumimoji="1" sz="20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44ED7CF-4750-4B15-BC4F-C7BD73A8F292}" type="datetimeFigureOut">
              <a:rPr kumimoji="0" lang="zh-HK" altLang="en-US" smtClean="0">
                <a:solidFill>
                  <a:prstClr val="black">
                    <a:tint val="75000"/>
                  </a:prstClr>
                </a:solidFill>
                <a:latin typeface="Calibri"/>
                <a:ea typeface="新細明體"/>
              </a:rPr>
              <a:pPr fontAlgn="auto">
                <a:spcBef>
                  <a:spcPts val="0"/>
                </a:spcBef>
                <a:spcAft>
                  <a:spcPts val="0"/>
                </a:spcAft>
              </a:pPr>
              <a:t>7/4/2016</a:t>
            </a:fld>
            <a:endParaRPr kumimoji="0" lang="zh-HK"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CA0AC23-A0F8-4633-ADF5-40764693F0E2}" type="slidenum">
              <a:rPr kumimoji="0" lang="zh-HK" altLang="en-US" smtClean="0">
                <a:solidFill>
                  <a:prstClr val="black">
                    <a:tint val="75000"/>
                  </a:prstClr>
                </a:solidFill>
                <a:latin typeface="Calibri"/>
                <a:ea typeface="新細明體"/>
              </a:rPr>
              <a:pPr fontAlgn="auto">
                <a:spcBef>
                  <a:spcPts val="0"/>
                </a:spcBef>
                <a:spcAft>
                  <a:spcPts val="0"/>
                </a:spcAft>
              </a:pPr>
              <a:t>‹#›</a:t>
            </a:fld>
            <a:endParaRPr kumimoji="0" lang="zh-HK" altLang="en-US">
              <a:solidFill>
                <a:prstClr val="black">
                  <a:tint val="75000"/>
                </a:prstClr>
              </a:solidFill>
              <a:latin typeface="Calibri"/>
              <a:ea typeface="新細明體"/>
            </a:endParaRPr>
          </a:p>
        </p:txBody>
      </p:sp>
    </p:spTree>
    <p:extLst>
      <p:ext uri="{BB962C8B-B14F-4D97-AF65-F5344CB8AC3E}">
        <p14:creationId xmlns:p14="http://schemas.microsoft.com/office/powerpoint/2010/main" xmlns="" val="1550942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18227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18227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latin typeface="Arial" charset="0"/>
              </a:defRPr>
            </a:lvl1pPr>
          </a:lstStyle>
          <a:p>
            <a:pPr>
              <a:defRPr/>
            </a:pPr>
            <a:fld id="{344EC907-DF70-48BA-9CF9-A94F8259016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547159269"/>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18227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18227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latin typeface="Arial" charset="0"/>
              </a:defRPr>
            </a:lvl1pPr>
          </a:lstStyle>
          <a:p>
            <a:pPr>
              <a:defRPr/>
            </a:pPr>
            <a:fld id="{344EC907-DF70-48BA-9CF9-A94F8259016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p14="http://schemas.microsoft.com/office/powerpoint/2010/main" xmlns="" val="2871339747"/>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jpeg"/><Relationship Id="rId18" Type="http://schemas.openxmlformats.org/officeDocument/2006/relationships/slide" Target="slide5.xml"/><Relationship Id="rId3" Type="http://schemas.openxmlformats.org/officeDocument/2006/relationships/notesSlide" Target="../notesSlides/notesSlide1.xml"/><Relationship Id="rId21" Type="http://schemas.openxmlformats.org/officeDocument/2006/relationships/image" Target="../media/image10.gif"/><Relationship Id="rId7" Type="http://schemas.openxmlformats.org/officeDocument/2006/relationships/slide" Target="slide2.xml"/><Relationship Id="rId12" Type="http://schemas.openxmlformats.org/officeDocument/2006/relationships/slide" Target="slide19.xml"/><Relationship Id="rId17" Type="http://schemas.openxmlformats.org/officeDocument/2006/relationships/image" Target="../media/image8.gif"/><Relationship Id="rId25" Type="http://schemas.openxmlformats.org/officeDocument/2006/relationships/image" Target="../media/image12.emf"/><Relationship Id="rId2" Type="http://schemas.openxmlformats.org/officeDocument/2006/relationships/slideLayout" Target="../slideLayouts/slideLayout2.xml"/><Relationship Id="rId16" Type="http://schemas.openxmlformats.org/officeDocument/2006/relationships/slide" Target="slide7.xml"/><Relationship Id="rId20" Type="http://schemas.openxmlformats.org/officeDocument/2006/relationships/slide" Target="slide14.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5.jpeg"/><Relationship Id="rId24" Type="http://schemas.openxmlformats.org/officeDocument/2006/relationships/slide" Target="slide22.xml"/><Relationship Id="rId5" Type="http://schemas.openxmlformats.org/officeDocument/2006/relationships/slide" Target="slide15.xml"/><Relationship Id="rId15" Type="http://schemas.openxmlformats.org/officeDocument/2006/relationships/image" Target="../media/image7.jpeg"/><Relationship Id="rId23" Type="http://schemas.openxmlformats.org/officeDocument/2006/relationships/image" Target="../media/image11.gif"/><Relationship Id="rId10" Type="http://schemas.openxmlformats.org/officeDocument/2006/relationships/slide" Target="slide24.xml"/><Relationship Id="rId19" Type="http://schemas.openxmlformats.org/officeDocument/2006/relationships/image" Target="../media/image9.gif"/><Relationship Id="rId4" Type="http://schemas.openxmlformats.org/officeDocument/2006/relationships/oleObject" Target="../embeddings/oleObject1.bin"/><Relationship Id="rId9" Type="http://schemas.openxmlformats.org/officeDocument/2006/relationships/oleObject" Target="../embeddings/oleObject2.bin"/><Relationship Id="rId14" Type="http://schemas.openxmlformats.org/officeDocument/2006/relationships/slide" Target="slide18.xml"/><Relationship Id="rId22" Type="http://schemas.openxmlformats.org/officeDocument/2006/relationships/slide" Target="slide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37.xml"/><Relationship Id="rId1" Type="http://schemas.openxmlformats.org/officeDocument/2006/relationships/video" Target="../media/media2.mp4"/><Relationship Id="rId5" Type="http://schemas.openxmlformats.org/officeDocument/2006/relationships/image" Target="../media/image17.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wav"/><Relationship Id="rId1" Type="http://schemas.openxmlformats.org/officeDocument/2006/relationships/vmlDrawing" Target="../drawings/vmlDrawing2.vml"/><Relationship Id="rId6" Type="http://schemas.microsoft.com/office/2007/relationships/media" Target="../media/media1.wav"/><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2.png"/><Relationship Id="rId2" Type="http://schemas.openxmlformats.org/officeDocument/2006/relationships/slideLayout" Target="../slideLayouts/slideLayout64.xml"/><Relationship Id="rId1" Type="http://schemas.openxmlformats.org/officeDocument/2006/relationships/video" Target="../media/media3.M1V"/><Relationship Id="rId6" Type="http://schemas.microsoft.com/office/2007/relationships/media" Target="../media/media3.M1V"/><Relationship Id="rId5" Type="http://schemas.openxmlformats.org/officeDocument/2006/relationships/image" Target="../media/image17.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3.xml"/><Relationship Id="rId1" Type="http://schemas.openxmlformats.org/officeDocument/2006/relationships/video" Target="../media/media4.M1V"/><Relationship Id="rId6" Type="http://schemas.openxmlformats.org/officeDocument/2006/relationships/image" Target="../media/image34.png"/><Relationship Id="rId5" Type="http://schemas.microsoft.com/office/2007/relationships/media" Target="../media/media4.M1V"/><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4.png"/><Relationship Id="rId2" Type="http://schemas.openxmlformats.org/officeDocument/2006/relationships/slideLayout" Target="../slideLayouts/slideLayout53.xml"/><Relationship Id="rId1" Type="http://schemas.openxmlformats.org/officeDocument/2006/relationships/video" Target="../media/media4.M1V"/><Relationship Id="rId6" Type="http://schemas.microsoft.com/office/2007/relationships/media" Target="../media/media4.M1V"/><Relationship Id="rId5" Type="http://schemas.openxmlformats.org/officeDocument/2006/relationships/image" Target="../media/image17.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File:Aristotle_Altemps_Inv8575.jp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54.jpe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media/media5.mp4"/><Relationship Id="rId5" Type="http://schemas.openxmlformats.org/officeDocument/2006/relationships/image" Target="../media/image61.png"/><Relationship Id="rId4" Type="http://schemas.microsoft.com/office/2007/relationships/media" Target="../media/media5.mp4"/></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3995738" y="2924175"/>
          <a:ext cx="1066800" cy="936625"/>
        </p:xfrm>
        <a:graphic>
          <a:graphicData uri="http://schemas.openxmlformats.org/presentationml/2006/ole">
            <p:oleObj spid="_x0000_s43164" name="Clip" r:id="rId4" imgW="755807" imgH="662464" progId="">
              <p:embed/>
            </p:oleObj>
          </a:graphicData>
        </a:graphic>
      </p:graphicFrame>
      <p:pic>
        <p:nvPicPr>
          <p:cNvPr id="5123" name="Picture 11" descr="skinbutt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37100" y="5050076"/>
            <a:ext cx="9779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124" name="Object 15">
            <a:hlinkClick r:id="rId7" action="ppaction://hlinksldjump" highlightClick="1">
              <a:snd r:embed="rId8" name="CAMERA.WAV"/>
            </a:hlinkClick>
          </p:cNvPr>
          <p:cNvGraphicFramePr>
            <a:graphicFrameLocks noChangeAspect="1"/>
          </p:cNvGraphicFramePr>
          <p:nvPr>
            <p:extLst>
              <p:ext uri="{D42A27DB-BD31-4B8C-83A1-F6EECF244321}">
                <p14:modId xmlns:p14="http://schemas.microsoft.com/office/powerpoint/2010/main" xmlns="" val="110363199"/>
              </p:ext>
            </p:extLst>
          </p:nvPr>
        </p:nvGraphicFramePr>
        <p:xfrm>
          <a:off x="4510632" y="525343"/>
          <a:ext cx="820738" cy="1150938"/>
        </p:xfrm>
        <a:graphic>
          <a:graphicData uri="http://schemas.openxmlformats.org/presentationml/2006/ole">
            <p:oleObj spid="_x0000_s43165" name="Clip" r:id="rId9" imgW="778248" imgH="1088675" progId="">
              <p:embed/>
            </p:oleObj>
          </a:graphicData>
        </a:graphic>
      </p:graphicFrame>
      <p:sp>
        <p:nvSpPr>
          <p:cNvPr id="5126" name="AutoShape 17"/>
          <p:cNvSpPr>
            <a:spLocks noChangeArrowheads="1"/>
          </p:cNvSpPr>
          <p:nvPr/>
        </p:nvSpPr>
        <p:spPr bwMode="auto">
          <a:xfrm rot="19433722">
            <a:off x="5230094" y="2410754"/>
            <a:ext cx="1327586" cy="204252"/>
          </a:xfrm>
          <a:prstGeom prst="rightArrow">
            <a:avLst>
              <a:gd name="adj1" fmla="val 50000"/>
              <a:gd name="adj2" fmla="val 202941"/>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wrap="square" anchor="ctr">
            <a:spAutoFit/>
          </a:bodyPr>
          <a:lstStyle/>
          <a:p>
            <a:endParaRPr lang="zh-TW" altLang="en-US">
              <a:solidFill>
                <a:srgbClr val="FFFFFF"/>
              </a:solidFill>
            </a:endParaRPr>
          </a:p>
        </p:txBody>
      </p:sp>
      <p:sp>
        <p:nvSpPr>
          <p:cNvPr id="5127" name="AutoShape 18"/>
          <p:cNvSpPr>
            <a:spLocks noChangeArrowheads="1"/>
          </p:cNvSpPr>
          <p:nvPr/>
        </p:nvSpPr>
        <p:spPr bwMode="auto">
          <a:xfrm rot="-7319396">
            <a:off x="3062288" y="2274888"/>
            <a:ext cx="1219200" cy="215900"/>
          </a:xfrm>
          <a:prstGeom prst="rightArrow">
            <a:avLst>
              <a:gd name="adj1" fmla="val 50000"/>
              <a:gd name="adj2" fmla="val 141176"/>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28" name="AutoShape 19"/>
          <p:cNvSpPr>
            <a:spLocks noChangeArrowheads="1"/>
          </p:cNvSpPr>
          <p:nvPr/>
        </p:nvSpPr>
        <p:spPr bwMode="auto">
          <a:xfrm rot="683195">
            <a:off x="5443538" y="4005263"/>
            <a:ext cx="1752600" cy="215900"/>
          </a:xfrm>
          <a:prstGeom prst="rightArrow">
            <a:avLst>
              <a:gd name="adj1" fmla="val 50000"/>
              <a:gd name="adj2" fmla="val 202941"/>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29" name="AutoShape 20"/>
          <p:cNvSpPr>
            <a:spLocks noChangeArrowheads="1"/>
          </p:cNvSpPr>
          <p:nvPr/>
        </p:nvSpPr>
        <p:spPr bwMode="auto">
          <a:xfrm rot="4214942">
            <a:off x="4713288" y="4567237"/>
            <a:ext cx="793750" cy="219075"/>
          </a:xfrm>
          <a:prstGeom prst="rightArrow">
            <a:avLst>
              <a:gd name="adj1" fmla="val 50000"/>
              <a:gd name="adj2" fmla="val 90580"/>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0" name="AutoShape 21"/>
          <p:cNvSpPr>
            <a:spLocks noChangeArrowheads="1"/>
          </p:cNvSpPr>
          <p:nvPr/>
        </p:nvSpPr>
        <p:spPr bwMode="auto">
          <a:xfrm rot="-10126149">
            <a:off x="2195513" y="3141663"/>
            <a:ext cx="1643062" cy="220662"/>
          </a:xfrm>
          <a:prstGeom prst="rightArrow">
            <a:avLst>
              <a:gd name="adj1" fmla="val 50000"/>
              <a:gd name="adj2" fmla="val 186151"/>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1" name="AutoShape 22"/>
          <p:cNvSpPr>
            <a:spLocks noChangeArrowheads="1"/>
          </p:cNvSpPr>
          <p:nvPr/>
        </p:nvSpPr>
        <p:spPr bwMode="auto">
          <a:xfrm rot="9965708">
            <a:off x="2057400" y="3859213"/>
            <a:ext cx="1698625" cy="174625"/>
          </a:xfrm>
          <a:prstGeom prst="rightArrow">
            <a:avLst>
              <a:gd name="adj1" fmla="val 50000"/>
              <a:gd name="adj2" fmla="val 243182"/>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2" name="AutoShape 23"/>
          <p:cNvSpPr>
            <a:spLocks noChangeArrowheads="1"/>
          </p:cNvSpPr>
          <p:nvPr/>
        </p:nvSpPr>
        <p:spPr bwMode="auto">
          <a:xfrm rot="21044883">
            <a:off x="5430087" y="3243070"/>
            <a:ext cx="2120571" cy="155960"/>
          </a:xfrm>
          <a:prstGeom prst="rightArrow">
            <a:avLst>
              <a:gd name="adj1" fmla="val 50000"/>
              <a:gd name="adj2" fmla="val 202941"/>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wrap="square" anchor="ctr">
            <a:spAutoFit/>
          </a:bodyPr>
          <a:lstStyle/>
          <a:p>
            <a:endParaRPr lang="zh-TW" altLang="en-US">
              <a:solidFill>
                <a:srgbClr val="FFFFFF"/>
              </a:solidFill>
            </a:endParaRPr>
          </a:p>
        </p:txBody>
      </p:sp>
      <p:sp>
        <p:nvSpPr>
          <p:cNvPr id="5133" name="AutoShape 24"/>
          <p:cNvSpPr>
            <a:spLocks noChangeArrowheads="1"/>
          </p:cNvSpPr>
          <p:nvPr/>
        </p:nvSpPr>
        <p:spPr bwMode="auto">
          <a:xfrm rot="9213256">
            <a:off x="2660650" y="4435475"/>
            <a:ext cx="1327150" cy="147638"/>
          </a:xfrm>
          <a:prstGeom prst="rightArrow">
            <a:avLst>
              <a:gd name="adj1" fmla="val 50000"/>
              <a:gd name="adj2" fmla="val 224730"/>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4" name="AutoShape 25"/>
          <p:cNvSpPr>
            <a:spLocks noChangeArrowheads="1"/>
          </p:cNvSpPr>
          <p:nvPr/>
        </p:nvSpPr>
        <p:spPr bwMode="auto">
          <a:xfrm rot="2676586">
            <a:off x="4962525" y="4449763"/>
            <a:ext cx="1447800" cy="215900"/>
          </a:xfrm>
          <a:prstGeom prst="rightArrow">
            <a:avLst>
              <a:gd name="adj1" fmla="val 50000"/>
              <a:gd name="adj2" fmla="val 167647"/>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6" name="AutoShape 29"/>
          <p:cNvSpPr>
            <a:spLocks noChangeArrowheads="1"/>
          </p:cNvSpPr>
          <p:nvPr/>
        </p:nvSpPr>
        <p:spPr bwMode="auto">
          <a:xfrm rot="-5100070">
            <a:off x="4320382" y="2096294"/>
            <a:ext cx="1008062" cy="215900"/>
          </a:xfrm>
          <a:prstGeom prst="rightArrow">
            <a:avLst>
              <a:gd name="adj1" fmla="val 50000"/>
              <a:gd name="adj2" fmla="val 116728"/>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7" name="AutoShape 30"/>
          <p:cNvSpPr>
            <a:spLocks noChangeArrowheads="1"/>
          </p:cNvSpPr>
          <p:nvPr/>
        </p:nvSpPr>
        <p:spPr bwMode="auto">
          <a:xfrm rot="6630821">
            <a:off x="3948906" y="4555332"/>
            <a:ext cx="722313" cy="196850"/>
          </a:xfrm>
          <a:prstGeom prst="rightArrow">
            <a:avLst>
              <a:gd name="adj1" fmla="val 50000"/>
              <a:gd name="adj2" fmla="val 91734"/>
            </a:avLst>
          </a:prstGeom>
          <a:solidFill>
            <a:srgbClr val="5625A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pic>
        <p:nvPicPr>
          <p:cNvPr id="5138" name="Picture 32" descr="chewed">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804713" y="285750"/>
            <a:ext cx="1037352" cy="1630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9" name="Text Box 33"/>
          <p:cNvSpPr txBox="1">
            <a:spLocks noChangeArrowheads="1"/>
          </p:cNvSpPr>
          <p:nvPr/>
        </p:nvSpPr>
        <p:spPr bwMode="auto">
          <a:xfrm>
            <a:off x="4126526" y="428625"/>
            <a:ext cx="553998"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latin typeface="Times New Roman" pitchFamily="18" charset="0"/>
                <a:ea typeface="標楷體" pitchFamily="65" charset="-120"/>
              </a:rPr>
              <a:t>植物兩性</a:t>
            </a:r>
          </a:p>
        </p:txBody>
      </p:sp>
      <p:sp>
        <p:nvSpPr>
          <p:cNvPr id="5140" name="Text Box 34"/>
          <p:cNvSpPr txBox="1">
            <a:spLocks noChangeArrowheads="1"/>
          </p:cNvSpPr>
          <p:nvPr/>
        </p:nvSpPr>
        <p:spPr bwMode="auto">
          <a:xfrm>
            <a:off x="2218523" y="2000250"/>
            <a:ext cx="5000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ea typeface="標楷體" pitchFamily="65" charset="-120"/>
              </a:rPr>
              <a:t>牛</a:t>
            </a:r>
            <a:r>
              <a:rPr lang="zh-TW" altLang="en-US" sz="2400" dirty="0">
                <a:solidFill>
                  <a:schemeClr val="bg1">
                    <a:lumMod val="75000"/>
                  </a:schemeClr>
                </a:solidFill>
                <a:latin typeface="Times New Roman" pitchFamily="18" charset="0"/>
                <a:ea typeface="標楷體" pitchFamily="65" charset="-120"/>
              </a:rPr>
              <a:t>乳</a:t>
            </a:r>
          </a:p>
        </p:txBody>
      </p:sp>
      <p:sp>
        <p:nvSpPr>
          <p:cNvPr id="5141" name="Text Box 35"/>
          <p:cNvSpPr txBox="1">
            <a:spLocks noChangeArrowheads="1"/>
          </p:cNvSpPr>
          <p:nvPr/>
        </p:nvSpPr>
        <p:spPr bwMode="auto">
          <a:xfrm>
            <a:off x="2585707" y="6144364"/>
            <a:ext cx="1943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2400" dirty="0">
                <a:solidFill>
                  <a:schemeClr val="bg1">
                    <a:lumMod val="75000"/>
                  </a:schemeClr>
                </a:solidFill>
                <a:latin typeface="Times New Roman" pitchFamily="18" charset="0"/>
                <a:ea typeface="標楷體" pitchFamily="65" charset="-120"/>
              </a:rPr>
              <a:t>水造化生物</a:t>
            </a:r>
          </a:p>
        </p:txBody>
      </p:sp>
      <p:sp>
        <p:nvSpPr>
          <p:cNvPr id="5142" name="Text Box 36"/>
          <p:cNvSpPr txBox="1">
            <a:spLocks noChangeArrowheads="1"/>
          </p:cNvSpPr>
          <p:nvPr/>
        </p:nvSpPr>
        <p:spPr bwMode="auto">
          <a:xfrm>
            <a:off x="5804713" y="5064126"/>
            <a:ext cx="553998"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latin typeface="Times New Roman" pitchFamily="18" charset="0"/>
                <a:ea typeface="標楷體" pitchFamily="65" charset="-120"/>
              </a:rPr>
              <a:t>皮膚的功用</a:t>
            </a:r>
          </a:p>
        </p:txBody>
      </p:sp>
      <p:pic>
        <p:nvPicPr>
          <p:cNvPr id="5143" name="Picture 48" descr="flesh">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05387" y="2307366"/>
            <a:ext cx="1439863"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5" name="Text Box 50"/>
          <p:cNvSpPr txBox="1">
            <a:spLocks noChangeArrowheads="1"/>
          </p:cNvSpPr>
          <p:nvPr/>
        </p:nvSpPr>
        <p:spPr bwMode="auto">
          <a:xfrm>
            <a:off x="7274268" y="1543050"/>
            <a:ext cx="14398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嬰兒性別</a:t>
            </a:r>
          </a:p>
        </p:txBody>
      </p:sp>
      <p:sp>
        <p:nvSpPr>
          <p:cNvPr id="5146" name="Text Box 51"/>
          <p:cNvSpPr txBox="1">
            <a:spLocks noChangeArrowheads="1"/>
          </p:cNvSpPr>
          <p:nvPr/>
        </p:nvSpPr>
        <p:spPr bwMode="auto">
          <a:xfrm>
            <a:off x="7541899" y="3532204"/>
            <a:ext cx="1366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肉包骨</a:t>
            </a:r>
          </a:p>
        </p:txBody>
      </p:sp>
      <p:pic>
        <p:nvPicPr>
          <p:cNvPr id="5147" name="Picture 52" descr="PARMAKIZ1">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285593" y="4762411"/>
            <a:ext cx="1223963" cy="97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8" name="Text Box 53"/>
          <p:cNvSpPr txBox="1">
            <a:spLocks noChangeArrowheads="1"/>
          </p:cNvSpPr>
          <p:nvPr/>
        </p:nvSpPr>
        <p:spPr bwMode="auto">
          <a:xfrm>
            <a:off x="7357825" y="5753026"/>
            <a:ext cx="1079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指紋</a:t>
            </a:r>
          </a:p>
        </p:txBody>
      </p:sp>
      <p:sp>
        <p:nvSpPr>
          <p:cNvPr id="5150" name="Text Box 56"/>
          <p:cNvSpPr txBox="1">
            <a:spLocks noChangeArrowheads="1"/>
          </p:cNvSpPr>
          <p:nvPr/>
        </p:nvSpPr>
        <p:spPr bwMode="auto">
          <a:xfrm>
            <a:off x="571499" y="3932238"/>
            <a:ext cx="1285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工蜂的性別</a:t>
            </a:r>
          </a:p>
        </p:txBody>
      </p:sp>
      <p:sp>
        <p:nvSpPr>
          <p:cNvPr id="36" name="Text Box 17"/>
          <p:cNvSpPr txBox="1">
            <a:spLocks noChangeArrowheads="1"/>
          </p:cNvSpPr>
          <p:nvPr/>
        </p:nvSpPr>
        <p:spPr bwMode="auto">
          <a:xfrm>
            <a:off x="291471" y="177482"/>
            <a:ext cx="3769338" cy="1107996"/>
          </a:xfrm>
          <a:prstGeom prst="rect">
            <a:avLst/>
          </a:prstGeom>
          <a:noFill/>
          <a:ln w="12700">
            <a:noFill/>
            <a:miter lim="800000"/>
            <a:headEnd/>
            <a:tailEnd/>
          </a:ln>
          <a:effectLst/>
        </p:spPr>
        <p:txBody>
          <a:bodyPr wrap="square">
            <a:spAutoFit/>
          </a:bodyPr>
          <a:lstStyle/>
          <a:p>
            <a:pPr>
              <a:defRPr/>
            </a:pPr>
            <a:r>
              <a:rPr lang="zh-TW" altLang="en-US" sz="6600" b="1" dirty="0">
                <a:solidFill>
                  <a:srgbClr val="FF9900"/>
                </a:solidFill>
                <a:effectLst>
                  <a:outerShdw blurRad="38100" dist="38100" dir="2700000" algn="tl">
                    <a:srgbClr val="000000"/>
                  </a:outerShdw>
                </a:effectLst>
                <a:latin typeface="標楷體" pitchFamily="65" charset="-120"/>
                <a:ea typeface="標楷體" pitchFamily="65" charset="-120"/>
              </a:rPr>
              <a:t>生物</a:t>
            </a:r>
            <a:r>
              <a:rPr lang="zh-TW" altLang="en-US" sz="6600" b="1" dirty="0" smtClean="0">
                <a:solidFill>
                  <a:srgbClr val="FF9900"/>
                </a:solidFill>
                <a:effectLst>
                  <a:outerShdw blurRad="38100" dist="38100" dir="2700000" algn="tl">
                    <a:srgbClr val="000000"/>
                  </a:outerShdw>
                </a:effectLst>
                <a:latin typeface="標楷體" pitchFamily="65" charset="-120"/>
                <a:ea typeface="標楷體" pitchFamily="65" charset="-120"/>
              </a:rPr>
              <a:t>世界</a:t>
            </a:r>
            <a:endParaRPr lang="zh-TW" altLang="en-US" sz="6600" b="1" dirty="0">
              <a:solidFill>
                <a:srgbClr val="FFFF00"/>
              </a:solidFill>
              <a:effectLst>
                <a:outerShdw blurRad="38100" dist="38100" dir="2700000" algn="tl">
                  <a:srgbClr val="000000"/>
                </a:outerShdw>
              </a:effectLst>
            </a:endParaRPr>
          </a:p>
        </p:txBody>
      </p:sp>
      <p:sp>
        <p:nvSpPr>
          <p:cNvPr id="2" name="文字方塊 1"/>
          <p:cNvSpPr txBox="1"/>
          <p:nvPr/>
        </p:nvSpPr>
        <p:spPr>
          <a:xfrm>
            <a:off x="7627700" y="6517888"/>
            <a:ext cx="1619250" cy="276999"/>
          </a:xfrm>
          <a:prstGeom prst="rect">
            <a:avLst/>
          </a:prstGeom>
          <a:noFill/>
        </p:spPr>
        <p:txBody>
          <a:bodyPr wrap="square" rtlCol="0">
            <a:spAutoFit/>
          </a:bodyPr>
          <a:lstStyle/>
          <a:p>
            <a:pPr algn="ctr"/>
            <a:r>
              <a:rPr lang="en-US" altLang="zh-HK" sz="1200" dirty="0" smtClean="0">
                <a:solidFill>
                  <a:schemeClr val="bg1">
                    <a:lumMod val="75000"/>
                  </a:schemeClr>
                </a:solidFill>
              </a:rPr>
              <a:t>2014.11.08</a:t>
            </a:r>
            <a:endParaRPr lang="zh-HK" altLang="en-US" sz="1200" dirty="0">
              <a:solidFill>
                <a:schemeClr val="bg1">
                  <a:lumMod val="75000"/>
                </a:schemeClr>
              </a:solidFill>
            </a:endParaRPr>
          </a:p>
        </p:txBody>
      </p:sp>
      <p:pic>
        <p:nvPicPr>
          <p:cNvPr id="5261" name="Picture 141" descr="bees honey bug fly clipart graphics">
            <a:hlinkClick r:id="rId16" action="ppaction://hlinksldjump"/>
          </p:cNvPr>
          <p:cNvPicPr>
            <a:picLocks noChangeAspect="1" noChangeArrowheads="1" noCrop="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71499" y="3073616"/>
            <a:ext cx="1383444" cy="997366"/>
          </a:xfrm>
          <a:prstGeom prst="rect">
            <a:avLst/>
          </a:prstGeom>
          <a:noFill/>
          <a:extLst>
            <a:ext uri="{909E8E84-426E-40DD-AFC4-6F175D3DCCD1}">
              <a14:hiddenFill xmlns:a14="http://schemas.microsoft.com/office/drawing/2010/main" xmlns="">
                <a:solidFill>
                  <a:srgbClr val="FFFFFF"/>
                </a:solidFill>
              </a14:hiddenFill>
            </a:ext>
          </a:extLst>
        </p:spPr>
      </p:pic>
      <p:pic>
        <p:nvPicPr>
          <p:cNvPr id="43010" name="Picture 2" descr="cow clipart graphics">
            <a:hlinkClick r:id="rId18" action="ppaction://hlinksldjump"/>
          </p:cNvPr>
          <p:cNvPicPr>
            <a:picLocks noChangeAspect="1" noChangeArrowheads="1" noCrop="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442948" y="1628775"/>
            <a:ext cx="1775575" cy="1413213"/>
          </a:xfrm>
          <a:prstGeom prst="rect">
            <a:avLst/>
          </a:prstGeom>
          <a:noFill/>
          <a:extLst>
            <a:ext uri="{909E8E84-426E-40DD-AFC4-6F175D3DCCD1}">
              <a14:hiddenFill xmlns:a14="http://schemas.microsoft.com/office/drawing/2010/main" xmlns="">
                <a:solidFill>
                  <a:srgbClr val="FFFFFF"/>
                </a:solidFill>
              </a14:hiddenFill>
            </a:ext>
          </a:extLst>
        </p:spPr>
      </p:pic>
      <p:pic>
        <p:nvPicPr>
          <p:cNvPr id="43015" name="Picture 7" descr="hyena clipart graphics">
            <a:hlinkClick r:id="rId20" action="ppaction://hlinksldjump"/>
          </p:cNvPr>
          <p:cNvPicPr>
            <a:picLocks noChangeAspect="1" noChangeArrowheads="1" noCrop="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683282" y="4841210"/>
            <a:ext cx="142875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43020" name="Picture 12" descr="http://www.islamhk.com/kids/ants/animatedyapraklikar.gif">
            <a:hlinkClick r:id="rId22" action="ppaction://hlinksldjump"/>
          </p:cNvPr>
          <p:cNvPicPr>
            <a:picLocks noChangeAspect="1" noChangeArrowheads="1" noCrop="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619014" y="5111084"/>
            <a:ext cx="1238250" cy="8477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文字方塊 2"/>
          <p:cNvSpPr txBox="1"/>
          <p:nvPr/>
        </p:nvSpPr>
        <p:spPr>
          <a:xfrm>
            <a:off x="321629" y="5892007"/>
            <a:ext cx="1809786" cy="461665"/>
          </a:xfrm>
          <a:prstGeom prst="rect">
            <a:avLst/>
          </a:prstGeom>
          <a:noFill/>
        </p:spPr>
        <p:txBody>
          <a:bodyPr wrap="square" rtlCol="0">
            <a:spAutoFit/>
          </a:bodyPr>
          <a:lstStyle/>
          <a:p>
            <a:pPr algn="ctr" eaLnBrk="1" hangingPunct="1"/>
            <a:r>
              <a:rPr lang="zh-TW" altLang="en-US" sz="2400" b="1" dirty="0">
                <a:solidFill>
                  <a:schemeClr val="bg1"/>
                </a:solidFill>
                <a:latin typeface="標楷體" pitchFamily="65" charset="-120"/>
                <a:ea typeface="標楷體" pitchFamily="65" charset="-120"/>
              </a:rPr>
              <a:t>螞蟻能說話</a:t>
            </a:r>
          </a:p>
        </p:txBody>
      </p:sp>
      <p:pic>
        <p:nvPicPr>
          <p:cNvPr id="43039" name="Picture 31">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7070488" y="356291"/>
            <a:ext cx="1847422" cy="1231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70659799"/>
      </p:ext>
    </p:extLst>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772816"/>
            <a:ext cx="8229600" cy="3517851"/>
          </a:xfrm>
        </p:spPr>
        <p:txBody>
          <a:bodyPr/>
          <a:lstStyle/>
          <a:p>
            <a:pPr marL="444500" indent="-444500">
              <a:buNone/>
            </a:pPr>
            <a:r>
              <a:rPr lang="zh-HK" altLang="en-US" sz="4000" dirty="0" smtClean="0"/>
              <a:t>「</a:t>
            </a:r>
            <a:r>
              <a:rPr lang="zh-TW" altLang="en-US" sz="4000" dirty="0" smtClean="0"/>
              <a:t>等到他們來到了蟻谷的時候，一個母蟻說：</a:t>
            </a:r>
            <a:r>
              <a:rPr lang="en-US" altLang="zh-TW" sz="4000" dirty="0" smtClean="0"/>
              <a:t>『</a:t>
            </a:r>
            <a:r>
              <a:rPr lang="zh-TW" altLang="en-US" sz="4000" dirty="0" smtClean="0"/>
              <a:t>螞蟻們啊！快進自己的住處去，以免被素萊曼和他的大軍不知不覺地踐踏。</a:t>
            </a:r>
            <a:r>
              <a:rPr lang="en-US" altLang="zh-TW" sz="4000" dirty="0" smtClean="0"/>
              <a:t>』</a:t>
            </a:r>
            <a:r>
              <a:rPr lang="zh-TW" altLang="en-US" sz="4000" dirty="0" smtClean="0"/>
              <a:t>」</a:t>
            </a:r>
            <a:endParaRPr lang="en-US" altLang="zh-TW" sz="4000" dirty="0" smtClean="0"/>
          </a:p>
          <a:p>
            <a:pPr marL="0" indent="0" algn="r">
              <a:buNone/>
            </a:pPr>
            <a:r>
              <a:rPr lang="en-US" altLang="zh-TW" dirty="0" smtClean="0"/>
              <a:t>(</a:t>
            </a:r>
            <a:r>
              <a:rPr lang="zh-TW" altLang="en-US" dirty="0" smtClean="0"/>
              <a:t>古蘭 </a:t>
            </a:r>
            <a:r>
              <a:rPr lang="en-US" altLang="zh-TW" dirty="0" smtClean="0"/>
              <a:t>27:18)</a:t>
            </a:r>
            <a:endParaRPr lang="zh-HK" altLang="en-US" dirty="0"/>
          </a:p>
        </p:txBody>
      </p:sp>
      <p:sp>
        <p:nvSpPr>
          <p:cNvPr id="4" name="文字方塊 5"/>
          <p:cNvSpPr txBox="1">
            <a:spLocks noChangeArrowheads="1"/>
          </p:cNvSpPr>
          <p:nvPr/>
        </p:nvSpPr>
        <p:spPr bwMode="auto">
          <a:xfrm>
            <a:off x="1907704" y="285750"/>
            <a:ext cx="545264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latin typeface="標楷體" pitchFamily="65" charset="-120"/>
                <a:ea typeface="標楷體" pitchFamily="65" charset="-120"/>
              </a:rPr>
              <a:t>螞蟻能說話嗎</a:t>
            </a:r>
            <a:r>
              <a:rPr lang="zh-TW" altLang="en-US" sz="6000" b="1" dirty="0" smtClean="0">
                <a:latin typeface="標楷體" pitchFamily="65" charset="-120"/>
                <a:ea typeface="標楷體" pitchFamily="65" charset="-120"/>
              </a:rPr>
              <a:t>？</a:t>
            </a:r>
            <a:endParaRPr lang="zh-TW" altLang="en-US" sz="6000" b="1" dirty="0">
              <a:latin typeface="標楷體" pitchFamily="65" charset="-120"/>
              <a:ea typeface="標楷體" pitchFamily="65" charset="-120"/>
            </a:endParaRPr>
          </a:p>
        </p:txBody>
      </p:sp>
    </p:spTree>
    <p:extLst>
      <p:ext uri="{BB962C8B-B14F-4D97-AF65-F5344CB8AC3E}">
        <p14:creationId xmlns:p14="http://schemas.microsoft.com/office/powerpoint/2010/main" xmlns="" val="38873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9592" y="0"/>
            <a:ext cx="7121207" cy="6858000"/>
          </a:xfrm>
          <a:prstGeom prst="rect">
            <a:avLst/>
          </a:prstGeom>
        </p:spPr>
      </p:pic>
      <p:sp>
        <p:nvSpPr>
          <p:cNvPr id="7" name="矩形圖說文字 6"/>
          <p:cNvSpPr/>
          <p:nvPr/>
        </p:nvSpPr>
        <p:spPr>
          <a:xfrm>
            <a:off x="6588224" y="260647"/>
            <a:ext cx="2555776" cy="2232599"/>
          </a:xfrm>
          <a:prstGeom prst="wedgeRectCallout">
            <a:avLst>
              <a:gd name="adj1" fmla="val -86483"/>
              <a:gd name="adj2" fmla="val 1870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HK" altLang="en-US">
              <a:solidFill>
                <a:prstClr val="white"/>
              </a:solidFill>
            </a:endParaRPr>
          </a:p>
        </p:txBody>
      </p:sp>
      <p:sp>
        <p:nvSpPr>
          <p:cNvPr id="6" name="文字方塊 5"/>
          <p:cNvSpPr txBox="1"/>
          <p:nvPr/>
        </p:nvSpPr>
        <p:spPr>
          <a:xfrm>
            <a:off x="6588224" y="332656"/>
            <a:ext cx="2376264" cy="2160591"/>
          </a:xfrm>
          <a:prstGeom prst="rect">
            <a:avLst/>
          </a:prstGeom>
          <a:noFill/>
        </p:spPr>
        <p:txBody>
          <a:bodyPr wrap="square" rtlCol="0">
            <a:spAutoFit/>
          </a:bodyPr>
          <a:lstStyle/>
          <a:p>
            <a:pPr fontAlgn="auto">
              <a:lnSpc>
                <a:spcPct val="120000"/>
              </a:lnSpc>
              <a:spcBef>
                <a:spcPts val="0"/>
              </a:spcBef>
              <a:spcAft>
                <a:spcPts val="0"/>
              </a:spcAft>
            </a:pPr>
            <a:r>
              <a:rPr kumimoji="0" lang="zh-TW" altLang="en-US" sz="2800" b="1" dirty="0" smtClean="0">
                <a:solidFill>
                  <a:srgbClr val="FF0000"/>
                </a:solidFill>
                <a:latin typeface="Calibri"/>
                <a:ea typeface="新細明體"/>
              </a:rPr>
              <a:t>研究揭示螞蟻如何相互</a:t>
            </a:r>
            <a:r>
              <a:rPr kumimoji="0" lang="zh-TW" altLang="en-US" sz="2800" b="1" dirty="0">
                <a:solidFill>
                  <a:srgbClr val="FF0000"/>
                </a:solidFill>
                <a:latin typeface="Calibri"/>
                <a:ea typeface="新細明體"/>
              </a:rPr>
              <a:t>交談：從它們的胸部發聲</a:t>
            </a:r>
            <a:endParaRPr kumimoji="0" lang="zh-HK" altLang="en-US" sz="2800" b="1" dirty="0">
              <a:solidFill>
                <a:srgbClr val="FF0000"/>
              </a:solidFill>
              <a:latin typeface="Calibri"/>
              <a:ea typeface="新細明體"/>
            </a:endParaRPr>
          </a:p>
        </p:txBody>
      </p:sp>
      <p:sp>
        <p:nvSpPr>
          <p:cNvPr id="2" name="文字方塊 1"/>
          <p:cNvSpPr txBox="1"/>
          <p:nvPr/>
        </p:nvSpPr>
        <p:spPr>
          <a:xfrm>
            <a:off x="5724128" y="2493246"/>
            <a:ext cx="3419872" cy="738664"/>
          </a:xfrm>
          <a:prstGeom prst="rect">
            <a:avLst/>
          </a:prstGeom>
          <a:solidFill>
            <a:schemeClr val="bg1"/>
          </a:solidFill>
        </p:spPr>
        <p:txBody>
          <a:bodyPr wrap="square" rtlCol="0">
            <a:spAutoFit/>
          </a:bodyPr>
          <a:lstStyle/>
          <a:p>
            <a:r>
              <a:rPr lang="en-US" altLang="zh-HK" sz="1400" dirty="0">
                <a:solidFill>
                  <a:prstClr val="black"/>
                </a:solidFill>
              </a:rPr>
              <a:t>http://</a:t>
            </a:r>
            <a:r>
              <a:rPr lang="en-US" altLang="zh-HK" sz="1400" dirty="0" smtClean="0">
                <a:solidFill>
                  <a:prstClr val="black"/>
                </a:solidFill>
              </a:rPr>
              <a:t>www.dailymail.co.uk/sciencetech/article-1137267/Getting-chest-Study-reveals-ants-talk-other.html</a:t>
            </a:r>
            <a:endParaRPr lang="en-US" altLang="zh-HK" sz="1400" dirty="0">
              <a:solidFill>
                <a:prstClr val="black"/>
              </a:solidFill>
            </a:endParaRPr>
          </a:p>
        </p:txBody>
      </p:sp>
    </p:spTree>
    <p:extLst>
      <p:ext uri="{BB962C8B-B14F-4D97-AF65-F5344CB8AC3E}">
        <p14:creationId xmlns:p14="http://schemas.microsoft.com/office/powerpoint/2010/main" xmlns="" val="35929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6012160" cy="6673345"/>
          </a:xfrm>
        </p:spPr>
      </p:pic>
      <p:pic>
        <p:nvPicPr>
          <p:cNvPr id="5" name="Picture 10" descr="Ant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400" r="11670"/>
          <a:stretch/>
        </p:blipFill>
        <p:spPr bwMode="auto">
          <a:xfrm>
            <a:off x="6087892" y="690608"/>
            <a:ext cx="2951960" cy="19442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11"/>
          <p:cNvSpPr txBox="1">
            <a:spLocks noChangeArrowheads="1"/>
          </p:cNvSpPr>
          <p:nvPr/>
        </p:nvSpPr>
        <p:spPr bwMode="auto">
          <a:xfrm>
            <a:off x="4499992" y="2708920"/>
            <a:ext cx="4248472" cy="1643527"/>
          </a:xfrm>
          <a:prstGeom prst="rect">
            <a:avLst/>
          </a:prstGeom>
          <a:solidFill>
            <a:schemeClr val="bg1"/>
          </a:solidFill>
          <a:ln>
            <a:noFill/>
          </a:ln>
          <a:effectLst/>
        </p:spPr>
        <p:txBody>
          <a:bodyPr wrap="square">
            <a:spAutoFit/>
          </a:bodyPr>
          <a:lstStyle>
            <a:lvl1pPr marL="261938" indent="-261938">
              <a:spcBef>
                <a:spcPct val="0"/>
              </a:spcBef>
              <a:defRPr kumimoji="1" sz="2400">
                <a:solidFill>
                  <a:schemeClr val="tx1"/>
                </a:solidFill>
                <a:latin typeface="Times New Roman" pitchFamily="18" charset="0"/>
                <a:ea typeface="新細明體" pitchFamily="18" charset="-120"/>
              </a:defRPr>
            </a:lvl1pPr>
            <a:lvl2pPr>
              <a:spcBef>
                <a:spcPct val="0"/>
              </a:spcBef>
              <a:defRPr kumimoji="1" sz="2400">
                <a:solidFill>
                  <a:schemeClr val="tx1"/>
                </a:solidFill>
                <a:latin typeface="Times New Roman" pitchFamily="18" charset="0"/>
                <a:ea typeface="新細明體" pitchFamily="18" charset="-120"/>
              </a:defRPr>
            </a:lvl2pPr>
            <a:lvl3pPr>
              <a:spcBef>
                <a:spcPct val="0"/>
              </a:spcBef>
              <a:defRPr kumimoji="1" sz="2400">
                <a:solidFill>
                  <a:schemeClr val="tx1"/>
                </a:solidFill>
                <a:latin typeface="Times New Roman" pitchFamily="18" charset="0"/>
                <a:ea typeface="新細明體" pitchFamily="18" charset="-120"/>
              </a:defRPr>
            </a:lvl3pPr>
            <a:lvl4pPr>
              <a:spcBef>
                <a:spcPct val="0"/>
              </a:spcBef>
              <a:defRPr kumimoji="1" sz="2400">
                <a:solidFill>
                  <a:schemeClr val="tx1"/>
                </a:solidFill>
                <a:latin typeface="Times New Roman" pitchFamily="18" charset="0"/>
                <a:ea typeface="新細明體" pitchFamily="18" charset="-120"/>
              </a:defRPr>
            </a:lvl4pPr>
            <a:lvl5pPr>
              <a:spcBef>
                <a:spcPct val="0"/>
              </a:spcBef>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eaLnBrk="0" hangingPunct="0">
              <a:lnSpc>
                <a:spcPct val="120000"/>
              </a:lnSpc>
              <a:spcBef>
                <a:spcPct val="50000"/>
              </a:spcBef>
              <a:buFontTx/>
              <a:buChar char="•"/>
            </a:pPr>
            <a:r>
              <a:rPr lang="en-US" altLang="zh-TW" sz="1800" dirty="0" smtClean="0">
                <a:ea typeface="標楷體" pitchFamily="65" charset="-120"/>
              </a:rPr>
              <a:t> </a:t>
            </a:r>
            <a:r>
              <a:rPr lang="zh-TW" altLang="en-US" sz="2800" dirty="0" smtClean="0">
                <a:ea typeface="標楷體" pitchFamily="65" charset="-120"/>
              </a:rPr>
              <a:t>由於音頻技術的進步，科學家發現螞蟻經常用聲音互相溝通</a:t>
            </a:r>
          </a:p>
        </p:txBody>
      </p:sp>
      <p:sp>
        <p:nvSpPr>
          <p:cNvPr id="7" name="Text Box 12"/>
          <p:cNvSpPr txBox="1">
            <a:spLocks noChangeArrowheads="1"/>
          </p:cNvSpPr>
          <p:nvPr/>
        </p:nvSpPr>
        <p:spPr bwMode="auto">
          <a:xfrm>
            <a:off x="4840507" y="4653136"/>
            <a:ext cx="419934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zh-TW" sz="2400" dirty="0" smtClean="0">
                <a:solidFill>
                  <a:schemeClr val="tx1"/>
                </a:solidFill>
              </a:rPr>
              <a:t>(The Times, </a:t>
            </a:r>
            <a:r>
              <a:rPr lang="en-US" altLang="zh-TW" sz="2400" dirty="0">
                <a:solidFill>
                  <a:schemeClr val="tx1"/>
                </a:solidFill>
              </a:rPr>
              <a:t>2009.02.06)</a:t>
            </a:r>
          </a:p>
        </p:txBody>
      </p:sp>
      <p:sp>
        <p:nvSpPr>
          <p:cNvPr id="8" name="文字方塊 7"/>
          <p:cNvSpPr txBox="1"/>
          <p:nvPr/>
        </p:nvSpPr>
        <p:spPr>
          <a:xfrm>
            <a:off x="3347864" y="6502657"/>
            <a:ext cx="5112568" cy="292388"/>
          </a:xfrm>
          <a:prstGeom prst="rect">
            <a:avLst/>
          </a:prstGeom>
          <a:noFill/>
        </p:spPr>
        <p:txBody>
          <a:bodyPr wrap="square" rtlCol="0">
            <a:spAutoFit/>
          </a:bodyPr>
          <a:lstStyle/>
          <a:p>
            <a:r>
              <a:rPr lang="en-US" altLang="zh-HK" sz="1300" b="1" dirty="0"/>
              <a:t>http://www.thetimes.co.uk/tto/environment/article2144275.ece</a:t>
            </a:r>
            <a:endParaRPr lang="zh-HK" altLang="en-US" sz="1300" b="1" dirty="0"/>
          </a:p>
        </p:txBody>
      </p:sp>
    </p:spTree>
    <p:extLst>
      <p:ext uri="{BB962C8B-B14F-4D97-AF65-F5344CB8AC3E}">
        <p14:creationId xmlns:p14="http://schemas.microsoft.com/office/powerpoint/2010/main" xmlns="" val="707597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4" name="Talking.ants,Scientific.discovery.in.2009.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87624" y="1556792"/>
            <a:ext cx="6768752" cy="4392488"/>
          </a:xfrm>
          <a:prstGeom prst="rect">
            <a:avLst/>
          </a:prstGeom>
        </p:spPr>
      </p:pic>
      <p:pic>
        <p:nvPicPr>
          <p:cNvPr id="3"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字方塊 5"/>
          <p:cNvSpPr txBox="1">
            <a:spLocks noChangeArrowheads="1"/>
          </p:cNvSpPr>
          <p:nvPr/>
        </p:nvSpPr>
        <p:spPr bwMode="auto">
          <a:xfrm>
            <a:off x="1907704" y="285750"/>
            <a:ext cx="545264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latin typeface="標楷體" pitchFamily="65" charset="-120"/>
                <a:ea typeface="標楷體" pitchFamily="65" charset="-120"/>
              </a:rPr>
              <a:t>螞蟻能</a:t>
            </a:r>
            <a:r>
              <a:rPr lang="zh-TW" altLang="en-US" sz="6000" b="1" dirty="0" smtClean="0">
                <a:latin typeface="標楷體" pitchFamily="65" charset="-120"/>
                <a:ea typeface="標楷體" pitchFamily="65" charset="-120"/>
              </a:rPr>
              <a:t>說話</a:t>
            </a:r>
            <a:endParaRPr lang="zh-TW" altLang="en-US" sz="6000" b="1" dirty="0">
              <a:latin typeface="標楷體" pitchFamily="65" charset="-120"/>
              <a:ea typeface="標楷體" pitchFamily="65" charset="-120"/>
            </a:endParaRPr>
          </a:p>
        </p:txBody>
      </p:sp>
    </p:spTree>
    <p:extLst>
      <p:ext uri="{BB962C8B-B14F-4D97-AF65-F5344CB8AC3E}">
        <p14:creationId xmlns:p14="http://schemas.microsoft.com/office/powerpoint/2010/main" xmlns="" val="22988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600" fill="hold"/>
                                        <p:tgtEl>
                                          <p:spTgt spid="4"/>
                                        </p:tgtEl>
                                      </p:cBhvr>
                                    </p:cmd>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580063" y="0"/>
            <a:ext cx="3563937"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lnSpc>
                <a:spcPct val="120000"/>
              </a:lnSpc>
            </a:pPr>
            <a:r>
              <a:rPr kumimoji="0" lang="zh-TW" altLang="en-US" sz="6000" b="1">
                <a:solidFill>
                  <a:srgbClr val="33CCFF"/>
                </a:solidFill>
                <a:ea typeface="標楷體" pitchFamily="65" charset="-120"/>
                <a:cs typeface="Simplified Arabic" pitchFamily="18" charset="-78"/>
              </a:rPr>
              <a:t>由水造化一切生物</a:t>
            </a:r>
          </a:p>
        </p:txBody>
      </p:sp>
      <p:sp>
        <p:nvSpPr>
          <p:cNvPr id="215043" name="Text Box 3"/>
          <p:cNvSpPr txBox="1">
            <a:spLocks noChangeArrowheads="1"/>
          </p:cNvSpPr>
          <p:nvPr/>
        </p:nvSpPr>
        <p:spPr bwMode="auto">
          <a:xfrm>
            <a:off x="2627313" y="2565400"/>
            <a:ext cx="6265862" cy="3428631"/>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rtl="1" eaLnBrk="1" hangingPunct="1">
              <a:lnSpc>
                <a:spcPct val="160000"/>
              </a:lnSpc>
            </a:pPr>
            <a:r>
              <a:rPr kumimoji="0" lang="zh-TW" altLang="en-US" sz="3200" dirty="0">
                <a:solidFill>
                  <a:srgbClr val="00FF00"/>
                </a:solidFill>
                <a:ea typeface="標楷體" pitchFamily="65" charset="-120"/>
                <a:cs typeface="Simplified Arabic" pitchFamily="18" charset="-78"/>
              </a:rPr>
              <a:t>「</a:t>
            </a:r>
            <a:r>
              <a:rPr kumimoji="0" lang="zh-TW" altLang="en-US" sz="3200" b="1" dirty="0">
                <a:solidFill>
                  <a:srgbClr val="00FF00"/>
                </a:solidFill>
                <a:ea typeface="標楷體" pitchFamily="65" charset="-120"/>
                <a:cs typeface="Simplified Arabic" pitchFamily="18" charset="-78"/>
              </a:rPr>
              <a:t>我用水創造一切生物。</a:t>
            </a:r>
            <a:r>
              <a:rPr kumimoji="0" lang="zh-TW" altLang="en-US" sz="3200" dirty="0">
                <a:solidFill>
                  <a:srgbClr val="00FF00"/>
                </a:solidFill>
                <a:ea typeface="標楷體" pitchFamily="65" charset="-120"/>
                <a:cs typeface="Simplified Arabic" pitchFamily="18" charset="-78"/>
              </a:rPr>
              <a:t>」</a:t>
            </a:r>
          </a:p>
          <a:p>
            <a:pPr eaLnBrk="1" hangingPunct="1">
              <a:lnSpc>
                <a:spcPct val="120000"/>
              </a:lnSpc>
            </a:pPr>
            <a:r>
              <a:rPr kumimoji="0" lang="zh-TW" altLang="en-US" dirty="0">
                <a:ea typeface="標楷體" pitchFamily="65" charset="-120"/>
                <a:cs typeface="Simplified Arabic" pitchFamily="18" charset="-78"/>
              </a:rPr>
              <a:t>                                                                     </a:t>
            </a:r>
            <a:r>
              <a:rPr kumimoji="0" lang="en-US" altLang="zh-TW" dirty="0">
                <a:solidFill>
                  <a:srgbClr val="FF0000"/>
                </a:solidFill>
                <a:ea typeface="標楷體" pitchFamily="65" charset="-120"/>
                <a:cs typeface="Simplified Arabic" pitchFamily="18" charset="-78"/>
              </a:rPr>
              <a:t>(</a:t>
            </a:r>
            <a:r>
              <a:rPr kumimoji="0" lang="zh-TW" altLang="en-US" sz="2200" b="1" dirty="0">
                <a:solidFill>
                  <a:srgbClr val="FF0000"/>
                </a:solidFill>
                <a:ea typeface="標楷體" pitchFamily="65" charset="-120"/>
                <a:cs typeface="Simplified Arabic" pitchFamily="18" charset="-78"/>
              </a:rPr>
              <a:t>古蘭</a:t>
            </a:r>
            <a:r>
              <a:rPr kumimoji="0" lang="zh-TW" altLang="en-US" sz="2400" b="1" dirty="0">
                <a:solidFill>
                  <a:srgbClr val="FF0000"/>
                </a:solidFill>
                <a:ea typeface="標楷體" pitchFamily="65" charset="-120"/>
                <a:cs typeface="Simplified Arabic" pitchFamily="18" charset="-78"/>
              </a:rPr>
              <a:t> </a:t>
            </a:r>
            <a:r>
              <a:rPr kumimoji="0" lang="en-US" altLang="zh-TW" sz="2200" dirty="0">
                <a:solidFill>
                  <a:srgbClr val="FF0000"/>
                </a:solidFill>
                <a:ea typeface="標楷體" pitchFamily="65" charset="-120"/>
                <a:cs typeface="Simplified Arabic" pitchFamily="18" charset="-78"/>
              </a:rPr>
              <a:t>21:30</a:t>
            </a:r>
            <a:r>
              <a:rPr kumimoji="0" lang="en-US" altLang="zh-TW" sz="2400" dirty="0">
                <a:solidFill>
                  <a:srgbClr val="FF0000"/>
                </a:solidFill>
                <a:ea typeface="標楷體" pitchFamily="65" charset="-120"/>
                <a:cs typeface="Simplified Arabic" pitchFamily="18" charset="-78"/>
              </a:rPr>
              <a:t>) </a:t>
            </a:r>
          </a:p>
          <a:p>
            <a:pPr eaLnBrk="1" hangingPunct="1">
              <a:lnSpc>
                <a:spcPct val="120000"/>
              </a:lnSpc>
            </a:pPr>
            <a:r>
              <a:rPr kumimoji="0" lang="zh-TW" altLang="en-US" sz="3200" dirty="0">
                <a:solidFill>
                  <a:srgbClr val="00FF00"/>
                </a:solidFill>
                <a:ea typeface="標楷體" pitchFamily="65" charset="-120"/>
                <a:cs typeface="Simplified Arabic" pitchFamily="18" charset="-78"/>
              </a:rPr>
              <a:t>「</a:t>
            </a:r>
            <a:r>
              <a:rPr kumimoji="0" lang="zh-TW" altLang="en-US" sz="3200" b="1" dirty="0">
                <a:solidFill>
                  <a:srgbClr val="00FF00"/>
                </a:solidFill>
                <a:ea typeface="標楷體" pitchFamily="65" charset="-120"/>
                <a:cs typeface="Simplified Arabic" pitchFamily="18" charset="-78"/>
              </a:rPr>
              <a:t>真主用水創造一切動物</a:t>
            </a:r>
            <a:r>
              <a:rPr kumimoji="0" lang="zh-TW" altLang="en-US" sz="3200" b="1" dirty="0">
                <a:solidFill>
                  <a:srgbClr val="00FF00"/>
                </a:solidFill>
                <a:cs typeface="Simplified Arabic" pitchFamily="18" charset="-78"/>
              </a:rPr>
              <a:t>。</a:t>
            </a:r>
            <a:r>
              <a:rPr kumimoji="0" lang="zh-TW" altLang="en-US" sz="3200" b="1" dirty="0">
                <a:solidFill>
                  <a:srgbClr val="00FF00"/>
                </a:solidFill>
                <a:ea typeface="標楷體" pitchFamily="65" charset="-120"/>
              </a:rPr>
              <a:t>」</a:t>
            </a:r>
          </a:p>
          <a:p>
            <a:pPr eaLnBrk="1" hangingPunct="1">
              <a:lnSpc>
                <a:spcPct val="120000"/>
              </a:lnSpc>
            </a:pPr>
            <a:r>
              <a:rPr kumimoji="0" lang="zh-TW" altLang="en-US" sz="2600" b="1" dirty="0">
                <a:solidFill>
                  <a:srgbClr val="00FF00"/>
                </a:solidFill>
                <a:ea typeface="標楷體" pitchFamily="65" charset="-120"/>
              </a:rPr>
              <a:t>                                               </a:t>
            </a:r>
            <a:r>
              <a:rPr kumimoji="0" lang="zh-TW" altLang="en-US" dirty="0">
                <a:cs typeface="Simplified Arabic" pitchFamily="18" charset="-78"/>
              </a:rPr>
              <a:t> </a:t>
            </a:r>
            <a:r>
              <a:rPr kumimoji="0" lang="en-US" altLang="zh-TW" sz="2200" dirty="0">
                <a:solidFill>
                  <a:srgbClr val="FF0000"/>
                </a:solidFill>
                <a:cs typeface="Simplified Arabic" pitchFamily="18" charset="-78"/>
              </a:rPr>
              <a:t>(</a:t>
            </a:r>
            <a:r>
              <a:rPr kumimoji="0" lang="zh-TW" altLang="en-US" sz="2200" dirty="0">
                <a:solidFill>
                  <a:srgbClr val="FF0000"/>
                </a:solidFill>
                <a:cs typeface="Simplified Arabic" pitchFamily="18" charset="-78"/>
              </a:rPr>
              <a:t>古蘭 </a:t>
            </a:r>
            <a:r>
              <a:rPr kumimoji="0" lang="en-US" altLang="zh-TW" sz="2200">
                <a:solidFill>
                  <a:srgbClr val="FF0000"/>
                </a:solidFill>
                <a:cs typeface="Simplified Arabic" pitchFamily="18" charset="-78"/>
              </a:rPr>
              <a:t>24:45</a:t>
            </a:r>
            <a:r>
              <a:rPr kumimoji="0" lang="en-US" altLang="zh-TW" sz="2200" smtClean="0">
                <a:solidFill>
                  <a:srgbClr val="FF0000"/>
                </a:solidFill>
                <a:cs typeface="Simplified Arabic" pitchFamily="18" charset="-78"/>
              </a:rPr>
              <a:t>)</a:t>
            </a:r>
            <a:endParaRPr kumimoji="0" lang="en-US" altLang="zh-TW" sz="2400" dirty="0">
              <a:solidFill>
                <a:srgbClr val="FF0000"/>
              </a:solidFill>
              <a:cs typeface="Simplified Arabic" pitchFamily="18" charset="-78"/>
            </a:endParaRPr>
          </a:p>
          <a:p>
            <a:pPr eaLnBrk="1" hangingPunct="1">
              <a:lnSpc>
                <a:spcPct val="120000"/>
              </a:lnSpc>
            </a:pPr>
            <a:r>
              <a:rPr kumimoji="0" lang="zh-TW" altLang="en-US" sz="2800" dirty="0">
                <a:solidFill>
                  <a:srgbClr val="FFFF66"/>
                </a:solidFill>
                <a:latin typeface="標楷體" pitchFamily="65" charset="-120"/>
                <a:ea typeface="標楷體" pitchFamily="65" charset="-120"/>
              </a:rPr>
              <a:t>科學家証實，所有生物的身體，超過</a:t>
            </a:r>
            <a:r>
              <a:rPr kumimoji="0" lang="en-US" altLang="zh-TW" sz="2800" dirty="0">
                <a:solidFill>
                  <a:srgbClr val="FFFF66"/>
                </a:solidFill>
                <a:latin typeface="Times New Roman" pitchFamily="18" charset="0"/>
                <a:ea typeface="標楷體" pitchFamily="65" charset="-120"/>
              </a:rPr>
              <a:t>70%</a:t>
            </a:r>
            <a:r>
              <a:rPr kumimoji="0" lang="zh-TW" altLang="en-US" sz="2800" dirty="0">
                <a:solidFill>
                  <a:srgbClr val="FFFF66"/>
                </a:solidFill>
                <a:latin typeface="標楷體" pitchFamily="65" charset="-120"/>
                <a:ea typeface="標楷體" pitchFamily="65" charset="-120"/>
              </a:rPr>
              <a:t>由水構成。</a:t>
            </a:r>
            <a:endParaRPr kumimoji="0" lang="en-US" sz="2800" dirty="0">
              <a:solidFill>
                <a:srgbClr val="FFFF66"/>
              </a:solidFill>
              <a:latin typeface="標楷體" pitchFamily="65" charset="-120"/>
              <a:ea typeface="標楷體" pitchFamily="65" charset="-120"/>
            </a:endParaRPr>
          </a:p>
        </p:txBody>
      </p:sp>
      <p:pic>
        <p:nvPicPr>
          <p:cNvPr id="14340" name="Picture 4" descr="ant_f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797425"/>
            <a:ext cx="2305050" cy="1511300"/>
          </a:xfrm>
          <a:prstGeom prst="rect">
            <a:avLst/>
          </a:prstGeom>
          <a:noFill/>
          <a:ln w="28575"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1" name="Picture 5" descr="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2565400"/>
            <a:ext cx="2305050" cy="1909763"/>
          </a:xfrm>
          <a:prstGeom prst="rect">
            <a:avLst/>
          </a:prstGeom>
          <a:noFill/>
          <a:ln w="127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42" name="Picture 6" descr="sdgfasdfad"/>
          <p:cNvPicPr>
            <a:picLocks noChangeAspect="1" noChangeArrowheads="1"/>
          </p:cNvPicPr>
          <p:nvPr/>
        </p:nvPicPr>
        <p:blipFill>
          <a:blip r:embed="rId5" cstate="print">
            <a:extLst>
              <a:ext uri="{28A0092B-C50C-407E-A947-70E740481C1C}">
                <a14:useLocalDpi xmlns:a14="http://schemas.microsoft.com/office/drawing/2010/main" xmlns="" val="0"/>
              </a:ext>
            </a:extLst>
          </a:blip>
          <a:srcRect r="7140"/>
          <a:stretch>
            <a:fillRect/>
          </a:stretch>
        </p:blipFill>
        <p:spPr bwMode="auto">
          <a:xfrm>
            <a:off x="179388" y="333375"/>
            <a:ext cx="2305050" cy="1804988"/>
          </a:xfrm>
          <a:prstGeom prst="rect">
            <a:avLst/>
          </a:prstGeom>
          <a:noFill/>
          <a:ln w="28575" algn="ctr">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43" name="Picture 7" descr="asdfasdf"/>
          <p:cNvPicPr>
            <a:picLocks noChangeAspect="1" noChangeArrowheads="1"/>
          </p:cNvPicPr>
          <p:nvPr/>
        </p:nvPicPr>
        <p:blipFill>
          <a:blip r:embed="rId6" cstate="print">
            <a:extLst>
              <a:ext uri="{28A0092B-C50C-407E-A947-70E740481C1C}">
                <a14:useLocalDpi xmlns:a14="http://schemas.microsoft.com/office/drawing/2010/main" xmlns="" val="0"/>
              </a:ext>
            </a:extLst>
          </a:blip>
          <a:srcRect l="4559"/>
          <a:stretch>
            <a:fillRect/>
          </a:stretch>
        </p:blipFill>
        <p:spPr bwMode="auto">
          <a:xfrm>
            <a:off x="2627313" y="333375"/>
            <a:ext cx="2808287" cy="1806575"/>
          </a:xfrm>
          <a:prstGeom prst="rect">
            <a:avLst/>
          </a:prstGeom>
          <a:noFill/>
          <a:ln w="28575" algn="ctr">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215048" name="Text Box 8"/>
          <p:cNvSpPr txBox="1">
            <a:spLocks noChangeArrowheads="1"/>
          </p:cNvSpPr>
          <p:nvPr/>
        </p:nvSpPr>
        <p:spPr bwMode="auto">
          <a:xfrm>
            <a:off x="1258888" y="6453188"/>
            <a:ext cx="73453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chemeClr val="bg1"/>
                </a:solidFill>
                <a:latin typeface="Times New Roman" pitchFamily="18" charset="0"/>
                <a:ea typeface="標楷體" pitchFamily="65" charset="-120"/>
              </a:rPr>
              <a:t>Maurice Bucaille, </a:t>
            </a:r>
            <a:r>
              <a:rPr lang="en-US" altLang="zh-TW" i="1">
                <a:solidFill>
                  <a:schemeClr val="bg1"/>
                </a:solidFill>
                <a:latin typeface="Times New Roman" pitchFamily="18" charset="0"/>
                <a:ea typeface="標楷體" pitchFamily="65" charset="-120"/>
              </a:rPr>
              <a:t>The Bible, The Qur'an and Science</a:t>
            </a:r>
            <a:r>
              <a:rPr lang="en-US" altLang="zh-TW">
                <a:solidFill>
                  <a:schemeClr val="bg1"/>
                </a:solidFill>
                <a:latin typeface="Times New Roman" pitchFamily="18" charset="0"/>
                <a:ea typeface="標楷體" pitchFamily="65" charset="-120"/>
              </a:rPr>
              <a:t>. U.S.A., 1978. p. 204</a:t>
            </a:r>
          </a:p>
        </p:txBody>
      </p:sp>
      <p:pic>
        <p:nvPicPr>
          <p:cNvPr id="14345" name="Picture 4" descr="House - Cartoon 2">
            <a:hlinkClick r:id="" action="ppaction://hlinkshowjump?jump=firstslide"/>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43">
                                            <p:txEl>
                                              <p:pRg st="4" end="4"/>
                                            </p:txEl>
                                          </p:spTgt>
                                        </p:tgtEl>
                                        <p:attrNameLst>
                                          <p:attrName>style.visibility</p:attrName>
                                        </p:attrNameLst>
                                      </p:cBhvr>
                                      <p:to>
                                        <p:strVal val="visible"/>
                                      </p:to>
                                    </p:set>
                                    <p:animEffect transition="in" filter="dissolve">
                                      <p:cBhvr>
                                        <p:cTn id="7" dur="500"/>
                                        <p:tgtEl>
                                          <p:spTgt spid="215043">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48"/>
                                        </p:tgtEl>
                                        <p:attrNameLst>
                                          <p:attrName>style.visibility</p:attrName>
                                        </p:attrNameLst>
                                      </p:cBhvr>
                                      <p:to>
                                        <p:strVal val="visible"/>
                                      </p:to>
                                    </p:set>
                                    <p:animEffect transition="in" filter="dissolve">
                                      <p:cBhvr>
                                        <p:cTn id="10" dur="500"/>
                                        <p:tgtEl>
                                          <p:spTgt spid="21504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4345"/>
                                        </p:tgtEl>
                                        <p:attrNameLst>
                                          <p:attrName>style.visibility</p:attrName>
                                        </p:attrNameLst>
                                      </p:cBhvr>
                                      <p:to>
                                        <p:strVal val="visible"/>
                                      </p:to>
                                    </p:set>
                                    <p:animEffect transition="in" filter="dissolve">
                                      <p:cBhvr>
                                        <p:cTn id="14"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79388" y="1447800"/>
            <a:ext cx="6678612" cy="4724400"/>
          </a:xfrm>
        </p:spPr>
        <p:txBody>
          <a:bodyPr/>
          <a:lstStyle/>
          <a:p>
            <a:pPr marL="534988" indent="-534988" eaLnBrk="1" hangingPunct="1">
              <a:buFont typeface="Monotype Sorts" pitchFamily="2" charset="2"/>
              <a:buNone/>
            </a:pPr>
            <a:r>
              <a:rPr lang="zh-TW" altLang="en-US" sz="4400" smtClean="0">
                <a:solidFill>
                  <a:srgbClr val="FFFFFF"/>
                </a:solidFill>
                <a:latin typeface="標楷體" pitchFamily="65" charset="-120"/>
                <a:ea typeface="標楷體" pitchFamily="65" charset="-120"/>
              </a:rPr>
              <a:t>「不信我的跡象的人，我必定使他們入火獄，每當他們的皮膚燒焦的時候，我另換一套皮膚給他們，以便他們嘗試刑罰。</a:t>
            </a:r>
            <a:r>
              <a:rPr lang="en-US" altLang="zh-TW" sz="4400" smtClean="0">
                <a:solidFill>
                  <a:srgbClr val="FFFFFF"/>
                </a:solidFill>
                <a:latin typeface="標楷體" pitchFamily="65" charset="-120"/>
                <a:ea typeface="標楷體" pitchFamily="65" charset="-120"/>
              </a:rPr>
              <a:t>﹒﹒﹒﹒</a:t>
            </a:r>
            <a:r>
              <a:rPr lang="zh-TW" altLang="en-US" sz="4400" smtClean="0">
                <a:solidFill>
                  <a:srgbClr val="FFFFFF"/>
                </a:solidFill>
                <a:latin typeface="標楷體" pitchFamily="65" charset="-120"/>
                <a:ea typeface="標楷體" pitchFamily="65" charset="-120"/>
              </a:rPr>
              <a:t>」</a:t>
            </a:r>
            <a:r>
              <a:rPr lang="zh-TW" altLang="en-US" sz="4400" smtClean="0">
                <a:solidFill>
                  <a:srgbClr val="FFFFFF"/>
                </a:solidFill>
                <a:latin typeface="Arial" charset="0"/>
                <a:ea typeface="標楷體" pitchFamily="65" charset="-120"/>
              </a:rPr>
              <a:t> </a:t>
            </a:r>
            <a:endParaRPr lang="zh-TW" altLang="en-US" sz="4400" smtClean="0">
              <a:latin typeface="Times New Roman" pitchFamily="18" charset="0"/>
              <a:cs typeface="Times New Roman" pitchFamily="18" charset="0"/>
            </a:endParaRPr>
          </a:p>
          <a:p>
            <a:pPr marL="534988" indent="-534988" algn="r" eaLnBrk="1" hangingPunct="1">
              <a:buFont typeface="Monotype Sorts" pitchFamily="2" charset="2"/>
              <a:buChar char=" "/>
            </a:pPr>
            <a:r>
              <a:rPr lang="en-US" altLang="zh-TW" smtClean="0">
                <a:solidFill>
                  <a:schemeClr val="hlink"/>
                </a:solidFill>
                <a:latin typeface="標楷體" pitchFamily="65" charset="-120"/>
                <a:ea typeface="標楷體" pitchFamily="65" charset="-120"/>
              </a:rPr>
              <a:t>(</a:t>
            </a:r>
            <a:r>
              <a:rPr lang="zh-TW" altLang="en-US" smtClean="0">
                <a:solidFill>
                  <a:schemeClr val="hlink"/>
                </a:solidFill>
                <a:latin typeface="標楷體" pitchFamily="65" charset="-120"/>
                <a:ea typeface="標楷體" pitchFamily="65" charset="-120"/>
              </a:rPr>
              <a:t>古蘭經 </a:t>
            </a:r>
            <a:r>
              <a:rPr lang="en-US" altLang="zh-TW" smtClean="0">
                <a:solidFill>
                  <a:schemeClr val="hlink"/>
                </a:solidFill>
                <a:latin typeface="標楷體" pitchFamily="65" charset="-120"/>
                <a:ea typeface="標楷體" pitchFamily="65" charset="-120"/>
              </a:rPr>
              <a:t>4</a:t>
            </a:r>
            <a:r>
              <a:rPr lang="zh-TW" altLang="en-US" smtClean="0">
                <a:solidFill>
                  <a:schemeClr val="hlink"/>
                </a:solidFill>
                <a:latin typeface="標楷體" pitchFamily="65" charset="-120"/>
                <a:ea typeface="標楷體" pitchFamily="65" charset="-120"/>
              </a:rPr>
              <a:t>：</a:t>
            </a:r>
            <a:r>
              <a:rPr lang="en-US" altLang="zh-TW" smtClean="0">
                <a:solidFill>
                  <a:schemeClr val="hlink"/>
                </a:solidFill>
                <a:latin typeface="標楷體" pitchFamily="65" charset="-120"/>
                <a:ea typeface="標楷體" pitchFamily="65" charset="-120"/>
              </a:rPr>
              <a:t>56)</a:t>
            </a:r>
            <a:endParaRPr lang="en-US" altLang="zh-TW" smtClean="0">
              <a:solidFill>
                <a:schemeClr val="hlink"/>
              </a:solidFill>
            </a:endParaRPr>
          </a:p>
        </p:txBody>
      </p:sp>
      <p:pic>
        <p:nvPicPr>
          <p:cNvPr id="15363" name="Picture 3" descr="skinbutt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2133600"/>
            <a:ext cx="196373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2400300" y="188913"/>
            <a:ext cx="4343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6000">
                <a:solidFill>
                  <a:schemeClr val="hlink"/>
                </a:solidFill>
                <a:latin typeface="標楷體" pitchFamily="65" charset="-120"/>
                <a:ea typeface="標楷體" pitchFamily="65" charset="-120"/>
              </a:rPr>
              <a:t>皮膚的功用</a:t>
            </a:r>
            <a:r>
              <a:rPr lang="zh-TW" altLang="en-US" sz="5400">
                <a:solidFill>
                  <a:srgbClr val="F6BF69"/>
                </a:solidFill>
                <a:latin typeface="標楷體" pitchFamily="65" charset="-120"/>
                <a:ea typeface="標楷體" pitchFamily="65" charset="-120"/>
              </a:rPr>
              <a:t> </a:t>
            </a:r>
          </a:p>
        </p:txBody>
      </p:sp>
    </p:spTree>
  </p:cSld>
  <p:clrMapOvr>
    <a:masterClrMapping/>
  </p:clrMapOvr>
  <p:transition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ski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3" y="46038"/>
            <a:ext cx="6840537"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Oval 3"/>
          <p:cNvSpPr>
            <a:spLocks noChangeArrowheads="1"/>
          </p:cNvSpPr>
          <p:nvPr/>
        </p:nvSpPr>
        <p:spPr bwMode="auto">
          <a:xfrm>
            <a:off x="1476375" y="1557338"/>
            <a:ext cx="863600" cy="28733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40964" name="Oval 4"/>
          <p:cNvSpPr>
            <a:spLocks noChangeArrowheads="1"/>
          </p:cNvSpPr>
          <p:nvPr/>
        </p:nvSpPr>
        <p:spPr bwMode="auto">
          <a:xfrm>
            <a:off x="1331913" y="1989138"/>
            <a:ext cx="1150937" cy="28733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40965" name="Oval 5"/>
          <p:cNvSpPr>
            <a:spLocks noChangeArrowheads="1"/>
          </p:cNvSpPr>
          <p:nvPr/>
        </p:nvSpPr>
        <p:spPr bwMode="auto">
          <a:xfrm>
            <a:off x="1476375" y="4076700"/>
            <a:ext cx="863600" cy="28733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40966" name="Oval 6"/>
          <p:cNvSpPr>
            <a:spLocks noChangeArrowheads="1"/>
          </p:cNvSpPr>
          <p:nvPr/>
        </p:nvSpPr>
        <p:spPr bwMode="auto">
          <a:xfrm>
            <a:off x="3492500" y="1773238"/>
            <a:ext cx="576263" cy="503237"/>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dissolve">
                                      <p:cBhvr>
                                        <p:cTn id="10" dur="500"/>
                                        <p:tgtEl>
                                          <p:spTgt spid="409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dissolve">
                                      <p:cBhvr>
                                        <p:cTn id="13" dur="500"/>
                                        <p:tgtEl>
                                          <p:spTgt spid="4096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966"/>
                                        </p:tgtEl>
                                        <p:attrNameLst>
                                          <p:attrName>style.visibility</p:attrName>
                                        </p:attrNameLst>
                                      </p:cBhvr>
                                      <p:to>
                                        <p:strVal val="visible"/>
                                      </p:to>
                                    </p:set>
                                    <p:animEffect transition="in" filter="dissolve">
                                      <p:cBhvr>
                                        <p:cTn id="16"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animBg="1"/>
      <p:bldP spid="40965" grpId="0" animBg="1"/>
      <p:bldP spid="4096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5" name="文字方塊 9"/>
          <p:cNvSpPr txBox="1">
            <a:spLocks noChangeArrowheads="1"/>
          </p:cNvSpPr>
          <p:nvPr/>
        </p:nvSpPr>
        <p:spPr bwMode="auto">
          <a:xfrm>
            <a:off x="539750" y="1428750"/>
            <a:ext cx="7747000"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ts val="1200"/>
              </a:spcBef>
              <a:spcAft>
                <a:spcPts val="1200"/>
              </a:spcAft>
              <a:buFont typeface="Wingdings" pitchFamily="2" charset="2"/>
              <a:buChar char="u"/>
            </a:pPr>
            <a:r>
              <a:rPr lang="zh-TW" altLang="en-US" sz="3200" b="1"/>
              <a:t>人一向認為人體所有部份均能感覺痛楚，直至近代才發現神經末梢的作用</a:t>
            </a:r>
            <a:endParaRPr lang="en-US" altLang="zh-TW" sz="3200" b="1"/>
          </a:p>
          <a:p>
            <a:pPr eaLnBrk="1" hangingPunct="1">
              <a:spcBef>
                <a:spcPts val="1200"/>
              </a:spcBef>
              <a:spcAft>
                <a:spcPts val="1200"/>
              </a:spcAft>
              <a:buFont typeface="Wingdings" pitchFamily="2" charset="2"/>
              <a:buChar char="u"/>
            </a:pPr>
            <a:r>
              <a:rPr lang="zh-TW" altLang="en-US" sz="3200" b="1"/>
              <a:t>表皮層佈滿知覺神經末梢，將外界的刺激傳遞到神經系統</a:t>
            </a:r>
            <a:endParaRPr lang="en-US" altLang="zh-TW" sz="3200" b="1"/>
          </a:p>
          <a:p>
            <a:pPr eaLnBrk="1" hangingPunct="1">
              <a:spcBef>
                <a:spcPts val="1200"/>
              </a:spcBef>
              <a:spcAft>
                <a:spcPts val="1200"/>
              </a:spcAft>
              <a:buFont typeface="Wingdings" pitchFamily="2" charset="2"/>
              <a:buChar char="u"/>
            </a:pPr>
            <a:r>
              <a:rPr lang="zh-TW" altLang="en-US" sz="3200" b="1"/>
              <a:t>若表皮層被破壞，知覺神經末梢自然亦難幸免，故無法將刺激傳遞到神經系統</a:t>
            </a:r>
            <a:endParaRPr lang="en-US" altLang="zh-TW" sz="3200" b="1"/>
          </a:p>
          <a:p>
            <a:pPr eaLnBrk="1" hangingPunct="1">
              <a:spcBef>
                <a:spcPts val="1200"/>
              </a:spcBef>
              <a:spcAft>
                <a:spcPts val="1200"/>
              </a:spcAft>
              <a:buFont typeface="Wingdings" pitchFamily="2" charset="2"/>
              <a:buChar char="u"/>
            </a:pPr>
            <a:r>
              <a:rPr lang="zh-TW" altLang="en-US" sz="3200" b="1"/>
              <a:t>故皮膚被燒焦後，無法感受到痛楚</a:t>
            </a:r>
          </a:p>
        </p:txBody>
      </p:sp>
      <p:sp>
        <p:nvSpPr>
          <p:cNvPr id="17411" name="Text Box 4"/>
          <p:cNvSpPr txBox="1">
            <a:spLocks noChangeArrowheads="1"/>
          </p:cNvSpPr>
          <p:nvPr/>
        </p:nvSpPr>
        <p:spPr bwMode="auto">
          <a:xfrm>
            <a:off x="2400300" y="188913"/>
            <a:ext cx="4343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6000">
                <a:solidFill>
                  <a:schemeClr val="hlink"/>
                </a:solidFill>
                <a:latin typeface="標楷體" pitchFamily="65" charset="-120"/>
                <a:ea typeface="標楷體" pitchFamily="65" charset="-120"/>
              </a:rPr>
              <a:t>皮膚的功用</a:t>
            </a:r>
            <a:r>
              <a:rPr lang="zh-TW" altLang="en-US" sz="5400">
                <a:solidFill>
                  <a:srgbClr val="F6BF69"/>
                </a:solidFill>
                <a:latin typeface="標楷體" pitchFamily="65" charset="-120"/>
                <a:ea typeface="標楷體" pitchFamily="65" charset="-120"/>
              </a:rPr>
              <a:t> </a:t>
            </a:r>
          </a:p>
        </p:txBody>
      </p:sp>
      <p:pic>
        <p:nvPicPr>
          <p:cNvPr id="17412"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5">
                                            <p:txEl>
                                              <p:pRg st="1" end="1"/>
                                            </p:txEl>
                                          </p:spTgt>
                                        </p:tgtEl>
                                        <p:attrNameLst>
                                          <p:attrName>style.visibility</p:attrName>
                                        </p:attrNameLst>
                                      </p:cBhvr>
                                      <p:to>
                                        <p:strVal val="visible"/>
                                      </p:to>
                                    </p:set>
                                    <p:animEffect transition="in" filter="dissolve">
                                      <p:cBhvr>
                                        <p:cTn id="7" dur="500"/>
                                        <p:tgtEl>
                                          <p:spTgt spid="2048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5">
                                            <p:txEl>
                                              <p:pRg st="2" end="2"/>
                                            </p:txEl>
                                          </p:spTgt>
                                        </p:tgtEl>
                                        <p:attrNameLst>
                                          <p:attrName>style.visibility</p:attrName>
                                        </p:attrNameLst>
                                      </p:cBhvr>
                                      <p:to>
                                        <p:strVal val="visible"/>
                                      </p:to>
                                    </p:set>
                                    <p:animEffect transition="in" filter="dissolve">
                                      <p:cBhvr>
                                        <p:cTn id="12" dur="500"/>
                                        <p:tgtEl>
                                          <p:spTgt spid="2048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5">
                                            <p:txEl>
                                              <p:pRg st="3" end="3"/>
                                            </p:txEl>
                                          </p:spTgt>
                                        </p:tgtEl>
                                        <p:attrNameLst>
                                          <p:attrName>style.visibility</p:attrName>
                                        </p:attrNameLst>
                                      </p:cBhvr>
                                      <p:to>
                                        <p:strVal val="visible"/>
                                      </p:to>
                                    </p:set>
                                    <p:animEffect transition="in" filter="dissolve">
                                      <p:cBhvr>
                                        <p:cTn id="17" dur="500"/>
                                        <p:tgtEl>
                                          <p:spTgt spid="20485">
                                            <p:txEl>
                                              <p:pRg st="3" end="3"/>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7412"/>
                                        </p:tgtEl>
                                        <p:attrNameLst>
                                          <p:attrName>style.visibility</p:attrName>
                                        </p:attrNameLst>
                                      </p:cBhvr>
                                      <p:to>
                                        <p:strVal val="visible"/>
                                      </p:to>
                                    </p:set>
                                    <p:animEffect transition="in" filter="dissolve">
                                      <p:cBhvr>
                                        <p:cTn id="21"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404813"/>
            <a:ext cx="6481763" cy="1276350"/>
          </a:xfrm>
        </p:spPr>
        <p:txBody>
          <a:bodyPr/>
          <a:lstStyle/>
          <a:p>
            <a:pPr eaLnBrk="1" hangingPunct="1">
              <a:defRPr/>
            </a:pPr>
            <a:r>
              <a:rPr lang="zh-TW" altLang="en-US" sz="6000" b="1" i="0" smtClean="0">
                <a:solidFill>
                  <a:schemeClr val="hlink"/>
                </a:solidFill>
                <a:ea typeface="標楷體" pitchFamily="65" charset="-120"/>
              </a:rPr>
              <a:t>指紋上的身份編碼</a:t>
            </a:r>
            <a:r>
              <a:rPr lang="zh-TW" altLang="en-US" smtClean="0"/>
              <a:t> </a:t>
            </a:r>
          </a:p>
        </p:txBody>
      </p:sp>
      <p:sp>
        <p:nvSpPr>
          <p:cNvPr id="210947" name="Rectangle 3"/>
          <p:cNvSpPr>
            <a:spLocks noGrp="1" noChangeArrowheads="1"/>
          </p:cNvSpPr>
          <p:nvPr>
            <p:ph type="body" idx="1"/>
          </p:nvPr>
        </p:nvSpPr>
        <p:spPr>
          <a:xfrm>
            <a:off x="611188" y="3429000"/>
            <a:ext cx="7561262" cy="1655763"/>
          </a:xfrm>
        </p:spPr>
        <p:txBody>
          <a:bodyPr/>
          <a:lstStyle/>
          <a:p>
            <a:pPr marL="449263" indent="-449263" eaLnBrk="1" hangingPunct="1">
              <a:buFont typeface="Monotype Sorts" pitchFamily="2" charset="2"/>
              <a:buNone/>
            </a:pPr>
            <a:r>
              <a:rPr lang="zh-TW" altLang="en-US" b="1" smtClean="0"/>
              <a:t>「 </a:t>
            </a:r>
            <a:r>
              <a:rPr lang="zh-TW" altLang="en-US" b="1" smtClean="0">
                <a:solidFill>
                  <a:schemeClr val="hlink"/>
                </a:solidFill>
              </a:rPr>
              <a:t>不然，</a:t>
            </a:r>
            <a:r>
              <a:rPr lang="en-US" altLang="zh-TW" b="1" smtClean="0">
                <a:solidFill>
                  <a:schemeClr val="hlink"/>
                </a:solidFill>
              </a:rPr>
              <a:t>(</a:t>
            </a:r>
            <a:r>
              <a:rPr lang="zh-TW" altLang="en-US" b="1" smtClean="0">
                <a:solidFill>
                  <a:schemeClr val="hlink"/>
                </a:solidFill>
              </a:rPr>
              <a:t>我將集合他的骸骨</a:t>
            </a:r>
            <a:r>
              <a:rPr lang="en-US" altLang="zh-TW" b="1" smtClean="0">
                <a:solidFill>
                  <a:schemeClr val="hlink"/>
                </a:solidFill>
              </a:rPr>
              <a:t>)</a:t>
            </a:r>
            <a:r>
              <a:rPr lang="zh-TW" altLang="en-US" b="1" smtClean="0">
                <a:solidFill>
                  <a:schemeClr val="hlink"/>
                </a:solidFill>
              </a:rPr>
              <a:t>，而且能使他的每個手指復原。</a:t>
            </a:r>
            <a:r>
              <a:rPr lang="zh-TW" altLang="en-US" b="1" smtClean="0"/>
              <a:t>」</a:t>
            </a:r>
          </a:p>
        </p:txBody>
      </p:sp>
      <p:pic>
        <p:nvPicPr>
          <p:cNvPr id="23556" name="Picture 4" descr="PARMAKIZ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4025" y="476250"/>
            <a:ext cx="2016125"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Text Box 5"/>
          <p:cNvSpPr txBox="1">
            <a:spLocks noChangeArrowheads="1"/>
          </p:cNvSpPr>
          <p:nvPr/>
        </p:nvSpPr>
        <p:spPr bwMode="auto">
          <a:xfrm>
            <a:off x="611188" y="1773238"/>
            <a:ext cx="5689600"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10000"/>
              </a:lnSpc>
              <a:spcBef>
                <a:spcPct val="50000"/>
              </a:spcBef>
            </a:pPr>
            <a:r>
              <a:rPr lang="zh-TW" altLang="en-US" sz="2800"/>
              <a:t>古蘭經闡明，對真主而言讓死人復活是十分容易的事，並特別強調了人的手指：</a:t>
            </a:r>
          </a:p>
        </p:txBody>
      </p:sp>
      <p:sp>
        <p:nvSpPr>
          <p:cNvPr id="210950" name="Text Box 6"/>
          <p:cNvSpPr txBox="1">
            <a:spLocks noChangeArrowheads="1"/>
          </p:cNvSpPr>
          <p:nvPr/>
        </p:nvSpPr>
        <p:spPr bwMode="auto">
          <a:xfrm>
            <a:off x="4140200" y="4581525"/>
            <a:ext cx="4103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spcBef>
                <a:spcPct val="50000"/>
              </a:spcBef>
            </a:pPr>
            <a:r>
              <a:rPr lang="zh-TW" altLang="en-US" sz="2400"/>
              <a:t>（古蘭  </a:t>
            </a:r>
            <a:r>
              <a:rPr lang="en-US" altLang="zh-TW" sz="2400"/>
              <a:t>75</a:t>
            </a:r>
            <a:r>
              <a:rPr lang="zh-TW" altLang="en-US" sz="2400"/>
              <a:t>：</a:t>
            </a:r>
            <a:r>
              <a:rPr lang="en-US" altLang="zh-TW" sz="2400"/>
              <a:t>4</a:t>
            </a:r>
            <a:r>
              <a:rPr lang="zh-TW" altLang="en-US" sz="2400"/>
              <a:t>）</a:t>
            </a:r>
          </a:p>
        </p:txBody>
      </p:sp>
      <p:sp>
        <p:nvSpPr>
          <p:cNvPr id="210951" name="Text Box 7"/>
          <p:cNvSpPr txBox="1">
            <a:spLocks noChangeArrowheads="1"/>
          </p:cNvSpPr>
          <p:nvPr/>
        </p:nvSpPr>
        <p:spPr bwMode="auto">
          <a:xfrm>
            <a:off x="755650" y="5300663"/>
            <a:ext cx="8208963"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a:t>以上章節強調手指，是十分明智的。因爲每人的指紋都是獨特的，每一個人的指紋都各有所異。</a:t>
            </a:r>
          </a:p>
        </p:txBody>
      </p:sp>
      <p:pic>
        <p:nvPicPr>
          <p:cNvPr id="23560" name="Picture 8" descr="House - Cartoon 2">
            <a:hlinkClick r:id="" action="ppaction://hlinkshowjump?jump=firstslide"/>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43875" y="6072188"/>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Effect transition="in" filter="dissolve">
                                      <p:cBhvr>
                                        <p:cTn id="7" dur="500"/>
                                        <p:tgtEl>
                                          <p:spTgt spid="21094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0950"/>
                                        </p:tgtEl>
                                        <p:attrNameLst>
                                          <p:attrName>style.visibility</p:attrName>
                                        </p:attrNameLst>
                                      </p:cBhvr>
                                      <p:to>
                                        <p:strVal val="visible"/>
                                      </p:to>
                                    </p:set>
                                    <p:animEffect transition="in" filter="dissolve">
                                      <p:cBhvr>
                                        <p:cTn id="10" dur="500"/>
                                        <p:tgtEl>
                                          <p:spTgt spid="2109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animEffect transition="in" filter="dissolve">
                                      <p:cBhvr>
                                        <p:cTn id="15" dur="500"/>
                                        <p:tgtEl>
                                          <p:spTgt spid="210951"/>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23560"/>
                                        </p:tgtEl>
                                        <p:attrNameLst>
                                          <p:attrName>style.visibility</p:attrName>
                                        </p:attrNameLst>
                                      </p:cBhvr>
                                      <p:to>
                                        <p:strVal val="visible"/>
                                      </p:to>
                                    </p:set>
                                    <p:animEffect transition="in" filter="dissolve">
                                      <p:cBhvr>
                                        <p:cTn id="19"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p:bldP spid="210950" grpId="0"/>
      <p:bldP spid="2109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rgbClr val="FFFFFF"/>
          </a:bgClr>
        </a:patt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785813" y="1643063"/>
            <a:ext cx="7383462" cy="474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0850" indent="-4508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pPr>
            <a:r>
              <a:rPr kumimoji="0" lang="zh-TW" altLang="en-US" sz="3600">
                <a:solidFill>
                  <a:srgbClr val="000000"/>
                </a:solidFill>
                <a:latin typeface="標楷體" pitchFamily="65" charset="-120"/>
                <a:ea typeface="標楷體" pitchFamily="65" charset="-120"/>
              </a:rPr>
              <a:t>「然後，我把精液造成血塊，然後，我把血塊造成肉團，然後，我把肉團造成</a:t>
            </a:r>
            <a:r>
              <a:rPr kumimoji="0" lang="zh-TW" altLang="en-US" sz="3600">
                <a:solidFill>
                  <a:srgbClr val="FF0000"/>
                </a:solidFill>
                <a:latin typeface="標楷體" pitchFamily="65" charset="-120"/>
                <a:ea typeface="標楷體" pitchFamily="65" charset="-120"/>
              </a:rPr>
              <a:t>骨骼</a:t>
            </a:r>
            <a:r>
              <a:rPr kumimoji="0" lang="zh-TW" altLang="en-US" sz="3600">
                <a:solidFill>
                  <a:srgbClr val="000000"/>
                </a:solidFill>
                <a:latin typeface="標楷體" pitchFamily="65" charset="-120"/>
                <a:ea typeface="標楷體" pitchFamily="65" charset="-120"/>
              </a:rPr>
              <a:t>，然後，我使</a:t>
            </a:r>
            <a:r>
              <a:rPr kumimoji="0" lang="zh-TW" altLang="en-US" sz="3600">
                <a:solidFill>
                  <a:srgbClr val="FF0000"/>
                </a:solidFill>
                <a:latin typeface="標楷體" pitchFamily="65" charset="-120"/>
                <a:ea typeface="標楷體" pitchFamily="65" charset="-120"/>
              </a:rPr>
              <a:t>肌肉附著在骨骼上</a:t>
            </a:r>
            <a:r>
              <a:rPr kumimoji="0" lang="zh-TW" altLang="en-US" sz="3600">
                <a:solidFill>
                  <a:srgbClr val="000000"/>
                </a:solidFill>
                <a:latin typeface="標楷體" pitchFamily="65" charset="-120"/>
                <a:ea typeface="標楷體" pitchFamily="65" charset="-120"/>
              </a:rPr>
              <a:t>，然後我把他造成別的生物。願真主降福，他是最善於創造的。」</a:t>
            </a:r>
          </a:p>
          <a:p>
            <a:pPr algn="r" eaLnBrk="1" hangingPunct="1">
              <a:lnSpc>
                <a:spcPct val="120000"/>
              </a:lnSpc>
            </a:pPr>
            <a:r>
              <a:rPr kumimoji="0" lang="zh-TW" altLang="en-US" sz="3600">
                <a:solidFill>
                  <a:srgbClr val="000000"/>
                </a:solidFill>
                <a:latin typeface="標楷體" pitchFamily="65" charset="-120"/>
                <a:ea typeface="標楷體" pitchFamily="65" charset="-120"/>
              </a:rPr>
              <a:t>                </a:t>
            </a:r>
            <a:r>
              <a:rPr kumimoji="0" lang="en-US" altLang="zh-TW" sz="2500">
                <a:solidFill>
                  <a:srgbClr val="000000"/>
                </a:solidFill>
                <a:latin typeface="標楷體" pitchFamily="65" charset="-120"/>
                <a:ea typeface="標楷體" pitchFamily="65" charset="-120"/>
              </a:rPr>
              <a:t>(</a:t>
            </a:r>
            <a:r>
              <a:rPr kumimoji="0" lang="zh-TW" altLang="en-US" sz="2500">
                <a:solidFill>
                  <a:srgbClr val="000000"/>
                </a:solidFill>
                <a:latin typeface="標楷體" pitchFamily="65" charset="-120"/>
                <a:ea typeface="標楷體" pitchFamily="65" charset="-120"/>
              </a:rPr>
              <a:t>古蘭 </a:t>
            </a:r>
            <a:r>
              <a:rPr kumimoji="0" lang="en-US" altLang="zh-TW" sz="2500">
                <a:solidFill>
                  <a:srgbClr val="000000"/>
                </a:solidFill>
                <a:latin typeface="標楷體" pitchFamily="65" charset="-120"/>
                <a:ea typeface="標楷體" pitchFamily="65" charset="-120"/>
              </a:rPr>
              <a:t>23:14)</a:t>
            </a:r>
          </a:p>
        </p:txBody>
      </p:sp>
      <p:sp>
        <p:nvSpPr>
          <p:cNvPr id="20483"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spTree>
    <p:extLst>
      <p:ext uri="{BB962C8B-B14F-4D97-AF65-F5344CB8AC3E}">
        <p14:creationId xmlns:p14="http://schemas.microsoft.com/office/powerpoint/2010/main" xmlns="" val="3973808292"/>
      </p:ext>
    </p:extLst>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05000" y="0"/>
            <a:ext cx="5334000" cy="1276350"/>
          </a:xfrm>
        </p:spPr>
        <p:txBody>
          <a:bodyPr/>
          <a:lstStyle/>
          <a:p>
            <a:pPr eaLnBrk="1" hangingPunct="1">
              <a:defRPr/>
            </a:pPr>
            <a:r>
              <a:rPr lang="zh-TW" altLang="en-US" sz="5400" b="1" smtClean="0">
                <a:solidFill>
                  <a:schemeClr val="hlink"/>
                </a:solidFill>
                <a:ea typeface="標楷體" pitchFamily="65" charset="-120"/>
              </a:rPr>
              <a:t>植物有雌雄兩性</a:t>
            </a:r>
            <a:endParaRPr lang="zh-TW" altLang="en-US" sz="5400" b="1" smtClean="0">
              <a:solidFill>
                <a:schemeClr val="hlink"/>
              </a:solidFill>
            </a:endParaRPr>
          </a:p>
        </p:txBody>
      </p:sp>
      <p:sp>
        <p:nvSpPr>
          <p:cNvPr id="6147" name="Rectangle 3"/>
          <p:cNvSpPr>
            <a:spLocks noGrp="1" noChangeArrowheads="1"/>
          </p:cNvSpPr>
          <p:nvPr>
            <p:ph type="body" idx="1"/>
          </p:nvPr>
        </p:nvSpPr>
        <p:spPr>
          <a:xfrm>
            <a:off x="1115616" y="2708275"/>
            <a:ext cx="7575947" cy="2582863"/>
          </a:xfrm>
          <a:noFill/>
        </p:spPr>
        <p:txBody>
          <a:bodyPr/>
          <a:lstStyle/>
          <a:p>
            <a:pPr marL="571500" indent="-571500" eaLnBrk="1" hangingPunct="1">
              <a:buFont typeface="Monotype Sorts" pitchFamily="2" charset="2"/>
              <a:buNone/>
            </a:pPr>
            <a:r>
              <a:rPr lang="zh-TW" altLang="en-US" sz="4000" dirty="0" smtClean="0">
                <a:latin typeface="標楷體" pitchFamily="65" charset="-120"/>
                <a:ea typeface="標楷體" pitchFamily="65" charset="-120"/>
              </a:rPr>
              <a:t>「</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衪自雲中降水並借此生出</a:t>
            </a:r>
            <a:r>
              <a:rPr lang="zh-TW" altLang="en-US" sz="4000" dirty="0" smtClean="0">
                <a:solidFill>
                  <a:srgbClr val="66FF33"/>
                </a:solidFill>
                <a:latin typeface="標楷體" pitchFamily="65" charset="-120"/>
                <a:ea typeface="標楷體" pitchFamily="65" charset="-120"/>
              </a:rPr>
              <a:t>許多</a:t>
            </a:r>
            <a:r>
              <a:rPr lang="zh-TW" altLang="en-US" sz="4000" dirty="0" smtClean="0">
                <a:solidFill>
                  <a:srgbClr val="FF9933"/>
                </a:solidFill>
                <a:latin typeface="標楷體" pitchFamily="65" charset="-120"/>
                <a:ea typeface="標楷體" pitchFamily="65" charset="-120"/>
              </a:rPr>
              <a:t>成雙成對</a:t>
            </a:r>
            <a:r>
              <a:rPr lang="zh-TW" altLang="en-US" sz="4000" dirty="0" smtClean="0">
                <a:solidFill>
                  <a:srgbClr val="66FF33"/>
                </a:solidFill>
                <a:latin typeface="標楷體" pitchFamily="65" charset="-120"/>
                <a:ea typeface="標楷體" pitchFamily="65" charset="-120"/>
              </a:rPr>
              <a:t>不同的</a:t>
            </a:r>
            <a:r>
              <a:rPr lang="zh-TW" altLang="en-US" sz="4000" dirty="0" smtClean="0">
                <a:latin typeface="標楷體" pitchFamily="65" charset="-120"/>
                <a:ea typeface="標楷體" pitchFamily="65" charset="-120"/>
              </a:rPr>
              <a:t>植物。」</a:t>
            </a:r>
          </a:p>
          <a:p>
            <a:pPr marL="571500" indent="-571500" eaLnBrk="1" hangingPunct="1">
              <a:buFont typeface="Monotype Sorts" pitchFamily="2" charset="2"/>
              <a:buNone/>
            </a:pPr>
            <a:endParaRPr lang="zh-TW" altLang="en-US" sz="2800" dirty="0" smtClean="0">
              <a:latin typeface="標楷體" pitchFamily="65" charset="-120"/>
              <a:ea typeface="標楷體" pitchFamily="65" charset="-120"/>
            </a:endParaRPr>
          </a:p>
          <a:p>
            <a:pPr marL="571500" indent="-571500" algn="r" eaLnBrk="1" hangingPunct="1">
              <a:lnSpc>
                <a:spcPts val="1500"/>
              </a:lnSpc>
              <a:buFont typeface="Monotype Sorts" pitchFamily="2" charset="2"/>
              <a:buNone/>
            </a:pPr>
            <a:r>
              <a:rPr lang="en-US" altLang="zh-TW" sz="2800" dirty="0" smtClean="0">
                <a:solidFill>
                  <a:schemeClr val="hlink"/>
                </a:solidFill>
                <a:latin typeface="標楷體" pitchFamily="65" charset="-120"/>
                <a:ea typeface="標楷體" pitchFamily="65" charset="-120"/>
              </a:rPr>
              <a:t>(</a:t>
            </a:r>
            <a:r>
              <a:rPr lang="zh-TW" altLang="en-US" sz="2800" dirty="0" smtClean="0">
                <a:solidFill>
                  <a:schemeClr val="hlink"/>
                </a:solidFill>
                <a:latin typeface="標楷體" pitchFamily="65" charset="-120"/>
                <a:ea typeface="標楷體" pitchFamily="65" charset="-120"/>
              </a:rPr>
              <a:t>古蘭經 </a:t>
            </a:r>
            <a:r>
              <a:rPr lang="en-US" altLang="zh-TW" sz="2800" dirty="0" smtClean="0">
                <a:solidFill>
                  <a:schemeClr val="hlink"/>
                </a:solidFill>
                <a:latin typeface="Times New Roman" pitchFamily="18" charset="0"/>
                <a:ea typeface="標楷體" pitchFamily="65" charset="-120"/>
                <a:cs typeface="Times New Roman" pitchFamily="18" charset="0"/>
              </a:rPr>
              <a:t>20:53</a:t>
            </a:r>
            <a:r>
              <a:rPr lang="en-US" altLang="zh-TW" sz="2800" dirty="0" smtClean="0">
                <a:solidFill>
                  <a:schemeClr val="hlink"/>
                </a:solidFill>
                <a:latin typeface="標楷體" pitchFamily="65" charset="-120"/>
                <a:ea typeface="標楷體" pitchFamily="65" charset="-120"/>
              </a:rPr>
              <a:t>)</a:t>
            </a:r>
            <a:endParaRPr lang="en-US" altLang="zh-TW" sz="2800" dirty="0" smtClean="0">
              <a:solidFill>
                <a:schemeClr val="hlink"/>
              </a:solidFill>
            </a:endParaRPr>
          </a:p>
        </p:txBody>
      </p:sp>
      <p:graphicFrame>
        <p:nvGraphicFramePr>
          <p:cNvPr id="6148" name="Object 4">
            <a:hlinkClick r:id="" action="ppaction://ole?verb=0"/>
          </p:cNvPr>
          <p:cNvGraphicFramePr>
            <a:graphicFrameLocks/>
          </p:cNvGraphicFramePr>
          <p:nvPr/>
        </p:nvGraphicFramePr>
        <p:xfrm>
          <a:off x="0" y="3733800"/>
          <a:ext cx="3741738" cy="3200400"/>
        </p:xfrm>
        <a:graphic>
          <a:graphicData uri="http://schemas.openxmlformats.org/presentationml/2006/ole">
            <p:oleObj spid="_x0000_s6252" name="多媒體項目" r:id="rId5" imgW="9626600" imgH="8242300" progId="">
              <p:embed/>
            </p:oleObj>
          </a:graphicData>
        </a:graphic>
      </p:graphicFrame>
      <p:sp>
        <p:nvSpPr>
          <p:cNvPr id="6149" name="Text Box 5"/>
          <p:cNvSpPr txBox="1">
            <a:spLocks noChangeArrowheads="1"/>
          </p:cNvSpPr>
          <p:nvPr/>
        </p:nvSpPr>
        <p:spPr bwMode="auto">
          <a:xfrm>
            <a:off x="4114800" y="4953000"/>
            <a:ext cx="4724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1400">
                <a:solidFill>
                  <a:srgbClr val="FFFF00"/>
                </a:solidFill>
                <a:latin typeface="Times New Roman" pitchFamily="18" charset="0"/>
                <a:ea typeface="標楷體" pitchFamily="65" charset="-120"/>
              </a:rPr>
              <a:t>“</a:t>
            </a:r>
            <a:r>
              <a:rPr lang="en-US" altLang="zh-TW" sz="1400">
                <a:solidFill>
                  <a:srgbClr val="FFFF00"/>
                </a:solidFill>
                <a:latin typeface="Verdana" pitchFamily="34" charset="0"/>
                <a:ea typeface="標楷體" pitchFamily="65" charset="-120"/>
              </a:rPr>
              <a:t>With it have We produced diverse </a:t>
            </a:r>
            <a:r>
              <a:rPr lang="en-US" altLang="zh-TW" sz="1400">
                <a:solidFill>
                  <a:srgbClr val="FF6600"/>
                </a:solidFill>
                <a:latin typeface="Verdana" pitchFamily="34" charset="0"/>
                <a:ea typeface="標楷體" pitchFamily="65" charset="-120"/>
              </a:rPr>
              <a:t>pairs</a:t>
            </a:r>
            <a:r>
              <a:rPr lang="en-US" altLang="zh-TW" sz="1400">
                <a:solidFill>
                  <a:srgbClr val="000000"/>
                </a:solidFill>
                <a:latin typeface="Verdana" pitchFamily="34" charset="0"/>
                <a:ea typeface="標楷體" pitchFamily="65" charset="-120"/>
              </a:rPr>
              <a:t> </a:t>
            </a:r>
            <a:r>
              <a:rPr lang="en-US" altLang="zh-TW" sz="1400">
                <a:solidFill>
                  <a:srgbClr val="FFFF00"/>
                </a:solidFill>
                <a:latin typeface="Verdana" pitchFamily="34" charset="0"/>
                <a:ea typeface="標楷體" pitchFamily="65" charset="-120"/>
              </a:rPr>
              <a:t>of plants each separate from the others.</a:t>
            </a:r>
            <a:r>
              <a:rPr lang="en-US" altLang="zh-TW" sz="1400">
                <a:solidFill>
                  <a:srgbClr val="FFFF00"/>
                </a:solidFill>
                <a:latin typeface="Times New Roman" pitchFamily="18" charset="0"/>
                <a:ea typeface="標楷體" pitchFamily="65" charset="-120"/>
              </a:rPr>
              <a:t>”</a:t>
            </a:r>
            <a:r>
              <a:rPr lang="en-US" altLang="zh-TW" sz="1400">
                <a:solidFill>
                  <a:srgbClr val="FFFF00"/>
                </a:solidFill>
                <a:latin typeface="Verdana" pitchFamily="34" charset="0"/>
                <a:ea typeface="標楷體" pitchFamily="65" charset="-120"/>
              </a:rPr>
              <a:t> (Yusuf Ali)</a:t>
            </a:r>
            <a:endParaRPr lang="en-US" altLang="zh-TW" sz="5400">
              <a:solidFill>
                <a:srgbClr val="FFFF00"/>
              </a:solidFill>
              <a:latin typeface="標楷體" pitchFamily="65" charset="-120"/>
              <a:ea typeface="標楷體" pitchFamily="65" charset="-120"/>
            </a:endParaRPr>
          </a:p>
        </p:txBody>
      </p:sp>
      <p:sp>
        <p:nvSpPr>
          <p:cNvPr id="6150" name="Rectangle 6"/>
          <p:cNvSpPr>
            <a:spLocks noChangeArrowheads="1"/>
          </p:cNvSpPr>
          <p:nvPr/>
        </p:nvSpPr>
        <p:spPr bwMode="auto">
          <a:xfrm>
            <a:off x="228600" y="1830388"/>
            <a:ext cx="8915400" cy="67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r>
              <a:rPr lang="ar-SA" altLang="zh-TW" sz="3800" b="1">
                <a:solidFill>
                  <a:schemeClr val="hlink"/>
                </a:solidFill>
                <a:latin typeface="標楷體" pitchFamily="65" charset="-120"/>
                <a:ea typeface="標楷體" pitchFamily="65" charset="-120"/>
                <a:cs typeface="Arial" charset="0"/>
              </a:rPr>
              <a:t>وَأَنْزَلَ مِنَ السَّمَاءِ مَاءً فَأَخْرَجْنَا بِهِ</a:t>
            </a:r>
            <a:r>
              <a:rPr lang="ar-SA" altLang="zh-TW" sz="3800" b="1">
                <a:solidFill>
                  <a:srgbClr val="FF9933"/>
                </a:solidFill>
                <a:latin typeface="標楷體" pitchFamily="65" charset="-120"/>
                <a:ea typeface="標楷體" pitchFamily="65" charset="-120"/>
                <a:cs typeface="Arial" charset="0"/>
              </a:rPr>
              <a:t> أَزْوَاجًا</a:t>
            </a:r>
            <a:r>
              <a:rPr lang="ar-SA" altLang="zh-TW" sz="3800" b="1">
                <a:solidFill>
                  <a:srgbClr val="E4EA76"/>
                </a:solidFill>
                <a:latin typeface="標楷體" pitchFamily="65" charset="-120"/>
                <a:ea typeface="標楷體" pitchFamily="65" charset="-120"/>
                <a:cs typeface="Arial" charset="0"/>
              </a:rPr>
              <a:t> </a:t>
            </a:r>
            <a:r>
              <a:rPr lang="ar-SA" altLang="zh-TW" sz="3800" b="1">
                <a:solidFill>
                  <a:schemeClr val="hlink"/>
                </a:solidFill>
                <a:latin typeface="標楷體" pitchFamily="65" charset="-120"/>
                <a:ea typeface="標楷體" pitchFamily="65" charset="-120"/>
                <a:cs typeface="Arial" charset="0"/>
              </a:rPr>
              <a:t>مِنْ نَبَاتٍ </a:t>
            </a:r>
            <a:r>
              <a:rPr lang="ar-SA" altLang="zh-TW" sz="3800" b="1">
                <a:solidFill>
                  <a:srgbClr val="66FF33"/>
                </a:solidFill>
                <a:latin typeface="標楷體" pitchFamily="65" charset="-120"/>
                <a:ea typeface="標楷體" pitchFamily="65" charset="-120"/>
                <a:cs typeface="Arial" charset="0"/>
              </a:rPr>
              <a:t>شَتَّى</a:t>
            </a:r>
            <a:endParaRPr lang="en-US" altLang="zh-TW" sz="3800">
              <a:solidFill>
                <a:srgbClr val="66FF33"/>
              </a:solidFill>
              <a:latin typeface="標楷體" pitchFamily="65" charset="-120"/>
              <a:ea typeface="標楷體" pitchFamily="65" charset="-120"/>
              <a:cs typeface="Arial" charset="0"/>
            </a:endParaRPr>
          </a:p>
        </p:txBody>
      </p:sp>
      <p:sp>
        <p:nvSpPr>
          <p:cNvPr id="6151" name="Text Box 7"/>
          <p:cNvSpPr txBox="1">
            <a:spLocks noChangeArrowheads="1"/>
          </p:cNvSpPr>
          <p:nvPr/>
        </p:nvSpPr>
        <p:spPr bwMode="auto">
          <a:xfrm>
            <a:off x="2743200" y="1371600"/>
            <a:ext cx="1066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800">
                <a:solidFill>
                  <a:srgbClr val="FF9933"/>
                </a:solidFill>
                <a:latin typeface="標楷體" pitchFamily="65" charset="-120"/>
                <a:ea typeface="標楷體" pitchFamily="65" charset="-120"/>
              </a:rPr>
              <a:t>配偶</a:t>
            </a:r>
          </a:p>
        </p:txBody>
      </p:sp>
      <p:sp>
        <p:nvSpPr>
          <p:cNvPr id="6152" name="Text Box 8"/>
          <p:cNvSpPr txBox="1">
            <a:spLocks noChangeArrowheads="1"/>
          </p:cNvSpPr>
          <p:nvPr/>
        </p:nvSpPr>
        <p:spPr bwMode="auto">
          <a:xfrm>
            <a:off x="304800" y="1371600"/>
            <a:ext cx="13874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800">
                <a:solidFill>
                  <a:srgbClr val="66FF33"/>
                </a:solidFill>
                <a:latin typeface="標楷體" pitchFamily="65" charset="-120"/>
                <a:ea typeface="標楷體" pitchFamily="65" charset="-120"/>
              </a:rPr>
              <a:t>不同的</a:t>
            </a:r>
          </a:p>
        </p:txBody>
      </p:sp>
      <p:sp>
        <p:nvSpPr>
          <p:cNvPr id="6154" name="Text Box 10"/>
          <p:cNvSpPr txBox="1">
            <a:spLocks noChangeArrowheads="1"/>
          </p:cNvSpPr>
          <p:nvPr/>
        </p:nvSpPr>
        <p:spPr bwMode="auto">
          <a:xfrm>
            <a:off x="3962400" y="5791200"/>
            <a:ext cx="5181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latin typeface="Times New Roman" pitchFamily="18" charset="0"/>
                <a:ea typeface="標楷體" pitchFamily="65" charset="-120"/>
              </a:rPr>
              <a:t>Maurice Bucaille, </a:t>
            </a:r>
            <a:r>
              <a:rPr lang="en-US" altLang="zh-TW" i="1">
                <a:latin typeface="Times New Roman" pitchFamily="18" charset="0"/>
                <a:ea typeface="標楷體" pitchFamily="65" charset="-120"/>
              </a:rPr>
              <a:t>The Bible, The Quran'an and Science</a:t>
            </a:r>
            <a:r>
              <a:rPr lang="en-US" altLang="zh-TW">
                <a:latin typeface="Times New Roman" pitchFamily="18" charset="0"/>
                <a:ea typeface="標楷體" pitchFamily="65" charset="-120"/>
              </a:rPr>
              <a:t>. U.S.A., 1978. p. 205-9</a:t>
            </a:r>
          </a:p>
        </p:txBody>
      </p:sp>
      <p:pic>
        <p:nvPicPr>
          <p:cNvPr id="2" name="Q20_53p.wav">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7" cstate="print"/>
          <a:stretch>
            <a:fillRect/>
          </a:stretch>
        </p:blipFill>
        <p:spPr>
          <a:xfrm>
            <a:off x="8265226" y="5301208"/>
            <a:ext cx="609600" cy="609600"/>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rgbClr val="FFFFFF"/>
          </a:bgClr>
        </a:patt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85813" y="1643063"/>
            <a:ext cx="7383462" cy="4173537"/>
          </a:xfrm>
          <a:prstGeom prst="rect">
            <a:avLst/>
          </a:prstGeom>
          <a:noFill/>
          <a:ln w="9525">
            <a:noFill/>
            <a:miter lim="800000"/>
            <a:headEnd/>
            <a:tailEnd/>
          </a:ln>
        </p:spPr>
        <p:txBody>
          <a:bodyPr>
            <a:spAutoFit/>
          </a:bodyPr>
          <a:lstStyle/>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以上的古蘭經章節闡明胚胎在母體時骨骼首先形成，然後肌肉發展附在骨上</a:t>
            </a:r>
            <a:endParaRPr kumimoji="0" lang="en-US" altLang="zh-TW" sz="2800" dirty="0">
              <a:solidFill>
                <a:srgbClr val="000000"/>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這與傳統相信骨與肉同時發育相違背</a:t>
            </a:r>
            <a:endParaRPr kumimoji="0" lang="en-US" altLang="zh-TW" sz="2800" dirty="0">
              <a:solidFill>
                <a:srgbClr val="000000"/>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但近代經顯微鏡仔細檢驗後，證實胚胎先形成軟骨組織，然後形成骨骼，</a:t>
            </a:r>
            <a:r>
              <a:rPr lang="zh-TW" altLang="en-US" sz="2800" dirty="0">
                <a:solidFill>
                  <a:srgbClr val="4D4D4D">
                    <a:lumMod val="50000"/>
                  </a:srgbClr>
                </a:solidFill>
                <a:latin typeface="標楷體" pitchFamily="65" charset="-120"/>
                <a:ea typeface="標楷體" pitchFamily="65" charset="-120"/>
              </a:rPr>
              <a:t>然後肌細胞在骨骼周圍聚集構成肌肉</a:t>
            </a:r>
            <a:r>
              <a:rPr lang="en-US" sz="2800" dirty="0">
                <a:solidFill>
                  <a:srgbClr val="4D4D4D">
                    <a:lumMod val="50000"/>
                  </a:srgbClr>
                </a:solidFill>
                <a:latin typeface="標楷體" pitchFamily="65" charset="-120"/>
                <a:ea typeface="標楷體" pitchFamily="65" charset="-120"/>
              </a:rPr>
              <a:t>, </a:t>
            </a:r>
            <a:r>
              <a:rPr lang="zh-TW" altLang="en-US" sz="2800" dirty="0">
                <a:solidFill>
                  <a:srgbClr val="4D4D4D">
                    <a:lumMod val="50000"/>
                  </a:srgbClr>
                </a:solidFill>
                <a:latin typeface="標楷體" pitchFamily="65" charset="-120"/>
                <a:ea typeface="標楷體" pitchFamily="65" charset="-120"/>
              </a:rPr>
              <a:t>並附著在骨骼上；</a:t>
            </a:r>
            <a:endParaRPr lang="en-US" altLang="zh-TW" sz="2800" dirty="0">
              <a:solidFill>
                <a:srgbClr val="4D4D4D">
                  <a:lumMod val="50000"/>
                </a:srgbClr>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500" dirty="0">
                <a:solidFill>
                  <a:srgbClr val="4D4D4D">
                    <a:lumMod val="50000"/>
                  </a:srgbClr>
                </a:solidFill>
                <a:latin typeface="標楷體" pitchFamily="65" charset="-120"/>
                <a:ea typeface="標楷體" pitchFamily="65" charset="-120"/>
              </a:rPr>
              <a:t>故科學新知，又一次印證古蘭經的真確</a:t>
            </a:r>
            <a:endParaRPr kumimoji="0" lang="en-US" altLang="zh-TW" sz="2500" dirty="0">
              <a:solidFill>
                <a:srgbClr val="4D4D4D">
                  <a:lumMod val="50000"/>
                </a:srgbClr>
              </a:solidFill>
              <a:latin typeface="標楷體" pitchFamily="65" charset="-120"/>
              <a:ea typeface="標楷體" pitchFamily="65" charset="-120"/>
            </a:endParaRPr>
          </a:p>
        </p:txBody>
      </p:sp>
      <p:sp>
        <p:nvSpPr>
          <p:cNvPr id="21507"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spTree>
    <p:extLst>
      <p:ext uri="{BB962C8B-B14F-4D97-AF65-F5344CB8AC3E}">
        <p14:creationId xmlns:p14="http://schemas.microsoft.com/office/powerpoint/2010/main" xmlns="" val="140240942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Effect transition="in" filter="dissolve">
                                      <p:cBhvr>
                                        <p:cTn id="7" dur="500"/>
                                        <p:tgtEl>
                                          <p:spTgt spid="215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dissolve">
                                      <p:cBhvr>
                                        <p:cTn id="12" dur="500"/>
                                        <p:tgtEl>
                                          <p:spTgt spid="215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6">
                                            <p:txEl>
                                              <p:pRg st="3" end="3"/>
                                            </p:txEl>
                                          </p:spTgt>
                                        </p:tgtEl>
                                        <p:attrNameLst>
                                          <p:attrName>style.visibility</p:attrName>
                                        </p:attrNameLst>
                                      </p:cBhvr>
                                      <p:to>
                                        <p:strVal val="visible"/>
                                      </p:to>
                                    </p:set>
                                    <p:animEffect transition="in" filter="dissolve">
                                      <p:cBhvr>
                                        <p:cTn id="17" dur="500"/>
                                        <p:tgtEl>
                                          <p:spTgt spid="215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7" name="文字方塊 6"/>
          <p:cNvSpPr txBox="1"/>
          <p:nvPr/>
        </p:nvSpPr>
        <p:spPr>
          <a:xfrm>
            <a:off x="785813" y="5786438"/>
            <a:ext cx="6357937" cy="369887"/>
          </a:xfrm>
          <a:prstGeom prst="rect">
            <a:avLst/>
          </a:prstGeom>
          <a:noFill/>
        </p:spPr>
        <p:txBody>
          <a:bodyPr>
            <a:spAutoFit/>
          </a:bodyPr>
          <a:lstStyle/>
          <a:p>
            <a:pPr>
              <a:defRPr/>
            </a:pPr>
            <a:r>
              <a:rPr lang="en-US" dirty="0">
                <a:solidFill>
                  <a:srgbClr val="4D4D4D">
                    <a:lumMod val="50000"/>
                  </a:srgbClr>
                </a:solidFill>
              </a:rPr>
              <a:t>Moore, Developing Human, 6. edition,1998</a:t>
            </a:r>
            <a:r>
              <a:rPr lang="en-US" dirty="0">
                <a:solidFill>
                  <a:srgbClr val="FFFFFF"/>
                </a:solidFill>
              </a:rPr>
              <a:t>.</a:t>
            </a:r>
            <a:endParaRPr lang="zh-TW" altLang="en-US" dirty="0">
              <a:solidFill>
                <a:srgbClr val="FFFFFF"/>
              </a:solidFill>
            </a:endParaRPr>
          </a:p>
        </p:txBody>
      </p:sp>
      <p:sp>
        <p:nvSpPr>
          <p:cNvPr id="22531"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pic>
        <p:nvPicPr>
          <p:cNvPr id="22532"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WrappingofMuscles.M1V">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5292080" y="1968204"/>
            <a:ext cx="3563916" cy="3333004"/>
          </a:xfrm>
          <a:prstGeom prst="rect">
            <a:avLst/>
          </a:prstGeom>
        </p:spPr>
      </p:pic>
    </p:spTree>
    <p:extLst>
      <p:ext uri="{BB962C8B-B14F-4D97-AF65-F5344CB8AC3E}">
        <p14:creationId xmlns:p14="http://schemas.microsoft.com/office/powerpoint/2010/main" xmlns="" val="4006594927"/>
      </p:ext>
    </p:extLst>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4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4572000" y="2133600"/>
            <a:ext cx="34559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a:solidFill>
                <a:srgbClr val="FFFFFF"/>
              </a:solidFill>
            </a:endParaRPr>
          </a:p>
        </p:txBody>
      </p:sp>
      <p:sp>
        <p:nvSpPr>
          <p:cNvPr id="18435" name="Text Box 6"/>
          <p:cNvSpPr txBox="1">
            <a:spLocks noChangeArrowheads="1"/>
          </p:cNvSpPr>
          <p:nvPr/>
        </p:nvSpPr>
        <p:spPr bwMode="auto">
          <a:xfrm>
            <a:off x="4572000" y="1844675"/>
            <a:ext cx="4715668"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kumimoji="0" lang="zh-TW" altLang="en-US" sz="3600" dirty="0">
                <a:solidFill>
                  <a:srgbClr val="000000"/>
                </a:solidFill>
                <a:latin typeface="標楷體" pitchFamily="65" charset="-120"/>
                <a:ea typeface="標楷體" pitchFamily="65" charset="-120"/>
              </a:rPr>
              <a:t>「他曾創造配偶─男性的與女性的─是以射出的精液。」</a:t>
            </a:r>
          </a:p>
        </p:txBody>
      </p:sp>
      <p:sp>
        <p:nvSpPr>
          <p:cNvPr id="18436" name="Text Box 8"/>
          <p:cNvSpPr txBox="1">
            <a:spLocks noChangeArrowheads="1"/>
          </p:cNvSpPr>
          <p:nvPr/>
        </p:nvSpPr>
        <p:spPr bwMode="auto">
          <a:xfrm>
            <a:off x="4822825" y="3789363"/>
            <a:ext cx="43211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spcBef>
                <a:spcPct val="50000"/>
              </a:spcBef>
            </a:pPr>
            <a:r>
              <a:rPr kumimoji="0" lang="en-US" altLang="zh-TW" sz="2800" b="1">
                <a:solidFill>
                  <a:srgbClr val="000000"/>
                </a:solidFill>
                <a:latin typeface="標楷體" pitchFamily="65" charset="-120"/>
                <a:ea typeface="標楷體" pitchFamily="65" charset="-120"/>
              </a:rPr>
              <a:t>(</a:t>
            </a:r>
            <a:r>
              <a:rPr kumimoji="0" lang="zh-TW" altLang="en-US" sz="2800" b="1">
                <a:solidFill>
                  <a:srgbClr val="000000"/>
                </a:solidFill>
                <a:latin typeface="標楷體" pitchFamily="65" charset="-120"/>
                <a:ea typeface="標楷體" pitchFamily="65" charset="-120"/>
              </a:rPr>
              <a:t>古蘭 </a:t>
            </a:r>
            <a:r>
              <a:rPr kumimoji="0" lang="en-US" altLang="zh-TW" sz="2800" b="1">
                <a:solidFill>
                  <a:srgbClr val="000000"/>
                </a:solidFill>
                <a:latin typeface="標楷體" pitchFamily="65" charset="-120"/>
                <a:ea typeface="標楷體" pitchFamily="65" charset="-120"/>
              </a:rPr>
              <a:t>53:45-46) [</a:t>
            </a:r>
            <a:r>
              <a:rPr kumimoji="0" lang="zh-TW" altLang="en-US" sz="2800" b="1">
                <a:solidFill>
                  <a:srgbClr val="000000"/>
                </a:solidFill>
                <a:latin typeface="標楷體" pitchFamily="65" charset="-120"/>
                <a:ea typeface="標楷體" pitchFamily="65" charset="-120"/>
              </a:rPr>
              <a:t>馬堅</a:t>
            </a:r>
            <a:r>
              <a:rPr kumimoji="0" lang="en-US" altLang="zh-TW" sz="2800" b="1">
                <a:solidFill>
                  <a:srgbClr val="000000"/>
                </a:solidFill>
                <a:latin typeface="標楷體" pitchFamily="65" charset="-120"/>
                <a:ea typeface="標楷體" pitchFamily="65" charset="-120"/>
              </a:rPr>
              <a:t>]</a:t>
            </a:r>
          </a:p>
        </p:txBody>
      </p:sp>
      <p:sp>
        <p:nvSpPr>
          <p:cNvPr id="18437" name="Text Box 10"/>
          <p:cNvSpPr txBox="1">
            <a:spLocks noChangeArrowheads="1"/>
          </p:cNvSpPr>
          <p:nvPr/>
        </p:nvSpPr>
        <p:spPr bwMode="auto">
          <a:xfrm>
            <a:off x="0" y="4843463"/>
            <a:ext cx="8137525" cy="201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b="1" dirty="0">
                <a:solidFill>
                  <a:srgbClr val="0033CC"/>
                </a:solidFill>
              </a:rPr>
              <a:t>“and that it is He who creates the two kinds - the male and the female - out of a </a:t>
            </a:r>
            <a:r>
              <a:rPr lang="en-US" altLang="zh-TW" sz="2800" b="1" dirty="0" smtClean="0">
                <a:solidFill>
                  <a:srgbClr val="0033CC"/>
                </a:solidFill>
              </a:rPr>
              <a:t>(mere) </a:t>
            </a:r>
            <a:r>
              <a:rPr lang="en-US" altLang="zh-TW" sz="2800" b="1" dirty="0">
                <a:solidFill>
                  <a:srgbClr val="0033CC"/>
                </a:solidFill>
              </a:rPr>
              <a:t>drop of sperm as it is poured forth,” </a:t>
            </a:r>
          </a:p>
          <a:p>
            <a:pPr algn="r" eaLnBrk="1" hangingPunct="1">
              <a:spcBef>
                <a:spcPct val="50000"/>
              </a:spcBef>
            </a:pPr>
            <a:r>
              <a:rPr lang="en-US" altLang="zh-TW" sz="2800" b="1" dirty="0">
                <a:solidFill>
                  <a:srgbClr val="0033CC"/>
                </a:solidFill>
              </a:rPr>
              <a:t>(Quran 53:45-6) [M. </a:t>
            </a:r>
            <a:r>
              <a:rPr lang="en-US" altLang="zh-TW" sz="2800" b="1" dirty="0" err="1">
                <a:solidFill>
                  <a:srgbClr val="0033CC"/>
                </a:solidFill>
              </a:rPr>
              <a:t>Asad</a:t>
            </a:r>
            <a:r>
              <a:rPr lang="en-US" altLang="zh-TW" sz="2800" b="1" dirty="0">
                <a:solidFill>
                  <a:srgbClr val="0033CC"/>
                </a:solidFill>
              </a:rPr>
              <a:t>]</a:t>
            </a:r>
          </a:p>
        </p:txBody>
      </p:sp>
      <p:sp>
        <p:nvSpPr>
          <p:cNvPr id="18438" name="WordArt 11"/>
          <p:cNvSpPr>
            <a:spLocks noChangeArrowheads="1" noChangeShapeType="1" noTextEdit="1"/>
          </p:cNvSpPr>
          <p:nvPr/>
        </p:nvSpPr>
        <p:spPr bwMode="auto">
          <a:xfrm>
            <a:off x="2454275" y="496888"/>
            <a:ext cx="4560888" cy="8763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3600" b="1" kern="10">
                <a:gradFill rotWithShape="1">
                  <a:gsLst>
                    <a:gs pos="0">
                      <a:srgbClr val="000099"/>
                    </a:gs>
                    <a:gs pos="100000">
                      <a:srgbClr val="9900CC"/>
                    </a:gs>
                  </a:gsLst>
                  <a:lin ang="5400000" scaled="1"/>
                </a:gradFill>
                <a:effectLst>
                  <a:outerShdw dist="35921" dir="2700000" algn="ctr" rotWithShape="0">
                    <a:srgbClr val="C0C0C0"/>
                  </a:outerShdw>
                </a:effectLst>
                <a:latin typeface="標楷體"/>
                <a:ea typeface="標楷體"/>
              </a:rPr>
              <a:t>嬰兒的性別</a:t>
            </a:r>
          </a:p>
        </p:txBody>
      </p:sp>
      <p:pic>
        <p:nvPicPr>
          <p:cNvPr id="8" name="Alak.M1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23528" y="1720934"/>
            <a:ext cx="3816424" cy="3122529"/>
          </a:xfrm>
          <a:prstGeom prst="rect">
            <a:avLst/>
          </a:prstGeom>
        </p:spPr>
      </p:pic>
    </p:spTree>
    <p:extLst>
      <p:ext uri="{BB962C8B-B14F-4D97-AF65-F5344CB8AC3E}">
        <p14:creationId xmlns:p14="http://schemas.microsoft.com/office/powerpoint/2010/main" xmlns="" val="284512955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4357688" y="4857750"/>
            <a:ext cx="4357687" cy="1077913"/>
          </a:xfrm>
          <a:prstGeom prst="rect">
            <a:avLst/>
          </a:prstGeom>
          <a:noFill/>
          <a:ln w="9525">
            <a:noFill/>
            <a:miter lim="800000"/>
            <a:headEnd/>
            <a:tailEnd/>
          </a:ln>
        </p:spPr>
        <p:txBody>
          <a:bodyPr>
            <a:spAutoFit/>
          </a:bodyPr>
          <a:lstStyle/>
          <a:p>
            <a:pPr marL="534988" indent="-534988">
              <a:spcBef>
                <a:spcPct val="50000"/>
              </a:spcBef>
              <a:buFont typeface="Wingdings" pitchFamily="2" charset="2"/>
              <a:buChar char="u"/>
              <a:defRPr/>
            </a:pPr>
            <a:r>
              <a:rPr lang="zh-TW" altLang="en-US" sz="3200" b="1" dirty="0">
                <a:solidFill>
                  <a:srgbClr val="4D4D4D">
                    <a:lumMod val="50000"/>
                  </a:srgbClr>
                </a:solidFill>
              </a:rPr>
              <a:t>這與科學發現完全一致</a:t>
            </a:r>
            <a:endParaRPr lang="zh-TW" altLang="zh-TW" sz="3200" b="1" dirty="0">
              <a:solidFill>
                <a:srgbClr val="4D4D4D">
                  <a:lumMod val="50000"/>
                </a:srgbClr>
              </a:solidFill>
            </a:endParaRPr>
          </a:p>
        </p:txBody>
      </p:sp>
      <p:sp>
        <p:nvSpPr>
          <p:cNvPr id="19459" name="WordArt 11"/>
          <p:cNvSpPr>
            <a:spLocks noChangeArrowheads="1" noChangeShapeType="1" noTextEdit="1"/>
          </p:cNvSpPr>
          <p:nvPr/>
        </p:nvSpPr>
        <p:spPr bwMode="auto">
          <a:xfrm>
            <a:off x="2454275" y="496888"/>
            <a:ext cx="4560888" cy="8763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3600" b="1" kern="10">
                <a:gradFill rotWithShape="1">
                  <a:gsLst>
                    <a:gs pos="0">
                      <a:srgbClr val="000099"/>
                    </a:gs>
                    <a:gs pos="100000">
                      <a:srgbClr val="9900CC"/>
                    </a:gs>
                  </a:gsLst>
                  <a:lin ang="5400000" scaled="1"/>
                </a:gradFill>
                <a:effectLst>
                  <a:outerShdw dist="35921" dir="2700000" algn="ctr" rotWithShape="0">
                    <a:srgbClr val="C0C0C0"/>
                  </a:outerShdw>
                </a:effectLst>
                <a:latin typeface="標楷體"/>
                <a:ea typeface="標楷體"/>
              </a:rPr>
              <a:t>嬰兒的性別</a:t>
            </a:r>
          </a:p>
        </p:txBody>
      </p:sp>
      <p:sp>
        <p:nvSpPr>
          <p:cNvPr id="13" name="文字方塊 12"/>
          <p:cNvSpPr txBox="1"/>
          <p:nvPr/>
        </p:nvSpPr>
        <p:spPr>
          <a:xfrm>
            <a:off x="4786313" y="2571750"/>
            <a:ext cx="3786187" cy="2124075"/>
          </a:xfrm>
          <a:prstGeom prst="rect">
            <a:avLst/>
          </a:prstGeom>
          <a:noFill/>
        </p:spPr>
        <p:txBody>
          <a:bodyPr>
            <a:spAutoFit/>
          </a:bodyPr>
          <a:lstStyle/>
          <a:p>
            <a:pPr marL="273050" indent="-273050">
              <a:spcBef>
                <a:spcPts val="1200"/>
              </a:spcBef>
              <a:spcAft>
                <a:spcPts val="1200"/>
              </a:spcAft>
              <a:buFont typeface="Wingdings" pitchFamily="2" charset="2"/>
              <a:buChar char="Ø"/>
              <a:defRPr/>
            </a:pPr>
            <a:r>
              <a:rPr lang="zh-TW" altLang="en-US" sz="2800" b="1" dirty="0">
                <a:solidFill>
                  <a:srgbClr val="4D4D4D">
                    <a:lumMod val="50000"/>
                  </a:srgbClr>
                </a:solidFill>
              </a:rPr>
              <a:t>男性的精液決定嬰兒的性別</a:t>
            </a:r>
            <a:endParaRPr lang="en-US" altLang="zh-TW" sz="2800" b="1" dirty="0">
              <a:solidFill>
                <a:srgbClr val="4D4D4D">
                  <a:lumMod val="50000"/>
                </a:srgbClr>
              </a:solidFill>
            </a:endParaRPr>
          </a:p>
          <a:p>
            <a:pPr marL="273050" indent="-273050">
              <a:spcBef>
                <a:spcPts val="1200"/>
              </a:spcBef>
              <a:spcAft>
                <a:spcPts val="1200"/>
              </a:spcAft>
              <a:buFont typeface="Wingdings" pitchFamily="2" charset="2"/>
              <a:buChar char="Ø"/>
              <a:defRPr/>
            </a:pPr>
            <a:r>
              <a:rPr lang="zh-TW" altLang="en-US" sz="2800" b="1" dirty="0">
                <a:solidFill>
                  <a:srgbClr val="4D4D4D">
                    <a:lumMod val="50000"/>
                  </a:srgbClr>
                </a:solidFill>
              </a:rPr>
              <a:t>精液流出時決定嬰兒的性別</a:t>
            </a:r>
          </a:p>
        </p:txBody>
      </p:sp>
      <p:sp>
        <p:nvSpPr>
          <p:cNvPr id="14" name="Text Box 5"/>
          <p:cNvSpPr txBox="1">
            <a:spLocks noChangeArrowheads="1"/>
          </p:cNvSpPr>
          <p:nvPr/>
        </p:nvSpPr>
        <p:spPr bwMode="auto">
          <a:xfrm>
            <a:off x="4367213" y="1938338"/>
            <a:ext cx="4929187" cy="584200"/>
          </a:xfrm>
          <a:prstGeom prst="rect">
            <a:avLst/>
          </a:prstGeom>
          <a:noFill/>
          <a:ln w="9525">
            <a:noFill/>
            <a:miter lim="800000"/>
            <a:headEnd/>
            <a:tailEnd/>
          </a:ln>
        </p:spPr>
        <p:txBody>
          <a:bodyPr>
            <a:spAutoFit/>
          </a:bodyPr>
          <a:lstStyle/>
          <a:p>
            <a:pPr marL="534988" indent="-534988">
              <a:spcBef>
                <a:spcPct val="50000"/>
              </a:spcBef>
              <a:buFont typeface="Wingdings" pitchFamily="2" charset="2"/>
              <a:buChar char="u"/>
              <a:defRPr/>
            </a:pPr>
            <a:r>
              <a:rPr lang="zh-TW" altLang="en-US" sz="3200" b="1" dirty="0">
                <a:solidFill>
                  <a:srgbClr val="4D4D4D">
                    <a:lumMod val="50000"/>
                  </a:srgbClr>
                </a:solidFill>
              </a:rPr>
              <a:t>以上一節說明了兩點：</a:t>
            </a:r>
            <a:endParaRPr lang="zh-TW" altLang="zh-TW" sz="3200" b="1" dirty="0">
              <a:solidFill>
                <a:srgbClr val="4D4D4D">
                  <a:lumMod val="50000"/>
                </a:srgbClr>
              </a:solidFill>
            </a:endParaRPr>
          </a:p>
        </p:txBody>
      </p:sp>
      <p:pic>
        <p:nvPicPr>
          <p:cNvPr id="23559" name="Picture 4" descr="House - Cartoon 2">
            <a:hlinkClick r:id="" action="ppaction://hlinkshowjump?jump=firstslide"/>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lak.M1V">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323528" y="1938337"/>
            <a:ext cx="3816424" cy="3122529"/>
          </a:xfrm>
          <a:prstGeom prst="rect">
            <a:avLst/>
          </a:prstGeom>
        </p:spPr>
      </p:pic>
    </p:spTree>
    <p:extLst>
      <p:ext uri="{BB962C8B-B14F-4D97-AF65-F5344CB8AC3E}">
        <p14:creationId xmlns:p14="http://schemas.microsoft.com/office/powerpoint/2010/main" xmlns="" val="287136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dissolve">
                                      <p:cBhvr>
                                        <p:cTn id="12" dur="500"/>
                                        <p:tgtEl>
                                          <p:spTgt spid="20482"/>
                                        </p:tgtEl>
                                      </p:cBhvr>
                                    </p:animEffect>
                                  </p:childTnLst>
                                </p:cTn>
                              </p:par>
                              <p:par>
                                <p:cTn id="13" presetID="9"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dissolve">
                                      <p:cBhvr>
                                        <p:cTn id="15" dur="500"/>
                                        <p:tgtEl>
                                          <p:spTgt spid="23559"/>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6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2048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0500" y="2444750"/>
            <a:ext cx="8763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2100" indent="-2921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60000"/>
              </a:lnSpc>
              <a:spcBef>
                <a:spcPct val="50000"/>
              </a:spcBef>
            </a:pPr>
            <a:endParaRPr lang="en-US" altLang="zh-TW" sz="2400">
              <a:solidFill>
                <a:schemeClr val="bg2"/>
              </a:solidFill>
              <a:latin typeface="Times New Roman" pitchFamily="18" charset="0"/>
            </a:endParaRPr>
          </a:p>
          <a:p>
            <a:pPr algn="ctr" eaLnBrk="1" hangingPunct="1">
              <a:spcBef>
                <a:spcPct val="40000"/>
              </a:spcBef>
            </a:pPr>
            <a:r>
              <a:rPr lang="zh-TW" altLang="en-US" sz="3200" b="1">
                <a:solidFill>
                  <a:schemeClr val="bg2"/>
                </a:solidFill>
                <a:latin typeface="標楷體" pitchFamily="65" charset="-120"/>
                <a:ea typeface="標楷體" pitchFamily="65" charset="-120"/>
              </a:rPr>
              <a:t>加拿大多倫多大學</a:t>
            </a:r>
            <a:r>
              <a:rPr lang="zh-TW" altLang="en-US" sz="3200" b="1">
                <a:solidFill>
                  <a:schemeClr val="bg2"/>
                </a:solidFill>
                <a:latin typeface="新細明體" pitchFamily="18" charset="-120"/>
              </a:rPr>
              <a:t> </a:t>
            </a:r>
            <a:endParaRPr lang="zh-TW" altLang="en-US" sz="3200" b="1">
              <a:solidFill>
                <a:schemeClr val="bg2"/>
              </a:solidFill>
              <a:latin typeface="Times New Roman" pitchFamily="18" charset="0"/>
              <a:cs typeface="Times New Roman" pitchFamily="18" charset="0"/>
            </a:endParaRPr>
          </a:p>
          <a:p>
            <a:pPr algn="ctr"/>
            <a:r>
              <a:rPr lang="zh-TW" altLang="en-US" sz="3200" b="1">
                <a:solidFill>
                  <a:schemeClr val="bg2"/>
                </a:solidFill>
                <a:latin typeface="標楷體" pitchFamily="65" charset="-120"/>
                <a:ea typeface="標楷體" pitchFamily="65" charset="-120"/>
              </a:rPr>
              <a:t>解剖學和細胞學的榮</a:t>
            </a:r>
            <a:r>
              <a:rPr lang="zh-TW" altLang="en-US" sz="3200" b="1">
                <a:solidFill>
                  <a:schemeClr val="bg2"/>
                </a:solidFill>
                <a:ea typeface="標楷體" pitchFamily="65" charset="-120"/>
              </a:rPr>
              <a:t>譽</a:t>
            </a:r>
            <a:r>
              <a:rPr lang="zh-TW" altLang="en-US" sz="3200" b="1">
                <a:solidFill>
                  <a:schemeClr val="bg2"/>
                </a:solidFill>
                <a:latin typeface="標楷體" pitchFamily="65" charset="-120"/>
                <a:ea typeface="標楷體" pitchFamily="65" charset="-120"/>
              </a:rPr>
              <a:t>教授</a:t>
            </a:r>
            <a:r>
              <a:rPr lang="zh-TW" altLang="en-US" sz="3200" b="1">
                <a:solidFill>
                  <a:schemeClr val="bg2"/>
                </a:solidFill>
                <a:latin typeface="新細明體" pitchFamily="18" charset="-120"/>
              </a:rPr>
              <a:t> </a:t>
            </a:r>
            <a:endParaRPr lang="zh-TW" altLang="en-US" sz="3200" b="1">
              <a:solidFill>
                <a:schemeClr val="bg2"/>
              </a:solidFill>
              <a:latin typeface="Times New Roman" pitchFamily="18" charset="0"/>
              <a:cs typeface="Times New Roman" pitchFamily="18" charset="0"/>
            </a:endParaRPr>
          </a:p>
          <a:p>
            <a:pPr algn="ctr"/>
            <a:r>
              <a:rPr lang="zh-TW" altLang="en-US" sz="3200" b="1">
                <a:solidFill>
                  <a:schemeClr val="bg2"/>
                </a:solidFill>
                <a:latin typeface="Times New Roman" pitchFamily="18" charset="0"/>
                <a:ea typeface="標楷體" pitchFamily="65" charset="-120"/>
              </a:rPr>
              <a:t>世界傑出的解剖學及胚胎學權威</a:t>
            </a:r>
          </a:p>
        </p:txBody>
      </p:sp>
      <p:pic>
        <p:nvPicPr>
          <p:cNvPr id="24579" name="Picture 3" descr="MOORE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609600"/>
            <a:ext cx="2362200"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 Box 4"/>
          <p:cNvSpPr txBox="1">
            <a:spLocks noChangeArrowheads="1"/>
          </p:cNvSpPr>
          <p:nvPr/>
        </p:nvSpPr>
        <p:spPr bwMode="auto">
          <a:xfrm>
            <a:off x="3581400" y="457200"/>
            <a:ext cx="4953000"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40000"/>
              </a:lnSpc>
              <a:spcBef>
                <a:spcPct val="40000"/>
              </a:spcBef>
            </a:pPr>
            <a:endParaRPr lang="en-US" altLang="zh-TW" sz="3200" b="1" dirty="0">
              <a:latin typeface="標楷體" pitchFamily="65" charset="-120"/>
              <a:ea typeface="標楷體" pitchFamily="65" charset="-120"/>
            </a:endParaRPr>
          </a:p>
          <a:p>
            <a:pPr algn="ctr" eaLnBrk="1" hangingPunct="1">
              <a:lnSpc>
                <a:spcPct val="40000"/>
              </a:lnSpc>
              <a:spcBef>
                <a:spcPct val="40000"/>
              </a:spcBef>
            </a:pPr>
            <a:r>
              <a:rPr lang="zh-TW" altLang="en-US" sz="4000" dirty="0">
                <a:solidFill>
                  <a:srgbClr val="FF3300"/>
                </a:solidFill>
                <a:latin typeface="標楷體" pitchFamily="65" charset="-120"/>
                <a:ea typeface="標楷體" pitchFamily="65" charset="-120"/>
              </a:rPr>
              <a:t>凱斯．莫爾</a:t>
            </a:r>
            <a:r>
              <a:rPr lang="zh-TW" altLang="en-US" sz="3200" dirty="0">
                <a:solidFill>
                  <a:srgbClr val="FF3300"/>
                </a:solidFill>
                <a:latin typeface="新細明體" pitchFamily="18" charset="-120"/>
              </a:rPr>
              <a:t> </a:t>
            </a:r>
          </a:p>
          <a:p>
            <a:pPr algn="ctr" eaLnBrk="1" hangingPunct="1">
              <a:lnSpc>
                <a:spcPct val="40000"/>
              </a:lnSpc>
              <a:spcBef>
                <a:spcPct val="40000"/>
              </a:spcBef>
            </a:pPr>
            <a:endParaRPr lang="zh-TW" altLang="en-US" sz="2400" dirty="0">
              <a:solidFill>
                <a:srgbClr val="FF3300"/>
              </a:solidFill>
              <a:latin typeface="Times New Roman" pitchFamily="18" charset="0"/>
            </a:endParaRPr>
          </a:p>
          <a:p>
            <a:pPr algn="ctr" eaLnBrk="1" hangingPunct="1">
              <a:lnSpc>
                <a:spcPct val="40000"/>
              </a:lnSpc>
              <a:spcBef>
                <a:spcPct val="40000"/>
              </a:spcBef>
            </a:pPr>
            <a:r>
              <a:rPr lang="en-US" altLang="zh-TW" sz="3600" b="1" dirty="0">
                <a:solidFill>
                  <a:srgbClr val="FF3300"/>
                </a:solidFill>
              </a:rPr>
              <a:t>Professor Emeritus </a:t>
            </a:r>
          </a:p>
          <a:p>
            <a:pPr algn="ctr" eaLnBrk="1" hangingPunct="1">
              <a:lnSpc>
                <a:spcPct val="40000"/>
              </a:lnSpc>
              <a:spcBef>
                <a:spcPct val="40000"/>
              </a:spcBef>
            </a:pPr>
            <a:r>
              <a:rPr lang="en-US" altLang="zh-TW" sz="3600" b="1" dirty="0">
                <a:solidFill>
                  <a:srgbClr val="FF3300"/>
                </a:solidFill>
              </a:rPr>
              <a:t>Keith L. Moore</a:t>
            </a:r>
            <a:r>
              <a:rPr lang="en-US" altLang="zh-TW" b="1" dirty="0">
                <a:latin typeface="Times New Roman" pitchFamily="18" charset="0"/>
              </a:rPr>
              <a:t> </a:t>
            </a:r>
            <a:endParaRPr lang="en-US" altLang="zh-TW" sz="2400" dirty="0">
              <a:latin typeface="Times New Roman" pitchFamily="18" charset="0"/>
            </a:endParaRPr>
          </a:p>
        </p:txBody>
      </p:sp>
      <p:sp>
        <p:nvSpPr>
          <p:cNvPr id="24581" name="Text Box 5"/>
          <p:cNvSpPr txBox="1">
            <a:spLocks noChangeArrowheads="1"/>
          </p:cNvSpPr>
          <p:nvPr/>
        </p:nvSpPr>
        <p:spPr bwMode="auto">
          <a:xfrm>
            <a:off x="190500" y="4495800"/>
            <a:ext cx="876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2100" indent="-2921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60000"/>
              </a:lnSpc>
              <a:spcBef>
                <a:spcPct val="50000"/>
              </a:spcBef>
            </a:pPr>
            <a:r>
              <a:rPr lang="en-US" altLang="zh-TW" sz="1900" b="1">
                <a:ea typeface="Arial Unicode MS" pitchFamily="34" charset="-120"/>
                <a:cs typeface="Arial Unicode MS" pitchFamily="34" charset="-120"/>
              </a:rPr>
              <a:t> </a:t>
            </a:r>
          </a:p>
          <a:p>
            <a:pPr algn="ctr"/>
            <a:r>
              <a:rPr lang="en-US" altLang="zh-TW" sz="2400">
                <a:solidFill>
                  <a:srgbClr val="0033CC"/>
                </a:solidFill>
              </a:rPr>
              <a:t>Professor Emeritus of Anatomy and Cell Biology</a:t>
            </a:r>
          </a:p>
          <a:p>
            <a:pPr algn="ctr"/>
            <a:r>
              <a:rPr lang="en-US" altLang="zh-TW" sz="2400">
                <a:solidFill>
                  <a:srgbClr val="0033CC"/>
                </a:solidFill>
                <a:ea typeface="Arial Unicode MS" pitchFamily="34" charset="-120"/>
                <a:cs typeface="Arial Unicode MS" pitchFamily="34" charset="-120"/>
              </a:rPr>
              <a:t>University of Toronto, Canada</a:t>
            </a:r>
            <a:endParaRPr lang="en-US" altLang="zh-TW" sz="3200" b="1">
              <a:latin typeface="Times New Roman" pitchFamily="18" charset="0"/>
              <a:ea typeface="標楷體" pitchFamily="65" charset="-12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subTitle" idx="1"/>
          </p:nvPr>
        </p:nvSpPr>
        <p:spPr>
          <a:xfrm>
            <a:off x="304800" y="381000"/>
            <a:ext cx="8839200" cy="2362200"/>
          </a:xfrm>
        </p:spPr>
        <p:txBody>
          <a:bodyPr/>
          <a:lstStyle/>
          <a:p>
            <a:pPr marL="290513" indent="-290513" algn="l" eaLnBrk="1" hangingPunct="1">
              <a:spcBef>
                <a:spcPct val="60000"/>
              </a:spcBef>
            </a:pPr>
            <a:r>
              <a:rPr lang="zh-TW" altLang="en-US" smtClean="0">
                <a:ea typeface="標楷體" pitchFamily="65" charset="-120"/>
              </a:rPr>
              <a:t>莫爾教授是</a:t>
            </a:r>
          </a:p>
          <a:p>
            <a:pPr marL="290513" indent="-290513" algn="l" eaLnBrk="1" hangingPunct="1">
              <a:spcBef>
                <a:spcPct val="60000"/>
              </a:spcBef>
              <a:buFont typeface="Monotype Sorts" pitchFamily="2" charset="2"/>
              <a:buChar char="u"/>
            </a:pPr>
            <a:r>
              <a:rPr lang="zh-TW" altLang="en-US" smtClean="0">
                <a:ea typeface="標楷體" pitchFamily="65" charset="-120"/>
              </a:rPr>
              <a:t>「加拿大解剖學家協會」前會長</a:t>
            </a:r>
          </a:p>
          <a:p>
            <a:pPr marL="290513" indent="-290513" algn="l" eaLnBrk="1" hangingPunct="1">
              <a:spcBef>
                <a:spcPct val="60000"/>
              </a:spcBef>
              <a:buFont typeface="Monotype Sorts" pitchFamily="2" charset="2"/>
              <a:buChar char="u"/>
            </a:pPr>
            <a:r>
              <a:rPr lang="zh-TW" altLang="en-US" smtClean="0">
                <a:ea typeface="標楷體" pitchFamily="65" charset="-120"/>
              </a:rPr>
              <a:t>「美國臨床解剖學家協會」前會長</a:t>
            </a:r>
          </a:p>
          <a:p>
            <a:pPr marL="290513" indent="-290513" algn="l" eaLnBrk="1" hangingPunct="1">
              <a:spcBef>
                <a:spcPct val="60000"/>
              </a:spcBef>
              <a:buFont typeface="Monotype Sorts" pitchFamily="2" charset="2"/>
              <a:buChar char="u"/>
            </a:pPr>
            <a:r>
              <a:rPr lang="zh-TW" altLang="en-US" smtClean="0">
                <a:ea typeface="標楷體" pitchFamily="65" charset="-120"/>
              </a:rPr>
              <a:t>榮獲加拿大解剖學家協會頒發最高榮譽</a:t>
            </a:r>
            <a:r>
              <a:rPr lang="en-US" altLang="zh-TW" b="1" smtClean="0">
                <a:ea typeface="標楷體" pitchFamily="65" charset="-120"/>
              </a:rPr>
              <a:t>J.C.B</a:t>
            </a:r>
            <a:r>
              <a:rPr lang="zh-TW" altLang="en-US" smtClean="0">
                <a:ea typeface="標楷體" pitchFamily="65" charset="-120"/>
              </a:rPr>
              <a:t>獎</a:t>
            </a:r>
          </a:p>
          <a:p>
            <a:pPr marL="290513" indent="-290513" algn="l" eaLnBrk="1" hangingPunct="1">
              <a:spcBef>
                <a:spcPct val="60000"/>
              </a:spcBef>
              <a:buFont typeface="Monotype Sorts" pitchFamily="2" charset="2"/>
              <a:buChar char="u"/>
            </a:pPr>
            <a:r>
              <a:rPr lang="zh-TW" altLang="en-US" smtClean="0">
                <a:ea typeface="標楷體" pitchFamily="65" charset="-120"/>
              </a:rPr>
              <a:t>於</a:t>
            </a:r>
            <a:r>
              <a:rPr lang="en-US" altLang="zh-TW" smtClean="0">
                <a:ea typeface="標楷體" pitchFamily="65" charset="-120"/>
              </a:rPr>
              <a:t>1994</a:t>
            </a:r>
            <a:r>
              <a:rPr lang="zh-TW" altLang="en-US" smtClean="0">
                <a:ea typeface="標楷體" pitchFamily="65" charset="-120"/>
              </a:rPr>
              <a:t>年獲美國臨床解剖學家協會頒授榮譽院士獎，以表揚「他在臨床解剖學上的超卓貢獻」</a:t>
            </a:r>
          </a:p>
          <a:p>
            <a:pPr marL="290513" indent="-290513" algn="just" eaLnBrk="1" hangingPunct="1">
              <a:spcBef>
                <a:spcPct val="50000"/>
              </a:spcBef>
              <a:buFont typeface="Monotype Sorts" pitchFamily="2" charset="2"/>
              <a:buChar char="u"/>
            </a:pPr>
            <a:r>
              <a:rPr lang="zh-TW" altLang="en-US" smtClean="0">
                <a:latin typeface="標楷體" pitchFamily="65" charset="-120"/>
                <a:ea typeface="標楷體" pitchFamily="65" charset="-120"/>
              </a:rPr>
              <a:t>編著甚豐，關於外科解剖及胚胎學，有八本被列作醫學院的</a:t>
            </a:r>
            <a:r>
              <a:rPr lang="zh-TW" altLang="en-US" smtClean="0">
                <a:solidFill>
                  <a:schemeClr val="hlink"/>
                </a:solidFill>
                <a:latin typeface="標楷體" pitchFamily="65" charset="-120"/>
                <a:ea typeface="標楷體" pitchFamily="65" charset="-120"/>
              </a:rPr>
              <a:t>教科書</a:t>
            </a:r>
            <a:r>
              <a:rPr lang="zh-TW" altLang="en-US" smtClean="0">
                <a:latin typeface="標楷體" pitchFamily="65" charset="-120"/>
                <a:ea typeface="標楷體" pitchFamily="65" charset="-120"/>
              </a:rPr>
              <a:t>，譯成六種文字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6553200"/>
            <a:ext cx="1676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1400">
              <a:latin typeface="Times New Roman" pitchFamily="18" charset="0"/>
            </a:endParaRPr>
          </a:p>
        </p:txBody>
      </p:sp>
      <p:sp>
        <p:nvSpPr>
          <p:cNvPr id="26627" name="Text Box 3"/>
          <p:cNvSpPr txBox="1">
            <a:spLocks noChangeArrowheads="1"/>
          </p:cNvSpPr>
          <p:nvPr/>
        </p:nvSpPr>
        <p:spPr bwMode="auto">
          <a:xfrm>
            <a:off x="152400" y="4800600"/>
            <a:ext cx="88392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a:latin typeface="Times New Roman" pitchFamily="18" charset="0"/>
                <a:cs typeface="Times New Roman" pitchFamily="18" charset="0"/>
              </a:rPr>
              <a:t>Moore, K.L. and </a:t>
            </a:r>
            <a:r>
              <a:rPr lang="en-US" altLang="zh-TW" sz="2400">
                <a:latin typeface="Times New Roman" pitchFamily="18" charset="0"/>
                <a:cs typeface="Arial" charset="0"/>
              </a:rPr>
              <a:t>Persaud,T.V.N., </a:t>
            </a:r>
            <a:r>
              <a:rPr lang="en-US" altLang="zh-TW" sz="2400" b="1" i="1">
                <a:solidFill>
                  <a:schemeClr val="hlink"/>
                </a:solidFill>
                <a:latin typeface="Times New Roman" pitchFamily="18" charset="0"/>
              </a:rPr>
              <a:t>The Developing Human</a:t>
            </a:r>
            <a:r>
              <a:rPr lang="en-US" altLang="zh-TW" sz="2400" i="1">
                <a:latin typeface="Times New Roman" pitchFamily="18" charset="0"/>
              </a:rPr>
              <a:t>,7</a:t>
            </a:r>
            <a:r>
              <a:rPr lang="en-US" altLang="zh-TW" sz="2400" i="1" baseline="30000">
                <a:latin typeface="Times New Roman" pitchFamily="18" charset="0"/>
              </a:rPr>
              <a:t>th</a:t>
            </a:r>
            <a:r>
              <a:rPr lang="en-US" altLang="zh-TW" sz="2400">
                <a:latin typeface="Times New Roman" pitchFamily="18" charset="0"/>
              </a:rPr>
              <a:t> </a:t>
            </a:r>
            <a:r>
              <a:rPr lang="en-US" altLang="zh-TW" sz="2400" i="1">
                <a:latin typeface="Times New Roman" pitchFamily="18" charset="0"/>
              </a:rPr>
              <a:t>Edition, </a:t>
            </a:r>
            <a:r>
              <a:rPr lang="en-US" altLang="zh-TW" sz="2400">
                <a:latin typeface="Times New Roman" pitchFamily="18" charset="0"/>
              </a:rPr>
              <a:t>2003.</a:t>
            </a:r>
            <a:endParaRPr lang="en-US" altLang="zh-TW" sz="2400" i="1">
              <a:latin typeface="Times New Roman" pitchFamily="18" charset="0"/>
            </a:endParaRPr>
          </a:p>
          <a:p>
            <a:pPr algn="ctr" eaLnBrk="1" hangingPunct="1">
              <a:spcBef>
                <a:spcPct val="50000"/>
              </a:spcBef>
            </a:pPr>
            <a:r>
              <a:rPr lang="en-US" altLang="zh-TW" sz="2400">
                <a:latin typeface="新細明體" pitchFamily="18" charset="-120"/>
              </a:rPr>
              <a:t> </a:t>
            </a:r>
            <a:r>
              <a:rPr lang="en-US" altLang="zh-TW" sz="3200">
                <a:latin typeface="新細明體" pitchFamily="18" charset="-120"/>
                <a:ea typeface="標楷體" pitchFamily="65" charset="-120"/>
              </a:rPr>
              <a:t>《</a:t>
            </a:r>
            <a:r>
              <a:rPr lang="zh-TW" altLang="en-US" sz="3200">
                <a:latin typeface="新細明體" pitchFamily="18" charset="-120"/>
                <a:ea typeface="標楷體" pitchFamily="65" charset="-120"/>
              </a:rPr>
              <a:t>人的孕育與生長過程</a:t>
            </a:r>
            <a:r>
              <a:rPr lang="en-US" altLang="zh-TW" sz="3200">
                <a:latin typeface="新細明體" pitchFamily="18" charset="-120"/>
                <a:ea typeface="標楷體" pitchFamily="65" charset="-120"/>
              </a:rPr>
              <a:t>》</a:t>
            </a:r>
          </a:p>
        </p:txBody>
      </p:sp>
      <p:sp>
        <p:nvSpPr>
          <p:cNvPr id="26628" name="Text Box 4"/>
          <p:cNvSpPr txBox="1">
            <a:spLocks noChangeArrowheads="1"/>
          </p:cNvSpPr>
          <p:nvPr/>
        </p:nvSpPr>
        <p:spPr bwMode="auto">
          <a:xfrm>
            <a:off x="4495800" y="1828800"/>
            <a:ext cx="44196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65150" indent="-3794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spcBef>
                <a:spcPct val="50000"/>
              </a:spcBef>
              <a:buFontTx/>
              <a:buChar char="•"/>
            </a:pPr>
            <a:r>
              <a:rPr lang="zh-TW" altLang="en-US" sz="3200">
                <a:latin typeface="標楷體" pitchFamily="65" charset="-120"/>
                <a:ea typeface="標楷體" pitchFamily="65" charset="-120"/>
              </a:rPr>
              <a:t>醫學院重要參考書</a:t>
            </a:r>
          </a:p>
          <a:p>
            <a:pPr algn="just" eaLnBrk="1" hangingPunct="1">
              <a:spcBef>
                <a:spcPct val="50000"/>
              </a:spcBef>
              <a:buFontTx/>
              <a:buChar char="•"/>
            </a:pPr>
            <a:r>
              <a:rPr lang="zh-TW" altLang="en-US" sz="3200">
                <a:latin typeface="標楷體" pitchFamily="65" charset="-120"/>
                <a:ea typeface="標楷體" pitchFamily="65" charset="-120"/>
              </a:rPr>
              <a:t>被譯成俄、日、德、漢、意、葡、英、斯拉夫八種文字</a:t>
            </a:r>
          </a:p>
        </p:txBody>
      </p:sp>
      <p:pic>
        <p:nvPicPr>
          <p:cNvPr id="26629" name="Picture 5" descr="developing_human_7t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838200"/>
            <a:ext cx="3048000"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6553200"/>
            <a:ext cx="1676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1400">
              <a:latin typeface="Times New Roman" pitchFamily="18" charset="0"/>
            </a:endParaRPr>
          </a:p>
        </p:txBody>
      </p:sp>
      <p:pic>
        <p:nvPicPr>
          <p:cNvPr id="28675" name="Picture 3" descr="developing_hum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685800"/>
            <a:ext cx="31813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 Box 4"/>
          <p:cNvSpPr txBox="1">
            <a:spLocks noChangeArrowheads="1"/>
          </p:cNvSpPr>
          <p:nvPr/>
        </p:nvSpPr>
        <p:spPr bwMode="auto">
          <a:xfrm>
            <a:off x="304800" y="4953000"/>
            <a:ext cx="8299450" cy="125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800">
                <a:latin typeface="Times New Roman" pitchFamily="18" charset="0"/>
              </a:rPr>
              <a:t>“</a:t>
            </a:r>
            <a:r>
              <a:rPr lang="en-US" altLang="zh-TW" sz="2800" i="1">
                <a:latin typeface="Times New Roman" pitchFamily="18" charset="0"/>
              </a:rPr>
              <a:t>The Developing Human with Islamic Additions</a:t>
            </a:r>
            <a:r>
              <a:rPr lang="en-US" altLang="zh-TW" sz="2800">
                <a:latin typeface="Times New Roman" pitchFamily="18" charset="0"/>
              </a:rPr>
              <a:t>”(1982)</a:t>
            </a:r>
          </a:p>
          <a:p>
            <a:pPr algn="ctr" eaLnBrk="1" hangingPunct="1">
              <a:spcBef>
                <a:spcPct val="50000"/>
              </a:spcBef>
            </a:pPr>
            <a:r>
              <a:rPr lang="en-US" altLang="zh-TW" sz="2400">
                <a:latin typeface="新細明體" pitchFamily="18" charset="-120"/>
              </a:rPr>
              <a:t> </a:t>
            </a:r>
            <a:r>
              <a:rPr lang="en-US" altLang="zh-TW" sz="3200">
                <a:latin typeface="新細明體" pitchFamily="18" charset="-120"/>
                <a:ea typeface="標楷體" pitchFamily="65" charset="-120"/>
              </a:rPr>
              <a:t>《</a:t>
            </a:r>
            <a:r>
              <a:rPr lang="zh-TW" altLang="en-US" sz="3200">
                <a:latin typeface="新細明體" pitchFamily="18" charset="-120"/>
                <a:ea typeface="標楷體" pitchFamily="65" charset="-120"/>
              </a:rPr>
              <a:t>人的孕育與生長過程，附加伊斯蘭研究</a:t>
            </a:r>
            <a:r>
              <a:rPr lang="en-US" altLang="zh-TW" sz="3200">
                <a:latin typeface="新細明體" pitchFamily="18" charset="-120"/>
                <a:ea typeface="標楷體" pitchFamily="65" charset="-120"/>
              </a:rPr>
              <a:t>》</a:t>
            </a:r>
          </a:p>
        </p:txBody>
      </p:sp>
      <p:sp>
        <p:nvSpPr>
          <p:cNvPr id="28677" name="Text Box 5"/>
          <p:cNvSpPr txBox="1">
            <a:spLocks noChangeArrowheads="1"/>
          </p:cNvSpPr>
          <p:nvPr/>
        </p:nvSpPr>
        <p:spPr bwMode="auto">
          <a:xfrm>
            <a:off x="4343400" y="1447800"/>
            <a:ext cx="45720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65150" indent="-3794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lnSpc>
                <a:spcPct val="120000"/>
              </a:lnSpc>
              <a:spcBef>
                <a:spcPct val="50000"/>
              </a:spcBef>
              <a:buFontTx/>
              <a:buChar char="•"/>
            </a:pPr>
            <a:r>
              <a:rPr lang="zh-TW" altLang="en-US" sz="3200">
                <a:ea typeface="標楷體" pitchFamily="65" charset="-120"/>
              </a:rPr>
              <a:t>艾卜杜拉</a:t>
            </a:r>
            <a:r>
              <a:rPr lang="en-US" altLang="zh-TW" sz="3200">
                <a:ea typeface="標楷體" pitchFamily="65" charset="-120"/>
              </a:rPr>
              <a:t>‧</a:t>
            </a:r>
            <a:r>
              <a:rPr lang="zh-TW" altLang="en-US" sz="3200">
                <a:ea typeface="標楷體" pitchFamily="65" charset="-120"/>
              </a:rPr>
              <a:t>阿齊茲大學胚胎學委員會獲</a:t>
            </a:r>
            <a:r>
              <a:rPr lang="zh-TW" altLang="en-US" sz="3200">
                <a:latin typeface="標楷體" pitchFamily="65" charset="-120"/>
                <a:ea typeface="標楷體" pitchFamily="65" charset="-120"/>
              </a:rPr>
              <a:t>莫爾教授參與</a:t>
            </a:r>
            <a:r>
              <a:rPr lang="zh-TW" altLang="en-US" sz="3200">
                <a:ea typeface="標楷體" pitchFamily="65" charset="-120"/>
              </a:rPr>
              <a:t>研究計劃後，將研究成果出版</a:t>
            </a:r>
            <a:r>
              <a:rPr lang="en-US" altLang="zh-TW" sz="3200">
                <a:ea typeface="標楷體" pitchFamily="65" charset="-120"/>
              </a:rPr>
              <a:t>《</a:t>
            </a:r>
            <a:r>
              <a:rPr lang="zh-TW" altLang="en-US" sz="3200">
                <a:latin typeface="新細明體" pitchFamily="18" charset="-120"/>
                <a:ea typeface="標楷體" pitchFamily="65" charset="-120"/>
              </a:rPr>
              <a:t>孕育</a:t>
            </a:r>
            <a:r>
              <a:rPr lang="en-US" altLang="zh-TW" sz="3200">
                <a:ea typeface="標楷體" pitchFamily="65" charset="-120"/>
              </a:rPr>
              <a:t>》</a:t>
            </a:r>
            <a:r>
              <a:rPr lang="zh-TW" altLang="en-US" sz="3200">
                <a:ea typeface="標楷體" pitchFamily="65" charset="-120"/>
              </a:rPr>
              <a:t>專版</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subTitle" idx="1"/>
          </p:nvPr>
        </p:nvSpPr>
        <p:spPr>
          <a:xfrm>
            <a:off x="0" y="0"/>
            <a:ext cx="8839200" cy="6858000"/>
          </a:xfrm>
        </p:spPr>
        <p:txBody>
          <a:bodyPr/>
          <a:lstStyle/>
          <a:p>
            <a:pPr marL="374650" indent="-374650" algn="l" eaLnBrk="1" hangingPunct="1">
              <a:lnSpc>
                <a:spcPct val="120000"/>
              </a:lnSpc>
              <a:defRPr/>
            </a:pPr>
            <a:r>
              <a:rPr lang="zh-TW" altLang="en-US" dirty="0" smtClean="0">
                <a:ea typeface="標楷體" pitchFamily="65" charset="-120"/>
              </a:rPr>
              <a:t>莫爾在該書的附加伊斯蘭研究專版的序文說：</a:t>
            </a:r>
          </a:p>
          <a:p>
            <a:pPr marL="374650" indent="-374650" algn="l" eaLnBrk="1" hangingPunct="1">
              <a:lnSpc>
                <a:spcPct val="120000"/>
              </a:lnSpc>
              <a:defRPr/>
            </a:pPr>
            <a:r>
              <a:rPr lang="zh-TW" altLang="en-US" dirty="0" smtClean="0">
                <a:ea typeface="標楷體" pitchFamily="65" charset="-120"/>
              </a:rPr>
              <a:t>「</a:t>
            </a:r>
            <a:r>
              <a:rPr lang="zh-TW" altLang="en-US" dirty="0" smtClean="0">
                <a:solidFill>
                  <a:schemeClr val="hlink"/>
                </a:solidFill>
                <a:ea typeface="標楷體" pitchFamily="65" charset="-120"/>
              </a:rPr>
              <a:t>在過去三年，我與艾卜杜拉</a:t>
            </a:r>
            <a:r>
              <a:rPr lang="en-US" altLang="zh-TW" dirty="0" smtClean="0">
                <a:solidFill>
                  <a:schemeClr val="hlink"/>
                </a:solidFill>
                <a:latin typeface="Arial"/>
                <a:ea typeface="標楷體" pitchFamily="65" charset="-120"/>
              </a:rPr>
              <a:t>‧</a:t>
            </a:r>
            <a:r>
              <a:rPr lang="zh-TW" altLang="en-US" dirty="0" smtClean="0">
                <a:solidFill>
                  <a:schemeClr val="hlink"/>
                </a:solidFill>
                <a:ea typeface="標楷體" pitchFamily="65" charset="-120"/>
              </a:rPr>
              <a:t>阿齊茲大學胚胎學委員會緊密合作，協助他們演繹許多</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古蘭經</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及</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聖訓</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中提及人類繁殖及產前發展的章節。起初，</a:t>
            </a:r>
            <a:r>
              <a:rPr lang="zh-TW" altLang="en-US" dirty="0" smtClean="0">
                <a:effectLst>
                  <a:outerShdw blurRad="38100" dist="38100" dir="2700000" algn="tl">
                    <a:srgbClr val="000000">
                      <a:alpha val="43137"/>
                    </a:srgbClr>
                  </a:outerShdw>
                </a:effectLst>
                <a:ea typeface="標楷體" pitchFamily="65" charset="-120"/>
              </a:rPr>
              <a:t>使我驚奇的是這些在公元七世紀記錄的陳述，竟然是如此精確無誤</a:t>
            </a:r>
            <a:r>
              <a:rPr lang="zh-TW" altLang="en-US" dirty="0" smtClean="0">
                <a:solidFill>
                  <a:schemeClr val="hlink"/>
                </a:solidFill>
                <a:effectLst>
                  <a:outerShdw blurRad="38100" dist="38100" dir="2700000" algn="tl">
                    <a:srgbClr val="000000">
                      <a:alpha val="43137"/>
                    </a:srgbClr>
                  </a:outerShdw>
                </a:effectLst>
                <a:ea typeface="標楷體" pitchFamily="65" charset="-120"/>
              </a:rPr>
              <a:t>。</a:t>
            </a:r>
            <a:r>
              <a:rPr lang="zh-TW" altLang="en-US" dirty="0" smtClean="0">
                <a:solidFill>
                  <a:schemeClr val="hlink"/>
                </a:solidFill>
                <a:ea typeface="標楷體" pitchFamily="65" charset="-120"/>
              </a:rPr>
              <a:t>雖然我明白在公元十世紀時穆斯林科學家的輝煌歷史，及他們對醫學的貢獻，但我對這些經文的宗教意義及信仰卻一無所知。</a:t>
            </a:r>
            <a:r>
              <a:rPr lang="zh-TW" altLang="en-US" dirty="0" smtClean="0">
                <a:ea typeface="標楷體" pitchFamily="65" charset="-120"/>
              </a:rPr>
              <a:t>」 </a:t>
            </a:r>
            <a:r>
              <a:rPr lang="zh-TW" altLang="en-US" dirty="0" smtClean="0"/>
              <a:t> </a:t>
            </a:r>
          </a:p>
        </p:txBody>
      </p:sp>
      <p:sp>
        <p:nvSpPr>
          <p:cNvPr id="30723" name="Text Box 3"/>
          <p:cNvSpPr txBox="1">
            <a:spLocks noChangeArrowheads="1"/>
          </p:cNvSpPr>
          <p:nvPr/>
        </p:nvSpPr>
        <p:spPr bwMode="auto">
          <a:xfrm>
            <a:off x="685800" y="5410200"/>
            <a:ext cx="8229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Moore, Keith L. and al-Zindani, Abdul-Majeed A., </a:t>
            </a:r>
            <a:r>
              <a:rPr lang="en-US" altLang="zh-TW" b="1" i="1">
                <a:solidFill>
                  <a:schemeClr val="hlink"/>
                </a:solidFill>
                <a:latin typeface="Times New Roman" pitchFamily="18" charset="0"/>
                <a:cs typeface="Times New Roman" pitchFamily="18" charset="0"/>
              </a:rPr>
              <a:t>The Developing Human with Islamic Additions</a:t>
            </a:r>
            <a:r>
              <a:rPr lang="en-US" altLang="zh-TW">
                <a:latin typeface="Times New Roman" pitchFamily="18" charset="0"/>
                <a:cs typeface="Times New Roman" pitchFamily="18" charset="0"/>
              </a:rPr>
              <a:t>, Third Edition, W.B. Saunders Company, Philadelphia, 1982, with Dar Al-Qiblah for Islamic Literature, Jeddah, Saudi Arabia, 1983, page viiic. Limited Edition.</a:t>
            </a:r>
            <a:endParaRPr lang="en-US" altLang="zh-TW">
              <a:latin typeface="Times New Roman"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subTitle" idx="1"/>
          </p:nvPr>
        </p:nvSpPr>
        <p:spPr>
          <a:xfrm>
            <a:off x="0" y="0"/>
            <a:ext cx="8839200" cy="6858000"/>
          </a:xfrm>
        </p:spPr>
        <p:txBody>
          <a:bodyPr/>
          <a:lstStyle/>
          <a:p>
            <a:pPr marL="374650" indent="-374650" algn="l" eaLnBrk="1" hangingPunct="1">
              <a:lnSpc>
                <a:spcPct val="120000"/>
              </a:lnSpc>
              <a:defRPr/>
            </a:pPr>
            <a:r>
              <a:rPr lang="zh-TW" altLang="en-US" dirty="0" smtClean="0">
                <a:ea typeface="標楷體" pitchFamily="65" charset="-120"/>
              </a:rPr>
              <a:t>莫爾在該書的附加伊斯蘭研究專版的序文說：</a:t>
            </a:r>
          </a:p>
          <a:p>
            <a:pPr marL="374650" indent="-374650" algn="l" eaLnBrk="1" hangingPunct="1">
              <a:lnSpc>
                <a:spcPct val="120000"/>
              </a:lnSpc>
              <a:defRPr/>
            </a:pPr>
            <a:r>
              <a:rPr lang="zh-TW" altLang="en-US" dirty="0" smtClean="0">
                <a:ea typeface="標楷體" pitchFamily="65" charset="-120"/>
              </a:rPr>
              <a:t>「</a:t>
            </a:r>
            <a:r>
              <a:rPr lang="zh-TW" altLang="en-US" dirty="0" smtClean="0">
                <a:solidFill>
                  <a:schemeClr val="accent6">
                    <a:lumMod val="75000"/>
                  </a:schemeClr>
                </a:solidFill>
                <a:ea typeface="標楷體" pitchFamily="65" charset="-120"/>
              </a:rPr>
              <a:t>在過去三年，我與艾卜杜拉</a:t>
            </a:r>
            <a:r>
              <a:rPr lang="en-US" altLang="zh-TW" dirty="0" smtClean="0">
                <a:solidFill>
                  <a:schemeClr val="accent6">
                    <a:lumMod val="75000"/>
                  </a:schemeClr>
                </a:solidFill>
                <a:latin typeface="Arial"/>
                <a:ea typeface="標楷體" pitchFamily="65" charset="-120"/>
              </a:rPr>
              <a:t>‧</a:t>
            </a:r>
            <a:r>
              <a:rPr lang="zh-TW" altLang="en-US" dirty="0" smtClean="0">
                <a:solidFill>
                  <a:schemeClr val="accent6">
                    <a:lumMod val="75000"/>
                  </a:schemeClr>
                </a:solidFill>
                <a:ea typeface="標楷體" pitchFamily="65" charset="-120"/>
              </a:rPr>
              <a:t>阿齊茲大學胚胎學委員會緊密合作，協助他們演繹許多</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古蘭經</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及</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聖訓</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中提及人類繁殖及產前發展的章節。起初，</a:t>
            </a:r>
            <a:r>
              <a:rPr lang="zh-TW" altLang="en-US" dirty="0" smtClean="0">
                <a:effectLst>
                  <a:outerShdw blurRad="38100" dist="38100" dir="2700000" algn="tl">
                    <a:srgbClr val="000000">
                      <a:alpha val="43137"/>
                    </a:srgbClr>
                  </a:outerShdw>
                </a:effectLst>
                <a:ea typeface="標楷體" pitchFamily="65" charset="-120"/>
              </a:rPr>
              <a:t>使我驚奇的是這些在公元七世紀記錄的陳述，竟然是如此精確無誤</a:t>
            </a:r>
            <a:r>
              <a:rPr lang="zh-TW" altLang="en-US" dirty="0" smtClean="0">
                <a:solidFill>
                  <a:schemeClr val="hlink"/>
                </a:solidFill>
                <a:effectLst>
                  <a:outerShdw blurRad="38100" dist="38100" dir="2700000" algn="tl">
                    <a:srgbClr val="000000">
                      <a:alpha val="43137"/>
                    </a:srgbClr>
                  </a:outerShdw>
                </a:effectLst>
                <a:ea typeface="標楷體" pitchFamily="65" charset="-120"/>
              </a:rPr>
              <a:t>。</a:t>
            </a:r>
            <a:r>
              <a:rPr lang="zh-TW" altLang="en-US" dirty="0" smtClean="0">
                <a:solidFill>
                  <a:schemeClr val="accent6">
                    <a:lumMod val="75000"/>
                  </a:schemeClr>
                </a:solidFill>
                <a:ea typeface="標楷體" pitchFamily="65" charset="-120"/>
              </a:rPr>
              <a:t>雖然我明白在公元十世紀時穆斯林科學家的輝煌歷史，及他們對醫學的貢獻，但我對這些經文的宗教意義及信仰卻一無所知。</a:t>
            </a:r>
            <a:r>
              <a:rPr lang="zh-TW" altLang="en-US" dirty="0" smtClean="0">
                <a:ea typeface="標楷體" pitchFamily="65" charset="-120"/>
              </a:rPr>
              <a:t>」 </a:t>
            </a:r>
            <a:r>
              <a:rPr lang="zh-TW" altLang="en-US" dirty="0" smtClean="0"/>
              <a:t> </a:t>
            </a:r>
          </a:p>
        </p:txBody>
      </p:sp>
      <p:sp>
        <p:nvSpPr>
          <p:cNvPr id="31747" name="Text Box 3"/>
          <p:cNvSpPr txBox="1">
            <a:spLocks noChangeArrowheads="1"/>
          </p:cNvSpPr>
          <p:nvPr/>
        </p:nvSpPr>
        <p:spPr bwMode="auto">
          <a:xfrm>
            <a:off x="685800" y="5410200"/>
            <a:ext cx="8229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FFFFFF"/>
                </a:solidFill>
                <a:latin typeface="Times New Roman" pitchFamily="18" charset="0"/>
                <a:cs typeface="Times New Roman" pitchFamily="18" charset="0"/>
              </a:rPr>
              <a:t>Moore, Keith L. and al-Zindani, Abdul-Majeed A., </a:t>
            </a:r>
            <a:r>
              <a:rPr lang="en-US" altLang="zh-TW" b="1" i="1">
                <a:solidFill>
                  <a:srgbClr val="FAFD00"/>
                </a:solidFill>
                <a:latin typeface="Times New Roman" pitchFamily="18" charset="0"/>
                <a:cs typeface="Times New Roman" pitchFamily="18" charset="0"/>
              </a:rPr>
              <a:t>The Developing Human with Islamic Additions</a:t>
            </a:r>
            <a:r>
              <a:rPr lang="en-US" altLang="zh-TW">
                <a:solidFill>
                  <a:srgbClr val="FFFFFF"/>
                </a:solidFill>
                <a:latin typeface="Times New Roman" pitchFamily="18" charset="0"/>
                <a:cs typeface="Times New Roman" pitchFamily="18" charset="0"/>
              </a:rPr>
              <a:t>, Third Edition, W.B. Saunders Company, Philadelphia, 1982, with Dar Al-Qiblah for Islamic Literature, Jeddah, Saudi Arabia, 1983, page viiic. Limited Edition.</a:t>
            </a:r>
            <a:endParaRPr lang="en-US" altLang="zh-TW">
              <a:solidFill>
                <a:srgbClr val="FFFFFF"/>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762000" y="1066800"/>
            <a:ext cx="7772400" cy="1219200"/>
          </a:xfrm>
          <a:noFill/>
        </p:spPr>
        <p:txBody>
          <a:bodyPr/>
          <a:lstStyle/>
          <a:p>
            <a:pPr eaLnBrk="1" hangingPunct="1">
              <a:spcBef>
                <a:spcPct val="5000"/>
              </a:spcBef>
              <a:spcAft>
                <a:spcPct val="5000"/>
              </a:spcAft>
              <a:buFont typeface="Monotype Sorts" pitchFamily="2" charset="2"/>
              <a:buNone/>
              <a:tabLst>
                <a:tab pos="7053263" algn="l"/>
              </a:tabLst>
            </a:pPr>
            <a:r>
              <a:rPr lang="zh-TW" altLang="en-US" sz="4800" b="1" smtClean="0">
                <a:solidFill>
                  <a:schemeClr val="bg2"/>
                </a:solidFill>
                <a:latin typeface="標楷體" pitchFamily="65" charset="-120"/>
                <a:ea typeface="標楷體" pitchFamily="65" charset="-120"/>
              </a:rPr>
              <a:t>顯微鏡在十六世紀末葉發明</a:t>
            </a:r>
          </a:p>
          <a:p>
            <a:pPr eaLnBrk="1" hangingPunct="1">
              <a:spcBef>
                <a:spcPct val="5000"/>
              </a:spcBef>
              <a:spcAft>
                <a:spcPct val="5000"/>
              </a:spcAft>
              <a:tabLst>
                <a:tab pos="7053263" algn="l"/>
              </a:tabLst>
            </a:pPr>
            <a:endParaRPr lang="en-US" altLang="zh-TW" sz="4400" smtClean="0">
              <a:latin typeface="標楷體" pitchFamily="65" charset="-120"/>
              <a:ea typeface="標楷體" pitchFamily="65" charset="-120"/>
            </a:endParaRPr>
          </a:p>
        </p:txBody>
      </p:sp>
      <p:pic>
        <p:nvPicPr>
          <p:cNvPr id="7171" name="Picture 3" descr="Janssen_microscop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3505200"/>
            <a:ext cx="38989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descr="Zacharias_Janssen(1580-163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200" y="2362200"/>
            <a:ext cx="22860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471488" y="3787775"/>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a:solidFill>
                  <a:srgbClr val="FAFD00"/>
                </a:solidFill>
                <a:latin typeface="Times New Roman" pitchFamily="18" charset="0"/>
                <a:ea typeface="方正舒體" pitchFamily="65" charset="-120"/>
              </a:rPr>
              <a:t>(</a:t>
            </a:r>
            <a:r>
              <a:rPr lang="en-US" altLang="zh-TW" b="1" i="1">
                <a:solidFill>
                  <a:srgbClr val="FAFD00"/>
                </a:solidFill>
                <a:latin typeface="Times New Roman" pitchFamily="18" charset="0"/>
                <a:ea typeface="方正舒體" pitchFamily="65" charset="-120"/>
              </a:rPr>
              <a:t>384-322 B.C.</a:t>
            </a:r>
            <a:r>
              <a:rPr lang="en-US" altLang="zh-TW">
                <a:solidFill>
                  <a:srgbClr val="FAFD00"/>
                </a:solidFill>
                <a:latin typeface="Times New Roman" pitchFamily="18" charset="0"/>
                <a:ea typeface="方正舒體" pitchFamily="65" charset="-120"/>
              </a:rPr>
              <a:t>)</a:t>
            </a:r>
            <a:endParaRPr lang="en-US" altLang="zh-TW" sz="2400">
              <a:solidFill>
                <a:srgbClr val="FAFD00"/>
              </a:solidFill>
              <a:latin typeface="Times New Roman" pitchFamily="18" charset="0"/>
              <a:ea typeface="方正舒體" pitchFamily="65" charset="-120"/>
            </a:endParaRPr>
          </a:p>
        </p:txBody>
      </p:sp>
      <p:sp>
        <p:nvSpPr>
          <p:cNvPr id="32771" name="Text Box 5"/>
          <p:cNvSpPr txBox="1">
            <a:spLocks noChangeArrowheads="1"/>
          </p:cNvSpPr>
          <p:nvPr/>
        </p:nvSpPr>
        <p:spPr bwMode="auto">
          <a:xfrm>
            <a:off x="393700" y="3509963"/>
            <a:ext cx="18145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000" b="1" i="1">
                <a:solidFill>
                  <a:srgbClr val="FAFD00"/>
                </a:solidFill>
                <a:latin typeface="Times New Roman" pitchFamily="18" charset="0"/>
                <a:ea typeface="標楷體" pitchFamily="65" charset="-120"/>
              </a:rPr>
              <a:t>Aristotle</a:t>
            </a:r>
            <a:endParaRPr lang="en-US" altLang="zh-TW" sz="2000" i="1">
              <a:solidFill>
                <a:srgbClr val="FAFD00"/>
              </a:solidFill>
              <a:latin typeface="Times New Roman" pitchFamily="18" charset="0"/>
              <a:ea typeface="標楷體" pitchFamily="65" charset="-120"/>
            </a:endParaRPr>
          </a:p>
        </p:txBody>
      </p:sp>
      <p:pic>
        <p:nvPicPr>
          <p:cNvPr id="32772" name="Picture 2" descr="http://upload.wikimedia.org/wikipedia/commons/thumb/a/ae/Aristotle_Altemps_Inv8575.jpg/220px-Aristotle_Altemps_Inv8575.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2750" y="1216025"/>
            <a:ext cx="1716088" cy="229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字方塊 2"/>
          <p:cNvSpPr txBox="1"/>
          <p:nvPr/>
        </p:nvSpPr>
        <p:spPr>
          <a:xfrm>
            <a:off x="2559050" y="1295400"/>
            <a:ext cx="5903913" cy="2062163"/>
          </a:xfrm>
          <a:prstGeom prst="rect">
            <a:avLst/>
          </a:prstGeom>
          <a:noFill/>
        </p:spPr>
        <p:txBody>
          <a:bodyPr>
            <a:spAutoFit/>
          </a:bodyPr>
          <a:lstStyle/>
          <a:p>
            <a:pPr>
              <a:defRPr/>
            </a:pPr>
            <a:r>
              <a:rPr lang="zh-HK" altLang="en-US" sz="3200" b="1" dirty="0"/>
              <a:t>亞里士多德</a:t>
            </a:r>
            <a:r>
              <a:rPr lang="en-US" altLang="zh-HK" sz="3200" dirty="0">
                <a:latin typeface="Times New Roman" pitchFamily="18" charset="0"/>
                <a:cs typeface="Times New Roman" pitchFamily="18" charset="0"/>
              </a:rPr>
              <a:t>(Aristotle)</a:t>
            </a:r>
            <a:r>
              <a:rPr lang="zh-HK" altLang="en-US" sz="3200" b="1" dirty="0"/>
              <a:t>在其有關胚胎學的文獻中指出：</a:t>
            </a:r>
            <a:endParaRPr lang="en-US" altLang="zh-HK" sz="3200" b="1" dirty="0"/>
          </a:p>
          <a:p>
            <a:pPr>
              <a:defRPr/>
            </a:pPr>
            <a:endParaRPr lang="en-US" altLang="zh-HK" sz="3200" b="1" dirty="0"/>
          </a:p>
          <a:p>
            <a:pPr marL="457200" indent="-457200">
              <a:buFont typeface="Wingdings" pitchFamily="2" charset="2"/>
              <a:buChar char="Ø"/>
              <a:defRPr/>
            </a:pPr>
            <a:r>
              <a:rPr lang="zh-HK" altLang="en-US" sz="3200" b="1" dirty="0"/>
              <a:t>胚胎由</a:t>
            </a:r>
            <a:r>
              <a:rPr lang="zh-HK" altLang="en-US" sz="3200" b="1" dirty="0">
                <a:solidFill>
                  <a:srgbClr val="FFC000"/>
                </a:solidFill>
                <a:effectLst>
                  <a:outerShdw blurRad="38100" dist="38100" dir="2700000" algn="tl">
                    <a:srgbClr val="000000">
                      <a:alpha val="43137"/>
                    </a:srgbClr>
                  </a:outerShdw>
                </a:effectLst>
              </a:rPr>
              <a:t>精液</a:t>
            </a:r>
            <a:r>
              <a:rPr lang="zh-HK" altLang="en-US" sz="3200" b="1" dirty="0"/>
              <a:t>與</a:t>
            </a:r>
            <a:r>
              <a:rPr lang="zh-HK" altLang="en-US" sz="3200" b="1" dirty="0">
                <a:solidFill>
                  <a:srgbClr val="FFC000"/>
                </a:solidFill>
                <a:effectLst>
                  <a:outerShdw blurRad="38100" dist="38100" dir="2700000" algn="tl">
                    <a:srgbClr val="000000">
                      <a:alpha val="43137"/>
                    </a:srgbClr>
                  </a:outerShdw>
                </a:effectLst>
              </a:rPr>
              <a:t>經血</a:t>
            </a:r>
            <a:r>
              <a:rPr lang="zh-HK" altLang="en-US" sz="3200" b="1" dirty="0"/>
              <a:t>混合而來</a:t>
            </a:r>
          </a:p>
        </p:txBody>
      </p:sp>
      <p:sp>
        <p:nvSpPr>
          <p:cNvPr id="10" name="文字方塊 9"/>
          <p:cNvSpPr txBox="1">
            <a:spLocks noChangeArrowheads="1"/>
          </p:cNvSpPr>
          <p:nvPr/>
        </p:nvSpPr>
        <p:spPr bwMode="auto">
          <a:xfrm>
            <a:off x="2555875" y="3716338"/>
            <a:ext cx="5903913" cy="1692771"/>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HK" altLang="en-US" sz="3200" b="1" dirty="0"/>
              <a:t>這相信是有史以來最早的相關文獻，故亞里士多德被</a:t>
            </a:r>
            <a:r>
              <a:rPr lang="zh-HK" altLang="en-US" sz="3200" b="1" dirty="0" smtClean="0"/>
              <a:t>譽為</a:t>
            </a:r>
            <a:endParaRPr lang="en-US" altLang="zh-HK" sz="3200" b="1" dirty="0" smtClean="0"/>
          </a:p>
          <a:p>
            <a:pPr eaLnBrk="1" hangingPunct="1"/>
            <a:r>
              <a:rPr lang="zh-HK" altLang="en-US" sz="3200" b="1" dirty="0" smtClean="0"/>
              <a:t>「</a:t>
            </a:r>
            <a:r>
              <a:rPr lang="zh-HK" altLang="en-US" sz="4000" b="1" dirty="0">
                <a:solidFill>
                  <a:srgbClr val="FFC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胚胎學創始人</a:t>
            </a:r>
            <a:r>
              <a:rPr lang="zh-HK" altLang="en-US" sz="3200" b="1" dirty="0"/>
              <a:t>」</a:t>
            </a:r>
            <a:endParaRPr lang="en-US" altLang="zh-HK" sz="3200" b="1" dirty="0"/>
          </a:p>
        </p:txBody>
      </p:sp>
      <p:sp>
        <p:nvSpPr>
          <p:cNvPr id="32775" name="矩形 3"/>
          <p:cNvSpPr>
            <a:spLocks noChangeArrowheads="1"/>
          </p:cNvSpPr>
          <p:nvPr/>
        </p:nvSpPr>
        <p:spPr bwMode="auto">
          <a:xfrm>
            <a:off x="2987675" y="115888"/>
            <a:ext cx="41052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HK" altLang="en-US" sz="4800" b="1">
                <a:solidFill>
                  <a:srgbClr val="FFFF00"/>
                </a:solidFill>
              </a:rPr>
              <a:t>胚胎學簡史</a:t>
            </a:r>
            <a:endParaRPr lang="zh-HK" altLang="en-US" sz="4800">
              <a:solidFill>
                <a:srgbClr val="FFFF00"/>
              </a:solidFill>
            </a:endParaRPr>
          </a:p>
        </p:txBody>
      </p:sp>
      <p:sp>
        <p:nvSpPr>
          <p:cNvPr id="32776" name="Text Box 3"/>
          <p:cNvSpPr txBox="1">
            <a:spLocks noChangeArrowheads="1"/>
          </p:cNvSpPr>
          <p:nvPr/>
        </p:nvSpPr>
        <p:spPr bwMode="auto">
          <a:xfrm>
            <a:off x="179388" y="5667375"/>
            <a:ext cx="896461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Moore, Keith L. and al-Zindani, Abdul-Majeed A.,</a:t>
            </a:r>
            <a:r>
              <a:rPr lang="en-US" altLang="zh-TW">
                <a:solidFill>
                  <a:schemeClr val="hlink"/>
                </a:solidFill>
                <a:latin typeface="Times New Roman" pitchFamily="18" charset="0"/>
                <a:cs typeface="Times New Roman" pitchFamily="18" charset="0"/>
              </a:rPr>
              <a:t> </a:t>
            </a:r>
            <a:r>
              <a:rPr lang="en-US" altLang="zh-TW" b="1" i="1">
                <a:solidFill>
                  <a:schemeClr val="hlink"/>
                </a:solidFill>
                <a:latin typeface="Times New Roman" pitchFamily="18" charset="0"/>
                <a:cs typeface="Times New Roman" pitchFamily="18" charset="0"/>
              </a:rPr>
              <a:t>The Developing Human with Islamic Additions</a:t>
            </a:r>
            <a:r>
              <a:rPr lang="en-US" altLang="zh-TW">
                <a:latin typeface="Times New Roman" pitchFamily="18" charset="0"/>
                <a:cs typeface="Times New Roman" pitchFamily="18" charset="0"/>
              </a:rPr>
              <a:t>, Third Edition, W.B. Saunders Company, Philadelphia, 1982, with Dar Al-Qiblah for Islamic Literature, Jeddah, Saudi Arabia, 1983, page 8. Limited Edition.</a:t>
            </a:r>
            <a:endParaRPr lang="en-US" altLang="zh-TW">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819400" y="4572000"/>
            <a:ext cx="4038600"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2400" b="1">
                <a:latin typeface="Times New Roman" pitchFamily="18" charset="0"/>
                <a:ea typeface="SimSun" pitchFamily="2" charset="-122"/>
              </a:rPr>
              <a:t>上圖：十五世紀 </a:t>
            </a:r>
            <a:r>
              <a:rPr lang="zh-TW" altLang="en-US" sz="2600" b="1">
                <a:solidFill>
                  <a:schemeClr val="hlink"/>
                </a:solidFill>
                <a:latin typeface="Times New Roman" pitchFamily="18" charset="0"/>
                <a:ea typeface="標楷體" pitchFamily="65" charset="-120"/>
              </a:rPr>
              <a:t>達文西</a:t>
            </a:r>
            <a:r>
              <a:rPr lang="en-US" altLang="zh-TW" sz="2600" i="1">
                <a:solidFill>
                  <a:schemeClr val="hlink"/>
                </a:solidFill>
                <a:latin typeface="Times New Roman" pitchFamily="18" charset="0"/>
                <a:ea typeface="標楷體" pitchFamily="65" charset="-120"/>
              </a:rPr>
              <a:t>(Leonardo da Vinci)</a:t>
            </a:r>
            <a:r>
              <a:rPr lang="en-US" altLang="zh-TW" sz="2600" b="1">
                <a:solidFill>
                  <a:srgbClr val="000000"/>
                </a:solidFill>
                <a:latin typeface="Times New Roman" pitchFamily="18" charset="0"/>
                <a:ea typeface="標楷體" pitchFamily="65" charset="-120"/>
              </a:rPr>
              <a:t> </a:t>
            </a:r>
            <a:r>
              <a:rPr lang="zh-TW" altLang="en-US" sz="2400" b="1">
                <a:latin typeface="Times New Roman" pitchFamily="18" charset="0"/>
                <a:ea typeface="SimSun" pitchFamily="2" charset="-122"/>
              </a:rPr>
              <a:t>所繪畫的胚胎在母體設想圖</a:t>
            </a:r>
          </a:p>
        </p:txBody>
      </p:sp>
      <p:sp>
        <p:nvSpPr>
          <p:cNvPr id="33795" name="Text Box 3"/>
          <p:cNvSpPr txBox="1">
            <a:spLocks noChangeArrowheads="1"/>
          </p:cNvSpPr>
          <p:nvPr/>
        </p:nvSpPr>
        <p:spPr bwMode="auto">
          <a:xfrm>
            <a:off x="457200" y="2895600"/>
            <a:ext cx="1600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a:solidFill>
                  <a:schemeClr val="hlink"/>
                </a:solidFill>
                <a:latin typeface="Times New Roman" pitchFamily="18" charset="0"/>
                <a:ea typeface="方正舒體" pitchFamily="65" charset="-120"/>
              </a:rPr>
              <a:t>(</a:t>
            </a:r>
            <a:r>
              <a:rPr lang="en-US" altLang="zh-TW" b="1" i="1">
                <a:solidFill>
                  <a:schemeClr val="hlink"/>
                </a:solidFill>
                <a:latin typeface="Times New Roman" pitchFamily="18" charset="0"/>
                <a:ea typeface="方正舒體" pitchFamily="65" charset="-120"/>
              </a:rPr>
              <a:t>1452-1519</a:t>
            </a:r>
            <a:r>
              <a:rPr lang="en-US" altLang="zh-TW">
                <a:solidFill>
                  <a:schemeClr val="hlink"/>
                </a:solidFill>
                <a:latin typeface="Times New Roman" pitchFamily="18" charset="0"/>
                <a:ea typeface="方正舒體" pitchFamily="65" charset="-120"/>
              </a:rPr>
              <a:t>)</a:t>
            </a:r>
            <a:endParaRPr lang="en-US" altLang="zh-TW" sz="2400">
              <a:solidFill>
                <a:schemeClr val="hlink"/>
              </a:solidFill>
              <a:latin typeface="Times New Roman" pitchFamily="18" charset="0"/>
              <a:ea typeface="方正舒體" pitchFamily="65" charset="-120"/>
            </a:endParaRPr>
          </a:p>
        </p:txBody>
      </p:sp>
      <p:pic>
        <p:nvPicPr>
          <p:cNvPr id="33796" name="Picture 4" descr="Leonardo_da_Vinc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457200"/>
            <a:ext cx="16430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Text Box 5"/>
          <p:cNvSpPr txBox="1">
            <a:spLocks noChangeArrowheads="1"/>
          </p:cNvSpPr>
          <p:nvPr/>
        </p:nvSpPr>
        <p:spPr bwMode="auto">
          <a:xfrm>
            <a:off x="381000" y="2667000"/>
            <a:ext cx="190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600" b="1" i="1">
                <a:solidFill>
                  <a:schemeClr val="hlink"/>
                </a:solidFill>
                <a:latin typeface="Times New Roman" pitchFamily="18" charset="0"/>
                <a:ea typeface="標楷體" pitchFamily="65" charset="-120"/>
              </a:rPr>
              <a:t>Leonardo da Vinci</a:t>
            </a:r>
            <a:endParaRPr lang="en-US" altLang="zh-TW" sz="1600" i="1">
              <a:solidFill>
                <a:schemeClr val="hlink"/>
              </a:solidFill>
              <a:latin typeface="Times New Roman" pitchFamily="18" charset="0"/>
              <a:ea typeface="標楷體" pitchFamily="65" charset="-120"/>
            </a:endParaRPr>
          </a:p>
        </p:txBody>
      </p:sp>
      <p:pic>
        <p:nvPicPr>
          <p:cNvPr id="33798" name="Picture 6" descr="Wom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71800" y="457200"/>
            <a:ext cx="36576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133600" y="1828800"/>
            <a:ext cx="4495800" cy="1882775"/>
          </a:xfrm>
          <a:prstGeom prst="rect">
            <a:avLst/>
          </a:prstGeom>
          <a:noFill/>
          <a:ln w="9525">
            <a:noFill/>
            <a:miter lim="800000"/>
            <a:headEnd/>
            <a:tailEnd/>
          </a:ln>
        </p:spPr>
        <p:txBody>
          <a:bodyPr>
            <a:spAutoFit/>
          </a:bodyPr>
          <a:lstStyle/>
          <a:p>
            <a:pPr defTabSz="280988">
              <a:lnSpc>
                <a:spcPct val="120000"/>
              </a:lnSpc>
              <a:spcBef>
                <a:spcPct val="50000"/>
              </a:spcBef>
              <a:defRPr/>
            </a:pPr>
            <a:r>
              <a:rPr lang="zh-TW" altLang="en-US" sz="2400" b="1" dirty="0">
                <a:latin typeface="+mn-ea"/>
                <a:ea typeface="+mn-ea"/>
              </a:rPr>
              <a:t>左圖：十七世紀中葉</a:t>
            </a:r>
            <a:r>
              <a:rPr lang="zh-TW" altLang="en-US" sz="2400" b="1" dirty="0">
                <a:ea typeface="SimSun" pitchFamily="2" charset="-122"/>
              </a:rPr>
              <a:t> </a:t>
            </a:r>
            <a:r>
              <a:rPr lang="zh-TW" altLang="en-US" sz="2600" b="1" dirty="0">
                <a:solidFill>
                  <a:srgbClr val="FFFF00"/>
                </a:solidFill>
                <a:latin typeface="新細明體" pitchFamily="18" charset="-120"/>
                <a:ea typeface="標楷體" pitchFamily="65" charset="-120"/>
              </a:rPr>
              <a:t>哈特索克</a:t>
            </a:r>
            <a:r>
              <a:rPr lang="en-US" altLang="zh-TW" sz="2400" i="1" dirty="0">
                <a:latin typeface="Times New Roman" pitchFamily="18" charset="0"/>
                <a:ea typeface="SimSun" pitchFamily="2" charset="-122"/>
              </a:rPr>
              <a:t>( </a:t>
            </a:r>
            <a:r>
              <a:rPr lang="en-US" altLang="zh-TW" sz="2400" i="1" dirty="0" err="1">
                <a:solidFill>
                  <a:srgbClr val="FFFF00"/>
                </a:solidFill>
                <a:latin typeface="Times New Roman" pitchFamily="18" charset="0"/>
                <a:ea typeface="SimSun" pitchFamily="2" charset="-122"/>
              </a:rPr>
              <a:t>Nicolaus</a:t>
            </a:r>
            <a:r>
              <a:rPr lang="en-US" altLang="zh-TW" sz="2400" i="1" dirty="0">
                <a:solidFill>
                  <a:srgbClr val="FFFF00"/>
                </a:solidFill>
                <a:latin typeface="Times New Roman" pitchFamily="18" charset="0"/>
                <a:ea typeface="SimSun" pitchFamily="2" charset="-122"/>
              </a:rPr>
              <a:t> </a:t>
            </a:r>
            <a:r>
              <a:rPr lang="en-US" altLang="zh-TW" sz="2400" i="1" dirty="0" err="1">
                <a:solidFill>
                  <a:srgbClr val="FFFF00"/>
                </a:solidFill>
                <a:latin typeface="Times New Roman" pitchFamily="18" charset="0"/>
                <a:ea typeface="SimSun" pitchFamily="2" charset="-122"/>
              </a:rPr>
              <a:t>Hartsoeker</a:t>
            </a:r>
            <a:r>
              <a:rPr lang="en-US" altLang="zh-TW" sz="2400" i="1" dirty="0">
                <a:ea typeface="SimSun" pitchFamily="2" charset="-122"/>
              </a:rPr>
              <a:t>)</a:t>
            </a:r>
            <a:r>
              <a:rPr lang="en-US" altLang="zh-TW" sz="2400" b="1" dirty="0">
                <a:ea typeface="SimSun" pitchFamily="2" charset="-122"/>
              </a:rPr>
              <a:t> </a:t>
            </a:r>
            <a:r>
              <a:rPr lang="en-US" altLang="zh-TW" sz="2400" b="1" dirty="0">
                <a:solidFill>
                  <a:srgbClr val="000000"/>
                </a:solidFill>
                <a:ea typeface="SimSun" pitchFamily="2" charset="-122"/>
              </a:rPr>
              <a:t> </a:t>
            </a:r>
            <a:r>
              <a:rPr lang="zh-TW" altLang="en-US" sz="2400" b="1" dirty="0">
                <a:latin typeface="+mn-ea"/>
                <a:ea typeface="+mn-ea"/>
              </a:rPr>
              <a:t>出版的草圖，畫的是一個精子裏面有一個非常小的人。</a:t>
            </a:r>
          </a:p>
        </p:txBody>
      </p:sp>
      <p:sp>
        <p:nvSpPr>
          <p:cNvPr id="34819" name="Text Box 3"/>
          <p:cNvSpPr txBox="1">
            <a:spLocks noChangeArrowheads="1"/>
          </p:cNvSpPr>
          <p:nvPr/>
        </p:nvSpPr>
        <p:spPr bwMode="auto">
          <a:xfrm>
            <a:off x="2133600" y="4114800"/>
            <a:ext cx="45720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3200" b="1">
                <a:latin typeface="新細明體" pitchFamily="18" charset="-120"/>
                <a:ea typeface="標楷體" pitchFamily="65" charset="-120"/>
              </a:rPr>
              <a:t>哈特索克</a:t>
            </a:r>
            <a:r>
              <a:rPr lang="zh-TW" altLang="en-US" sz="2800">
                <a:latin typeface="Times New Roman" pitchFamily="18" charset="0"/>
                <a:ea typeface="標楷體" pitchFamily="65" charset="-120"/>
              </a:rPr>
              <a:t>宣稱精液中存有人的胎兒，它雖小但已發育具備人的形體。</a:t>
            </a:r>
          </a:p>
        </p:txBody>
      </p:sp>
      <p:pic>
        <p:nvPicPr>
          <p:cNvPr id="34820" name="Picture 4" descr="Nicolaus_Hartsoek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6600" y="228600"/>
            <a:ext cx="17637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5"/>
          <p:cNvSpPr txBox="1">
            <a:spLocks noChangeArrowheads="1"/>
          </p:cNvSpPr>
          <p:nvPr/>
        </p:nvSpPr>
        <p:spPr bwMode="auto">
          <a:xfrm>
            <a:off x="7010400" y="2514600"/>
            <a:ext cx="2133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600" b="1" i="1">
                <a:solidFill>
                  <a:schemeClr val="hlink"/>
                </a:solidFill>
                <a:latin typeface="Times New Roman" pitchFamily="18" charset="0"/>
                <a:ea typeface="SimSun" pitchFamily="2" charset="-122"/>
              </a:rPr>
              <a:t>Nicolaus Hartsoeker</a:t>
            </a:r>
          </a:p>
        </p:txBody>
      </p:sp>
      <p:sp>
        <p:nvSpPr>
          <p:cNvPr id="34822" name="Text Box 6"/>
          <p:cNvSpPr txBox="1">
            <a:spLocks noChangeArrowheads="1"/>
          </p:cNvSpPr>
          <p:nvPr/>
        </p:nvSpPr>
        <p:spPr bwMode="auto">
          <a:xfrm>
            <a:off x="7086600" y="2743200"/>
            <a:ext cx="1600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b="1" i="1">
                <a:latin typeface="Times New Roman" pitchFamily="18" charset="0"/>
                <a:ea typeface="SimSun" pitchFamily="2" charset="-122"/>
              </a:rPr>
              <a:t>(1656-1725)</a:t>
            </a:r>
          </a:p>
        </p:txBody>
      </p:sp>
      <p:pic>
        <p:nvPicPr>
          <p:cNvPr id="34823" name="Picture 7" descr="sperm"/>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4962"/>
          <a:stretch/>
        </p:blipFill>
        <p:spPr bwMode="auto">
          <a:xfrm>
            <a:off x="755576" y="647700"/>
            <a:ext cx="1158284"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609600"/>
            <a:ext cx="6553200" cy="5330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84188" indent="-4841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3200" dirty="0">
                <a:latin typeface="標楷體" pitchFamily="65" charset="-120"/>
                <a:ea typeface="標楷體" pitchFamily="65" charset="-120"/>
              </a:rPr>
              <a:t>以上爭論，</a:t>
            </a:r>
          </a:p>
          <a:p>
            <a:pPr eaLnBrk="1" hangingPunct="1">
              <a:lnSpc>
                <a:spcPct val="125000"/>
              </a:lnSpc>
              <a:spcBef>
                <a:spcPct val="50000"/>
              </a:spcBef>
              <a:buFontTx/>
              <a:buChar char="•"/>
            </a:pPr>
            <a:r>
              <a:rPr lang="zh-TW" altLang="en-US" sz="3200" dirty="0">
                <a:latin typeface="標楷體" pitchFamily="65" charset="-120"/>
                <a:ea typeface="標楷體" pitchFamily="65" charset="-120"/>
              </a:rPr>
              <a:t>至</a:t>
            </a:r>
            <a:r>
              <a:rPr lang="en-US" altLang="zh-TW" sz="3200" dirty="0">
                <a:latin typeface="Times New Roman" pitchFamily="18" charset="0"/>
                <a:ea typeface="標楷體" pitchFamily="65" charset="-120"/>
              </a:rPr>
              <a:t>1775</a:t>
            </a:r>
            <a:r>
              <a:rPr lang="zh-TW" altLang="en-US" sz="3200" dirty="0" smtClean="0">
                <a:latin typeface="標楷體" pitchFamily="65" charset="-120"/>
                <a:ea typeface="標楷體" pitchFamily="65" charset="-120"/>
              </a:rPr>
              <a:t>年意</a:t>
            </a:r>
            <a:r>
              <a:rPr lang="zh-TW" altLang="en-US" sz="3200" dirty="0">
                <a:latin typeface="標楷體" pitchFamily="65" charset="-120"/>
                <a:ea typeface="標楷體" pitchFamily="65" charset="-120"/>
              </a:rPr>
              <a:t>大利</a:t>
            </a:r>
            <a:r>
              <a:rPr lang="zh-TW" altLang="en-US" sz="3200" dirty="0" smtClean="0">
                <a:latin typeface="標楷體" pitchFamily="65" charset="-120"/>
                <a:ea typeface="標楷體" pitchFamily="65" charset="-120"/>
              </a:rPr>
              <a:t>科學家 </a:t>
            </a:r>
            <a:r>
              <a:rPr lang="zh-TW" altLang="en-US" sz="3200" b="1" dirty="0" smtClean="0">
                <a:solidFill>
                  <a:srgbClr val="FFFF00"/>
                </a:solidFill>
                <a:latin typeface="標楷體" pitchFamily="65" charset="-120"/>
                <a:ea typeface="標楷體" pitchFamily="65" charset="-120"/>
              </a:rPr>
              <a:t>斯</a:t>
            </a:r>
            <a:r>
              <a:rPr lang="zh-TW" altLang="en-US" sz="3200" b="1" dirty="0">
                <a:solidFill>
                  <a:srgbClr val="FFFF00"/>
                </a:solidFill>
                <a:latin typeface="標楷體" pitchFamily="65" charset="-120"/>
                <a:ea typeface="標楷體" pitchFamily="65" charset="-120"/>
              </a:rPr>
              <a:t>帕蘭札尼</a:t>
            </a:r>
            <a:r>
              <a:rPr lang="en-US" altLang="zh-TW" sz="3200" dirty="0">
                <a:latin typeface="標楷體" pitchFamily="65" charset="-120"/>
                <a:ea typeface="標楷體" pitchFamily="65" charset="-120"/>
              </a:rPr>
              <a:t>(</a:t>
            </a:r>
            <a:r>
              <a:rPr lang="en-US" altLang="zh-TW" sz="3200" i="1" dirty="0" err="1">
                <a:latin typeface="標楷體" pitchFamily="65" charset="-120"/>
                <a:ea typeface="標楷體" pitchFamily="65" charset="-120"/>
              </a:rPr>
              <a:t>Lazzaro</a:t>
            </a:r>
            <a:r>
              <a:rPr lang="en-US" altLang="zh-TW" sz="3200" i="1" dirty="0">
                <a:latin typeface="標楷體" pitchFamily="65" charset="-120"/>
                <a:ea typeface="標楷體" pitchFamily="65" charset="-120"/>
              </a:rPr>
              <a:t> </a:t>
            </a:r>
            <a:r>
              <a:rPr lang="en-US" altLang="zh-TW" sz="3200" i="1" dirty="0" err="1">
                <a:latin typeface="Times New Roman" pitchFamily="18" charset="0"/>
                <a:ea typeface="標楷體" pitchFamily="65" charset="-120"/>
              </a:rPr>
              <a:t>Spallanzani</a:t>
            </a:r>
            <a:r>
              <a:rPr lang="en-US" altLang="zh-TW" sz="3200" dirty="0">
                <a:latin typeface="Times New Roman" pitchFamily="18" charset="0"/>
                <a:ea typeface="標楷體" pitchFamily="65" charset="-120"/>
              </a:rPr>
              <a:t>)</a:t>
            </a:r>
            <a:r>
              <a:rPr lang="en-US" altLang="zh-TW" sz="3200" dirty="0">
                <a:latin typeface="標楷體" pitchFamily="65" charset="-120"/>
                <a:ea typeface="標楷體" pitchFamily="65" charset="-120"/>
              </a:rPr>
              <a:t> </a:t>
            </a:r>
            <a:r>
              <a:rPr lang="zh-TW" altLang="en-US" sz="3200" dirty="0" smtClean="0">
                <a:latin typeface="標楷體" pitchFamily="65" charset="-120"/>
                <a:ea typeface="標楷體" pitchFamily="65" charset="-120"/>
              </a:rPr>
              <a:t>提出</a:t>
            </a:r>
            <a:r>
              <a:rPr lang="zh-TW" altLang="en-US" sz="3200" b="1" dirty="0" smtClean="0">
                <a:solidFill>
                  <a:srgbClr val="FFC000"/>
                </a:solidFill>
                <a:effectLst>
                  <a:outerShdw blurRad="38100" dist="38100" dir="2700000" algn="tl">
                    <a:srgbClr val="000000">
                      <a:alpha val="43137"/>
                    </a:srgbClr>
                  </a:outerShdw>
                </a:effectLst>
                <a:latin typeface="標楷體" pitchFamily="65" charset="-120"/>
                <a:ea typeface="標楷體" pitchFamily="65" charset="-120"/>
              </a:rPr>
              <a:t>胚胎</a:t>
            </a:r>
            <a:r>
              <a:rPr lang="zh-TW" altLang="en-US" sz="3200" b="1" dirty="0">
                <a:solidFill>
                  <a:srgbClr val="FFC000"/>
                </a:solidFill>
                <a:effectLst>
                  <a:outerShdw blurRad="38100" dist="38100" dir="2700000" algn="tl">
                    <a:srgbClr val="000000">
                      <a:alpha val="43137"/>
                    </a:srgbClr>
                  </a:outerShdw>
                </a:effectLst>
                <a:latin typeface="標楷體" pitchFamily="65" charset="-120"/>
                <a:ea typeface="標楷體" pitchFamily="65" charset="-120"/>
              </a:rPr>
              <a:t>由精子與卵子結合而成</a:t>
            </a:r>
            <a:endParaRPr lang="zh-TW" altLang="en-US" sz="3200" b="1" dirty="0">
              <a:solidFill>
                <a:srgbClr val="FFC000"/>
              </a:solidFill>
              <a:effectLst>
                <a:outerShdw blurRad="38100" dist="38100" dir="2700000" algn="tl">
                  <a:srgbClr val="000000">
                    <a:alpha val="43137"/>
                  </a:srgbClr>
                </a:outerShdw>
              </a:effectLst>
              <a:latin typeface="Times New Roman" pitchFamily="18" charset="0"/>
              <a:ea typeface="標楷體" pitchFamily="65" charset="-120"/>
            </a:endParaRPr>
          </a:p>
          <a:p>
            <a:pPr eaLnBrk="1" hangingPunct="1">
              <a:lnSpc>
                <a:spcPct val="125000"/>
              </a:lnSpc>
              <a:spcBef>
                <a:spcPct val="50000"/>
              </a:spcBef>
              <a:buFontTx/>
              <a:buChar char="•"/>
            </a:pPr>
            <a:r>
              <a:rPr lang="en-US" altLang="zh-TW" sz="3200" dirty="0">
                <a:latin typeface="Times New Roman" pitchFamily="18" charset="0"/>
                <a:ea typeface="標楷體" pitchFamily="65" charset="-120"/>
              </a:rPr>
              <a:t>1883</a:t>
            </a:r>
            <a:r>
              <a:rPr lang="zh-TW" altLang="en-US" sz="3200" dirty="0">
                <a:latin typeface="Times New Roman" pitchFamily="18" charset="0"/>
                <a:ea typeface="標楷體" pitchFamily="65" charset="-120"/>
              </a:rPr>
              <a:t>年比利時胚胎學家</a:t>
            </a:r>
            <a:r>
              <a:rPr lang="zh-TW" altLang="en-US" sz="3200" b="1" dirty="0">
                <a:solidFill>
                  <a:srgbClr val="FFFF00"/>
                </a:solidFill>
                <a:latin typeface="Times New Roman" pitchFamily="18" charset="0"/>
                <a:ea typeface="標楷體" pitchFamily="65" charset="-120"/>
              </a:rPr>
              <a:t>比耐登</a:t>
            </a:r>
            <a:r>
              <a:rPr lang="en-US" altLang="zh-TW" sz="3200" dirty="0">
                <a:latin typeface="Times New Roman" pitchFamily="18" charset="0"/>
                <a:ea typeface="標楷體" pitchFamily="65" charset="-120"/>
              </a:rPr>
              <a:t>(</a:t>
            </a:r>
            <a:r>
              <a:rPr lang="en-US" altLang="zh-TW" sz="3200" i="1" dirty="0" err="1">
                <a:latin typeface="Times New Roman" pitchFamily="18" charset="0"/>
                <a:ea typeface="標楷體" pitchFamily="65" charset="-120"/>
              </a:rPr>
              <a:t>Edouard</a:t>
            </a:r>
            <a:r>
              <a:rPr lang="en-US" altLang="zh-TW" sz="3200" dirty="0">
                <a:latin typeface="Times New Roman" pitchFamily="18" charset="0"/>
                <a:ea typeface="標楷體" pitchFamily="65" charset="-120"/>
              </a:rPr>
              <a:t> </a:t>
            </a:r>
            <a:r>
              <a:rPr lang="en-US" altLang="zh-TW" sz="3200" i="1" dirty="0">
                <a:latin typeface="Times New Roman" pitchFamily="18" charset="0"/>
                <a:ea typeface="標楷體" pitchFamily="65" charset="-120"/>
              </a:rPr>
              <a:t>Van </a:t>
            </a:r>
            <a:r>
              <a:rPr lang="en-US" altLang="zh-TW" sz="3200" i="1" dirty="0" err="1">
                <a:latin typeface="Times New Roman" pitchFamily="18" charset="0"/>
                <a:ea typeface="標楷體" pitchFamily="65" charset="-120"/>
              </a:rPr>
              <a:t>Beneden</a:t>
            </a:r>
            <a:r>
              <a:rPr lang="en-US" altLang="zh-TW" sz="3200" i="1" dirty="0">
                <a:latin typeface="Times New Roman" pitchFamily="18" charset="0"/>
                <a:ea typeface="標楷體" pitchFamily="65" charset="-120"/>
              </a:rPr>
              <a:t>)</a:t>
            </a:r>
            <a:r>
              <a:rPr lang="zh-TW" altLang="en-US" sz="3200" dirty="0">
                <a:latin typeface="Times New Roman" pitchFamily="18" charset="0"/>
                <a:ea typeface="標楷體" pitchFamily="65" charset="-120"/>
              </a:rPr>
              <a:t>研究蛔蟲的繁殖，</a:t>
            </a:r>
            <a:r>
              <a:rPr lang="zh-TW" altLang="en-US" sz="3200" dirty="0">
                <a:latin typeface="標楷體" pitchFamily="65" charset="-120"/>
                <a:ea typeface="標楷體" pitchFamily="65" charset="-120"/>
              </a:rPr>
              <a:t>確定上述理論，爭論始息</a:t>
            </a:r>
          </a:p>
        </p:txBody>
      </p:sp>
      <p:pic>
        <p:nvPicPr>
          <p:cNvPr id="35843" name="Picture 3" descr="Lazzaro_Spallanzan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9000" y="228600"/>
            <a:ext cx="16129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7315200" y="2514600"/>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b="1">
                <a:solidFill>
                  <a:schemeClr val="hlink"/>
                </a:solidFill>
                <a:latin typeface="Times New Roman" pitchFamily="18" charset="0"/>
                <a:ea typeface="方正舒體" pitchFamily="65" charset="-120"/>
              </a:rPr>
              <a:t>(1729 - 99)</a:t>
            </a:r>
            <a:r>
              <a:rPr lang="en-US" altLang="zh-TW">
                <a:solidFill>
                  <a:srgbClr val="000000"/>
                </a:solidFill>
                <a:latin typeface="Times New Roman" pitchFamily="18" charset="0"/>
                <a:ea typeface="方正舒體" pitchFamily="65" charset="-120"/>
              </a:rPr>
              <a:t> </a:t>
            </a:r>
            <a:endParaRPr lang="en-US" altLang="zh-TW">
              <a:latin typeface="Times New Roman" pitchFamily="18" charset="0"/>
              <a:ea typeface="方正舒體" pitchFamily="65" charset="-120"/>
            </a:endParaRPr>
          </a:p>
        </p:txBody>
      </p:sp>
      <p:pic>
        <p:nvPicPr>
          <p:cNvPr id="34821" name="Picture 5" descr="Van_Benede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62800" y="3429000"/>
            <a:ext cx="1497013"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 Box 6"/>
          <p:cNvSpPr txBox="1">
            <a:spLocks noChangeArrowheads="1"/>
          </p:cNvSpPr>
          <p:nvPr/>
        </p:nvSpPr>
        <p:spPr bwMode="auto">
          <a:xfrm>
            <a:off x="7086600" y="56388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000" b="1" i="1">
                <a:latin typeface="Times New Roman" pitchFamily="18" charset="0"/>
                <a:ea typeface="標楷體" pitchFamily="65" charset="-120"/>
              </a:rPr>
              <a:t>Van Beneden</a:t>
            </a:r>
          </a:p>
        </p:txBody>
      </p:sp>
      <p:sp>
        <p:nvSpPr>
          <p:cNvPr id="34823" name="Text Box 7"/>
          <p:cNvSpPr txBox="1">
            <a:spLocks noChangeArrowheads="1"/>
          </p:cNvSpPr>
          <p:nvPr/>
        </p:nvSpPr>
        <p:spPr bwMode="auto">
          <a:xfrm>
            <a:off x="7162800" y="6019800"/>
            <a:ext cx="1828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000">
                <a:solidFill>
                  <a:schemeClr val="hlink"/>
                </a:solidFill>
                <a:latin typeface="Times New Roman" pitchFamily="18" charset="0"/>
                <a:ea typeface="方正舒體" pitchFamily="65" charset="-120"/>
              </a:rPr>
              <a:t>(1846-1910 )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818">
                                            <p:txEl>
                                              <p:pRg st="2" end="2"/>
                                            </p:txEl>
                                          </p:spTgt>
                                        </p:tgtEl>
                                        <p:attrNameLst>
                                          <p:attrName>style.visibility</p:attrName>
                                        </p:attrNameLst>
                                      </p:cBhvr>
                                      <p:to>
                                        <p:strVal val="visible"/>
                                      </p:to>
                                    </p:set>
                                    <p:animEffect transition="in" filter="dissolve">
                                      <p:cBhvr>
                                        <p:cTn id="7" dur="500"/>
                                        <p:tgtEl>
                                          <p:spTgt spid="3481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4821"/>
                                        </p:tgtEl>
                                        <p:attrNameLst>
                                          <p:attrName>style.visibility</p:attrName>
                                        </p:attrNameLst>
                                      </p:cBhvr>
                                      <p:to>
                                        <p:strVal val="visible"/>
                                      </p:to>
                                    </p:set>
                                    <p:animEffect transition="in" filter="dissolve">
                                      <p:cBhvr>
                                        <p:cTn id="10" dur="500"/>
                                        <p:tgtEl>
                                          <p:spTgt spid="348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animEffect transition="in" filter="dissolve">
                                      <p:cBhvr>
                                        <p:cTn id="13" dur="500"/>
                                        <p:tgtEl>
                                          <p:spTgt spid="348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823"/>
                                        </p:tgtEl>
                                        <p:attrNameLst>
                                          <p:attrName>style.visibility</p:attrName>
                                        </p:attrNameLst>
                                      </p:cBhvr>
                                      <p:to>
                                        <p:strVal val="visible"/>
                                      </p:to>
                                    </p:set>
                                    <p:animEffect transition="in" filter="dissolve">
                                      <p:cBhvr>
                                        <p:cTn id="16"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685800" y="914400"/>
            <a:ext cx="8229600" cy="5029200"/>
          </a:xfrm>
          <a:noFill/>
        </p:spPr>
        <p:txBody>
          <a:bodyPr/>
          <a:lstStyle/>
          <a:p>
            <a:pPr marL="571500" indent="-571500" eaLnBrk="1" hangingPunct="1">
              <a:lnSpc>
                <a:spcPct val="140000"/>
              </a:lnSpc>
              <a:buFont typeface="Monotype Sorts" pitchFamily="2" charset="2"/>
              <a:buNone/>
            </a:pPr>
            <a:r>
              <a:rPr lang="en-US" altLang="zh-TW" sz="3000" smtClean="0">
                <a:latin typeface="標楷體" pitchFamily="65" charset="-120"/>
                <a:ea typeface="標楷體" pitchFamily="65" charset="-120"/>
              </a:rPr>
              <a:t>『 </a:t>
            </a:r>
            <a:r>
              <a:rPr lang="zh-TW" altLang="en-US" sz="3000" smtClean="0">
                <a:latin typeface="標楷體" pitchFamily="65" charset="-120"/>
                <a:ea typeface="標楷體" pitchFamily="65" charset="-120"/>
              </a:rPr>
              <a:t>我確由泥土的精華造化人類，然後使他成為一滴精液</a:t>
            </a:r>
            <a:r>
              <a:rPr lang="en-US" altLang="zh-TW" sz="3000" smtClean="0"/>
              <a:t>(</a:t>
            </a:r>
            <a:r>
              <a:rPr lang="ar-SA" altLang="zh-TW" sz="3000" smtClean="0">
                <a:cs typeface="Traditional Arabic" pitchFamily="18" charset="-78"/>
              </a:rPr>
              <a:t>نُطْفَة</a:t>
            </a:r>
            <a:r>
              <a:rPr lang="ar-SA" altLang="zh-TW" sz="3000" smtClean="0">
                <a:solidFill>
                  <a:schemeClr val="hlink"/>
                </a:solidFill>
                <a:cs typeface="Traditional Arabic" pitchFamily="18" charset="-78"/>
              </a:rPr>
              <a:t>ً  </a:t>
            </a:r>
            <a:r>
              <a:rPr lang="en-US" altLang="zh-TW" sz="3000" smtClean="0">
                <a:solidFill>
                  <a:schemeClr val="hlink"/>
                </a:solidFill>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t>)</a:t>
            </a:r>
            <a:r>
              <a:rPr lang="zh-TW" altLang="en-US" sz="3000" smtClean="0">
                <a:latin typeface="標楷體" pitchFamily="65" charset="-120"/>
                <a:ea typeface="標楷體" pitchFamily="65" charset="-120"/>
              </a:rPr>
              <a:t>放置在一個安全的住處。然後我使這滴</a:t>
            </a:r>
            <a:r>
              <a:rPr lang="zh-TW" altLang="en-US" sz="3000" smtClean="0">
                <a:solidFill>
                  <a:schemeClr val="hlink"/>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 </a:t>
            </a:r>
            <a:r>
              <a:rPr lang="en-US" altLang="zh-TW" sz="3000" smtClean="0">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solidFill>
                  <a:schemeClr val="hlink"/>
                </a:solidFill>
              </a:rPr>
              <a:t> </a:t>
            </a:r>
            <a:r>
              <a:rPr lang="en-US" altLang="zh-TW" sz="3000" smtClean="0"/>
              <a:t>)</a:t>
            </a:r>
            <a:r>
              <a:rPr lang="zh-TW" altLang="en-US" sz="3000" smtClean="0">
                <a:latin typeface="標楷體" pitchFamily="65" charset="-120"/>
                <a:ea typeface="標楷體" pitchFamily="65" charset="-120"/>
              </a:rPr>
              <a:t>變成凝結的血塊</a:t>
            </a:r>
            <a:r>
              <a:rPr lang="en-US" altLang="zh-TW" sz="3000" smtClean="0">
                <a:latin typeface="標楷體" pitchFamily="65" charset="-120"/>
                <a:ea typeface="標楷體" pitchFamily="65" charset="-120"/>
              </a:rPr>
              <a:t>(</a:t>
            </a:r>
            <a:r>
              <a:rPr lang="ar-SA" altLang="zh-TW" sz="4800" smtClean="0">
                <a:latin typeface="標楷體" pitchFamily="65" charset="-120"/>
                <a:cs typeface="Traditional Arabic" pitchFamily="18" charset="-78"/>
              </a:rPr>
              <a:t>عَلَقَةً</a:t>
            </a:r>
            <a:r>
              <a:rPr lang="ar-SA" altLang="zh-TW" sz="4800" smtClean="0">
                <a:solidFill>
                  <a:schemeClr val="hlink"/>
                </a:solidFill>
                <a:latin typeface="標楷體" pitchFamily="65" charset="-120"/>
                <a:cs typeface="Traditional Arabic" pitchFamily="18" charset="-78"/>
              </a:rPr>
              <a:t> </a:t>
            </a:r>
            <a:r>
              <a:rPr lang="en-US" altLang="zh-TW" sz="3000" b="1" i="1" smtClean="0">
                <a:solidFill>
                  <a:schemeClr val="hlink"/>
                </a:solidFill>
                <a:latin typeface="Arial" charset="0"/>
                <a:ea typeface="標楷體" pitchFamily="65" charset="-120"/>
              </a:rPr>
              <a:t>‘</a:t>
            </a:r>
            <a:r>
              <a:rPr lang="en-US" altLang="zh-TW" sz="3000" b="1" i="1" smtClean="0">
                <a:solidFill>
                  <a:schemeClr val="hlink"/>
                </a:solidFill>
                <a:ea typeface="標楷體" pitchFamily="65" charset="-120"/>
              </a:rPr>
              <a:t>alaqah</a:t>
            </a:r>
            <a:r>
              <a:rPr lang="en-US" altLang="zh-TW" sz="3000" smtClean="0">
                <a:ea typeface="標楷體" pitchFamily="65" charset="-120"/>
              </a:rPr>
              <a:t>) </a:t>
            </a:r>
            <a:r>
              <a:rPr lang="zh-TW" altLang="en-US" sz="3000" b="1" i="1" smtClean="0"/>
              <a:t>，</a:t>
            </a:r>
            <a:r>
              <a:rPr lang="zh-TW" altLang="en-US" sz="3000" smtClean="0">
                <a:latin typeface="標楷體" pitchFamily="65" charset="-120"/>
                <a:ea typeface="標楷體" pitchFamily="65" charset="-120"/>
              </a:rPr>
              <a:t>然後我使那</a:t>
            </a:r>
            <a:r>
              <a:rPr lang="zh-TW" altLang="en-US" sz="3000" smtClean="0">
                <a:solidFill>
                  <a:schemeClr val="hlink"/>
                </a:solidFill>
                <a:latin typeface="標楷體" pitchFamily="65" charset="-120"/>
                <a:ea typeface="標楷體" pitchFamily="65" charset="-120"/>
              </a:rPr>
              <a:t>血塊</a:t>
            </a:r>
            <a:r>
              <a:rPr lang="zh-TW" altLang="en-US" sz="3000" smtClean="0">
                <a:latin typeface="標楷體" pitchFamily="65" charset="-120"/>
                <a:ea typeface="標楷體" pitchFamily="65" charset="-120"/>
              </a:rPr>
              <a:t>變成肉團</a:t>
            </a:r>
            <a:r>
              <a:rPr lang="zh-TW" altLang="en-US" sz="3000" b="1" i="1" smtClean="0"/>
              <a:t> </a:t>
            </a:r>
            <a:r>
              <a:rPr lang="en-US" altLang="zh-TW" sz="3000" smtClean="0"/>
              <a:t>(</a:t>
            </a:r>
            <a:r>
              <a:rPr lang="ar-SA" altLang="zh-TW" sz="3000" smtClean="0">
                <a:cs typeface="Times New Roman" pitchFamily="18" charset="0"/>
              </a:rPr>
              <a:t>مُضْغَةً </a:t>
            </a:r>
            <a:r>
              <a:rPr lang="en-US" altLang="zh-TW" sz="3000" smtClean="0">
                <a:cs typeface="Times New Roman" pitchFamily="18" charset="0"/>
              </a:rPr>
              <a:t> </a:t>
            </a:r>
            <a:r>
              <a:rPr lang="en-US" altLang="zh-TW" sz="3000" b="1" i="1" smtClean="0">
                <a:solidFill>
                  <a:schemeClr val="hlink"/>
                </a:solidFill>
              </a:rPr>
              <a:t>mudghah</a:t>
            </a:r>
            <a:r>
              <a:rPr lang="en-US" altLang="zh-TW" sz="3000" smtClean="0"/>
              <a:t>)</a:t>
            </a:r>
            <a:r>
              <a:rPr lang="zh-TW" altLang="en-US" sz="3000" smtClean="0">
                <a:latin typeface="標楷體" pitchFamily="65" charset="-120"/>
                <a:ea typeface="標楷體" pitchFamily="65" charset="-120"/>
              </a:rPr>
              <a:t>，然後再由這</a:t>
            </a:r>
            <a:r>
              <a:rPr lang="zh-TW" altLang="en-US" sz="3000" smtClean="0">
                <a:solidFill>
                  <a:schemeClr val="hlink"/>
                </a:solidFill>
                <a:latin typeface="標楷體" pitchFamily="65" charset="-120"/>
                <a:ea typeface="標楷體" pitchFamily="65" charset="-120"/>
              </a:rPr>
              <a:t>肉團</a:t>
            </a:r>
            <a:r>
              <a:rPr lang="zh-TW" altLang="en-US" sz="3000" smtClean="0">
                <a:latin typeface="標楷體" pitchFamily="65" charset="-120"/>
                <a:ea typeface="標楷體" pitchFamily="65" charset="-120"/>
              </a:rPr>
              <a:t>造出骨骼，包上肌肉，然後我把它造化成另一個生命。所以讚美安拉，衪是最優秀的造化者。</a:t>
            </a:r>
            <a:r>
              <a:rPr lang="en-US" altLang="zh-TW" sz="3000" smtClean="0">
                <a:latin typeface="標楷體" pitchFamily="65" charset="-120"/>
                <a:ea typeface="標楷體" pitchFamily="65" charset="-120"/>
              </a:rPr>
              <a:t>』</a:t>
            </a:r>
            <a:endParaRPr lang="en-US" altLang="zh-TW" sz="2800" smtClean="0">
              <a:solidFill>
                <a:schemeClr val="tx2"/>
              </a:solidFill>
              <a:latin typeface="標楷體" pitchFamily="65" charset="-120"/>
              <a:ea typeface="標楷體" pitchFamily="65" charset="-120"/>
            </a:endParaRPr>
          </a:p>
        </p:txBody>
      </p:sp>
      <p:sp>
        <p:nvSpPr>
          <p:cNvPr id="36867" name="Text Box 4"/>
          <p:cNvSpPr txBox="1">
            <a:spLocks noChangeArrowheads="1"/>
          </p:cNvSpPr>
          <p:nvPr/>
        </p:nvSpPr>
        <p:spPr bwMode="auto">
          <a:xfrm>
            <a:off x="5257800" y="6096000"/>
            <a:ext cx="3276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a:solidFill>
                  <a:srgbClr val="FFFFFF"/>
                </a:solidFill>
                <a:latin typeface="標楷體" pitchFamily="65" charset="-120"/>
                <a:ea typeface="標楷體" pitchFamily="65" charset="-120"/>
              </a:rPr>
              <a:t>(</a:t>
            </a:r>
            <a:r>
              <a:rPr lang="zh-TW" altLang="en-US" sz="2800">
                <a:solidFill>
                  <a:srgbClr val="FFFFFF"/>
                </a:solidFill>
                <a:latin typeface="標楷體" pitchFamily="65" charset="-120"/>
                <a:ea typeface="標楷體" pitchFamily="65" charset="-120"/>
              </a:rPr>
              <a:t>古蘭經 </a:t>
            </a:r>
            <a:r>
              <a:rPr lang="en-US" altLang="zh-TW" sz="2800">
                <a:solidFill>
                  <a:srgbClr val="FFFFFF"/>
                </a:solidFill>
                <a:latin typeface="標楷體" pitchFamily="65" charset="-120"/>
                <a:ea typeface="標楷體" pitchFamily="65" charset="-120"/>
              </a:rPr>
              <a:t>23</a:t>
            </a:r>
            <a:r>
              <a:rPr lang="zh-TW" altLang="en-US" sz="2800">
                <a:solidFill>
                  <a:srgbClr val="FFFFFF"/>
                </a:solidFill>
                <a:latin typeface="標楷體" pitchFamily="65" charset="-120"/>
                <a:ea typeface="標楷體" pitchFamily="65" charset="-120"/>
              </a:rPr>
              <a:t>：</a:t>
            </a:r>
            <a:r>
              <a:rPr lang="en-US" altLang="zh-TW" sz="2800">
                <a:solidFill>
                  <a:srgbClr val="FFFFFF"/>
                </a:solidFill>
                <a:latin typeface="標楷體" pitchFamily="65" charset="-120"/>
                <a:ea typeface="標楷體" pitchFamily="65" charset="-120"/>
              </a:rPr>
              <a:t>12-14)</a:t>
            </a:r>
          </a:p>
        </p:txBody>
      </p:sp>
      <p:sp>
        <p:nvSpPr>
          <p:cNvPr id="20" name="Rectangle 3"/>
          <p:cNvSpPr>
            <a:spLocks noGrp="1" noChangeArrowheads="1"/>
          </p:cNvSpPr>
          <p:nvPr>
            <p:ph type="title"/>
          </p:nvPr>
        </p:nvSpPr>
        <p:spPr>
          <a:xfrm>
            <a:off x="1116013" y="-100013"/>
            <a:ext cx="7086600" cy="1276351"/>
          </a:xfrm>
        </p:spPr>
        <p:txBody>
          <a:bodyPr/>
          <a:lstStyle/>
          <a:p>
            <a:pPr eaLnBrk="1" hangingPunct="1">
              <a:defRPr/>
            </a:pPr>
            <a:r>
              <a:rPr lang="zh-TW" altLang="en-US" sz="5400" b="1" i="0" dirty="0" smtClean="0">
                <a:solidFill>
                  <a:srgbClr val="FFFF00"/>
                </a:solidFill>
                <a:latin typeface="標楷體" pitchFamily="65" charset="-120"/>
                <a:ea typeface="標楷體" pitchFamily="65" charset="-120"/>
              </a:rPr>
              <a:t>古蘭經提及</a:t>
            </a:r>
            <a:r>
              <a:rPr lang="zh-TW" altLang="en-US" sz="5400" b="1" i="0" dirty="0">
                <a:solidFill>
                  <a:srgbClr val="FFFF00"/>
                </a:solidFill>
                <a:latin typeface="標楷體" pitchFamily="65" charset="-120"/>
                <a:ea typeface="標楷體" pitchFamily="65" charset="-120"/>
              </a:rPr>
              <a:t>胚胎的章節</a:t>
            </a:r>
            <a:endParaRPr lang="zh-TW" altLang="en-US" sz="5400" b="1" i="0" dirty="0" smtClean="0">
              <a:solidFill>
                <a:srgbClr val="FFFF00"/>
              </a:solidFill>
              <a:latin typeface="標楷體" pitchFamily="65" charset="-120"/>
              <a:ea typeface="標楷體" pitchFamily="65" charset="-120"/>
            </a:endParaRPr>
          </a:p>
        </p:txBody>
      </p:sp>
    </p:spTree>
    <p:extLst>
      <p:ext uri="{BB962C8B-B14F-4D97-AF65-F5344CB8AC3E}">
        <p14:creationId xmlns:p14="http://schemas.microsoft.com/office/powerpoint/2010/main" xmlns="" val="5485102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685800" y="914400"/>
            <a:ext cx="8229600" cy="5029200"/>
          </a:xfrm>
          <a:noFill/>
        </p:spPr>
        <p:txBody>
          <a:bodyPr/>
          <a:lstStyle/>
          <a:p>
            <a:pPr marL="571500" indent="-571500" eaLnBrk="1" hangingPunct="1">
              <a:lnSpc>
                <a:spcPct val="140000"/>
              </a:lnSpc>
              <a:buFont typeface="Monotype Sorts" pitchFamily="2" charset="2"/>
              <a:buNone/>
            </a:pPr>
            <a:r>
              <a:rPr lang="en-US" altLang="zh-TW" sz="3000" smtClean="0">
                <a:latin typeface="標楷體" pitchFamily="65" charset="-120"/>
                <a:ea typeface="標楷體" pitchFamily="65" charset="-120"/>
              </a:rPr>
              <a:t>『 </a:t>
            </a:r>
            <a:r>
              <a:rPr lang="zh-TW" altLang="en-US" sz="3000" smtClean="0">
                <a:latin typeface="標楷體" pitchFamily="65" charset="-120"/>
                <a:ea typeface="標楷體" pitchFamily="65" charset="-120"/>
              </a:rPr>
              <a:t>我確由</a:t>
            </a:r>
            <a:r>
              <a:rPr lang="zh-TW" altLang="en-US" sz="3000" smtClean="0">
                <a:solidFill>
                  <a:srgbClr val="FF9900"/>
                </a:solidFill>
                <a:latin typeface="標楷體" pitchFamily="65" charset="-120"/>
                <a:ea typeface="標楷體" pitchFamily="65" charset="-120"/>
              </a:rPr>
              <a:t>泥土</a:t>
            </a:r>
            <a:r>
              <a:rPr lang="zh-TW" altLang="en-US" sz="3000" smtClean="0">
                <a:latin typeface="標楷體" pitchFamily="65" charset="-120"/>
                <a:ea typeface="標楷體" pitchFamily="65" charset="-120"/>
              </a:rPr>
              <a:t>的精華造化人類，然後使他成為一滴</a:t>
            </a:r>
            <a:r>
              <a:rPr lang="zh-TW" altLang="en-US" sz="3000" smtClean="0">
                <a:solidFill>
                  <a:srgbClr val="FF9900"/>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a:t>
            </a:r>
            <a:r>
              <a:rPr lang="ar-SA" altLang="zh-TW" sz="3000" smtClean="0">
                <a:solidFill>
                  <a:schemeClr val="hlink"/>
                </a:solidFill>
                <a:cs typeface="Traditional Arabic" pitchFamily="18" charset="-78"/>
              </a:rPr>
              <a:t>ً  </a:t>
            </a:r>
            <a:r>
              <a:rPr lang="en-US" altLang="zh-TW" sz="3000" smtClean="0">
                <a:solidFill>
                  <a:schemeClr val="hlink"/>
                </a:solidFill>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t>)</a:t>
            </a:r>
            <a:r>
              <a:rPr lang="zh-TW" altLang="en-US" sz="3000" smtClean="0">
                <a:latin typeface="標楷體" pitchFamily="65" charset="-120"/>
                <a:ea typeface="標楷體" pitchFamily="65" charset="-120"/>
              </a:rPr>
              <a:t>放置在一個安全的住處。然後我使這滴</a:t>
            </a:r>
            <a:r>
              <a:rPr lang="zh-TW" altLang="en-US" sz="3000" smtClean="0">
                <a:solidFill>
                  <a:schemeClr val="hlink"/>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 </a:t>
            </a:r>
            <a:r>
              <a:rPr lang="en-US" altLang="zh-TW" sz="3000" smtClean="0">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solidFill>
                  <a:schemeClr val="hlink"/>
                </a:solidFill>
              </a:rPr>
              <a:t> </a:t>
            </a:r>
            <a:r>
              <a:rPr lang="en-US" altLang="zh-TW" sz="3000" smtClean="0"/>
              <a:t>)</a:t>
            </a:r>
            <a:r>
              <a:rPr lang="zh-TW" altLang="en-US" sz="3000" smtClean="0">
                <a:latin typeface="標楷體" pitchFamily="65" charset="-120"/>
                <a:ea typeface="標楷體" pitchFamily="65" charset="-120"/>
              </a:rPr>
              <a:t>變成凝結的</a:t>
            </a:r>
            <a:r>
              <a:rPr lang="zh-TW" altLang="en-US" sz="3000" smtClean="0">
                <a:solidFill>
                  <a:srgbClr val="FF9900"/>
                </a:solidFill>
                <a:latin typeface="標楷體" pitchFamily="65" charset="-120"/>
                <a:ea typeface="標楷體" pitchFamily="65" charset="-120"/>
              </a:rPr>
              <a:t>血塊</a:t>
            </a:r>
            <a:r>
              <a:rPr lang="en-US" altLang="zh-TW" sz="3000" smtClean="0">
                <a:latin typeface="標楷體" pitchFamily="65" charset="-120"/>
                <a:ea typeface="標楷體" pitchFamily="65" charset="-120"/>
              </a:rPr>
              <a:t>(</a:t>
            </a:r>
            <a:r>
              <a:rPr lang="ar-SA" altLang="zh-TW" sz="4800" smtClean="0">
                <a:latin typeface="標楷體" pitchFamily="65" charset="-120"/>
                <a:cs typeface="Traditional Arabic" pitchFamily="18" charset="-78"/>
              </a:rPr>
              <a:t>عَلَقَةً</a:t>
            </a:r>
            <a:r>
              <a:rPr lang="ar-SA" altLang="zh-TW" sz="4800" smtClean="0">
                <a:solidFill>
                  <a:schemeClr val="hlink"/>
                </a:solidFill>
                <a:latin typeface="標楷體" pitchFamily="65" charset="-120"/>
                <a:cs typeface="Traditional Arabic" pitchFamily="18" charset="-78"/>
              </a:rPr>
              <a:t> </a:t>
            </a:r>
            <a:r>
              <a:rPr lang="en-US" altLang="zh-TW" sz="3000" b="1" i="1" smtClean="0">
                <a:solidFill>
                  <a:schemeClr val="hlink"/>
                </a:solidFill>
                <a:latin typeface="Arial" charset="0"/>
                <a:ea typeface="標楷體" pitchFamily="65" charset="-120"/>
              </a:rPr>
              <a:t>‘</a:t>
            </a:r>
            <a:r>
              <a:rPr lang="en-US" altLang="zh-TW" sz="3000" b="1" i="1" smtClean="0">
                <a:solidFill>
                  <a:schemeClr val="hlink"/>
                </a:solidFill>
                <a:ea typeface="標楷體" pitchFamily="65" charset="-120"/>
              </a:rPr>
              <a:t>alaqah</a:t>
            </a:r>
            <a:r>
              <a:rPr lang="en-US" altLang="zh-TW" sz="3000" smtClean="0">
                <a:ea typeface="標楷體" pitchFamily="65" charset="-120"/>
              </a:rPr>
              <a:t>) </a:t>
            </a:r>
            <a:r>
              <a:rPr lang="zh-TW" altLang="en-US" sz="3000" b="1" i="1" smtClean="0"/>
              <a:t>，</a:t>
            </a:r>
            <a:r>
              <a:rPr lang="zh-TW" altLang="en-US" sz="3000" smtClean="0">
                <a:latin typeface="標楷體" pitchFamily="65" charset="-120"/>
                <a:ea typeface="標楷體" pitchFamily="65" charset="-120"/>
              </a:rPr>
              <a:t>然後我使那</a:t>
            </a:r>
            <a:r>
              <a:rPr lang="zh-TW" altLang="en-US" sz="3000" smtClean="0">
                <a:solidFill>
                  <a:schemeClr val="hlink"/>
                </a:solidFill>
                <a:latin typeface="標楷體" pitchFamily="65" charset="-120"/>
                <a:ea typeface="標楷體" pitchFamily="65" charset="-120"/>
              </a:rPr>
              <a:t>血塊</a:t>
            </a:r>
            <a:r>
              <a:rPr lang="zh-TW" altLang="en-US" sz="3000" smtClean="0">
                <a:latin typeface="標楷體" pitchFamily="65" charset="-120"/>
                <a:ea typeface="標楷體" pitchFamily="65" charset="-120"/>
              </a:rPr>
              <a:t>變成</a:t>
            </a:r>
            <a:r>
              <a:rPr lang="zh-TW" altLang="en-US" sz="3000" smtClean="0">
                <a:solidFill>
                  <a:srgbClr val="FF9900"/>
                </a:solidFill>
                <a:latin typeface="標楷體" pitchFamily="65" charset="-120"/>
                <a:ea typeface="標楷體" pitchFamily="65" charset="-120"/>
              </a:rPr>
              <a:t>肉團</a:t>
            </a:r>
            <a:r>
              <a:rPr lang="zh-TW" altLang="en-US" sz="3000" b="1" i="1" smtClean="0"/>
              <a:t> </a:t>
            </a:r>
            <a:r>
              <a:rPr lang="en-US" altLang="zh-TW" sz="3000" smtClean="0"/>
              <a:t>(</a:t>
            </a:r>
            <a:r>
              <a:rPr lang="ar-SA" altLang="zh-TW" sz="3000" smtClean="0">
                <a:cs typeface="Times New Roman" pitchFamily="18" charset="0"/>
              </a:rPr>
              <a:t>مُضْغَةً </a:t>
            </a:r>
            <a:r>
              <a:rPr lang="en-US" altLang="zh-TW" sz="3000" smtClean="0">
                <a:cs typeface="Times New Roman" pitchFamily="18" charset="0"/>
              </a:rPr>
              <a:t> </a:t>
            </a:r>
            <a:r>
              <a:rPr lang="en-US" altLang="zh-TW" sz="3000" b="1" i="1" smtClean="0">
                <a:solidFill>
                  <a:schemeClr val="hlink"/>
                </a:solidFill>
              </a:rPr>
              <a:t>mudghah</a:t>
            </a:r>
            <a:r>
              <a:rPr lang="en-US" altLang="zh-TW" sz="3000" smtClean="0"/>
              <a:t>)</a:t>
            </a:r>
            <a:r>
              <a:rPr lang="zh-TW" altLang="en-US" sz="3000" smtClean="0">
                <a:latin typeface="標楷體" pitchFamily="65" charset="-120"/>
                <a:ea typeface="標楷體" pitchFamily="65" charset="-120"/>
              </a:rPr>
              <a:t>，然後再由這</a:t>
            </a:r>
            <a:r>
              <a:rPr lang="zh-TW" altLang="en-US" sz="3000" smtClean="0">
                <a:solidFill>
                  <a:schemeClr val="hlink"/>
                </a:solidFill>
                <a:latin typeface="標楷體" pitchFamily="65" charset="-120"/>
                <a:ea typeface="標楷體" pitchFamily="65" charset="-120"/>
              </a:rPr>
              <a:t>肉團</a:t>
            </a:r>
            <a:r>
              <a:rPr lang="zh-TW" altLang="en-US" sz="3000" smtClean="0">
                <a:latin typeface="標楷體" pitchFamily="65" charset="-120"/>
                <a:ea typeface="標楷體" pitchFamily="65" charset="-120"/>
              </a:rPr>
              <a:t>造出</a:t>
            </a:r>
            <a:r>
              <a:rPr lang="zh-TW" altLang="en-US" sz="3000" smtClean="0">
                <a:solidFill>
                  <a:srgbClr val="FF9900"/>
                </a:solidFill>
                <a:latin typeface="標楷體" pitchFamily="65" charset="-120"/>
                <a:ea typeface="標楷體" pitchFamily="65" charset="-120"/>
              </a:rPr>
              <a:t>骨骼</a:t>
            </a:r>
            <a:r>
              <a:rPr lang="zh-TW" altLang="en-US" sz="3000" smtClean="0">
                <a:latin typeface="標楷體" pitchFamily="65" charset="-120"/>
                <a:ea typeface="標楷體" pitchFamily="65" charset="-120"/>
              </a:rPr>
              <a:t>，包上</a:t>
            </a:r>
            <a:r>
              <a:rPr lang="zh-TW" altLang="en-US" sz="3000" smtClean="0">
                <a:solidFill>
                  <a:srgbClr val="FF9900"/>
                </a:solidFill>
                <a:latin typeface="標楷體" pitchFamily="65" charset="-120"/>
                <a:ea typeface="標楷體" pitchFamily="65" charset="-120"/>
              </a:rPr>
              <a:t>肌肉</a:t>
            </a:r>
            <a:r>
              <a:rPr lang="zh-TW" altLang="en-US" sz="3000" smtClean="0">
                <a:latin typeface="標楷體" pitchFamily="65" charset="-120"/>
                <a:ea typeface="標楷體" pitchFamily="65" charset="-120"/>
              </a:rPr>
              <a:t>，然後我把它造化成</a:t>
            </a:r>
            <a:r>
              <a:rPr lang="zh-TW" altLang="en-US" sz="3000" smtClean="0">
                <a:solidFill>
                  <a:srgbClr val="FF9900"/>
                </a:solidFill>
                <a:latin typeface="標楷體" pitchFamily="65" charset="-120"/>
                <a:ea typeface="標楷體" pitchFamily="65" charset="-120"/>
              </a:rPr>
              <a:t>另一個生命</a:t>
            </a:r>
            <a:r>
              <a:rPr lang="zh-TW" altLang="en-US" sz="3000" smtClean="0">
                <a:latin typeface="標楷體" pitchFamily="65" charset="-120"/>
                <a:ea typeface="標楷體" pitchFamily="65" charset="-120"/>
              </a:rPr>
              <a:t>。所以讚美安拉，衪是最優秀的造化者。</a:t>
            </a:r>
            <a:r>
              <a:rPr lang="en-US" altLang="zh-TW" sz="3000" smtClean="0">
                <a:latin typeface="標楷體" pitchFamily="65" charset="-120"/>
                <a:ea typeface="標楷體" pitchFamily="65" charset="-120"/>
              </a:rPr>
              <a:t>』</a:t>
            </a:r>
            <a:endParaRPr lang="en-US" altLang="zh-TW" sz="2800" smtClean="0">
              <a:solidFill>
                <a:schemeClr val="tx2"/>
              </a:solidFill>
              <a:latin typeface="標楷體" pitchFamily="65" charset="-120"/>
              <a:ea typeface="標楷體" pitchFamily="65" charset="-120"/>
            </a:endParaRPr>
          </a:p>
        </p:txBody>
      </p:sp>
      <p:sp>
        <p:nvSpPr>
          <p:cNvPr id="37891" name="Text Box 4"/>
          <p:cNvSpPr txBox="1">
            <a:spLocks noChangeArrowheads="1"/>
          </p:cNvSpPr>
          <p:nvPr/>
        </p:nvSpPr>
        <p:spPr bwMode="auto">
          <a:xfrm>
            <a:off x="5257800" y="6096000"/>
            <a:ext cx="3276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a:latin typeface="標楷體" pitchFamily="65" charset="-120"/>
                <a:ea typeface="標楷體" pitchFamily="65" charset="-120"/>
              </a:rPr>
              <a:t>(</a:t>
            </a:r>
            <a:r>
              <a:rPr lang="zh-TW" altLang="en-US" sz="2800">
                <a:latin typeface="標楷體" pitchFamily="65" charset="-120"/>
                <a:ea typeface="標楷體" pitchFamily="65" charset="-120"/>
              </a:rPr>
              <a:t>古蘭經 </a:t>
            </a:r>
            <a:r>
              <a:rPr lang="en-US" altLang="zh-TW" sz="2800">
                <a:latin typeface="標楷體" pitchFamily="65" charset="-120"/>
                <a:ea typeface="標楷體" pitchFamily="65" charset="-120"/>
              </a:rPr>
              <a:t>23</a:t>
            </a:r>
            <a:r>
              <a:rPr lang="zh-TW" altLang="en-US" sz="2800">
                <a:latin typeface="標楷體" pitchFamily="65" charset="-120"/>
                <a:ea typeface="標楷體" pitchFamily="65" charset="-120"/>
              </a:rPr>
              <a:t>：</a:t>
            </a:r>
            <a:r>
              <a:rPr lang="en-US" altLang="zh-TW" sz="2800">
                <a:latin typeface="標楷體" pitchFamily="65" charset="-120"/>
                <a:ea typeface="標楷體" pitchFamily="65" charset="-120"/>
              </a:rPr>
              <a:t>12-14)</a:t>
            </a:r>
          </a:p>
        </p:txBody>
      </p:sp>
      <p:sp>
        <p:nvSpPr>
          <p:cNvPr id="37892" name="AutoShape 6"/>
          <p:cNvSpPr>
            <a:spLocks noChangeArrowheads="1"/>
          </p:cNvSpPr>
          <p:nvPr/>
        </p:nvSpPr>
        <p:spPr bwMode="auto">
          <a:xfrm>
            <a:off x="8101013" y="4508500"/>
            <a:ext cx="360362" cy="360363"/>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3" name="Text Box 7"/>
          <p:cNvSpPr txBox="1">
            <a:spLocks noChangeArrowheads="1"/>
          </p:cNvSpPr>
          <p:nvPr/>
        </p:nvSpPr>
        <p:spPr bwMode="auto">
          <a:xfrm>
            <a:off x="7983538" y="4437063"/>
            <a:ext cx="549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400" b="1">
                <a:solidFill>
                  <a:srgbClr val="99FF33"/>
                </a:solidFill>
                <a:latin typeface="Times New Roman" pitchFamily="18" charset="0"/>
                <a:ea typeface="標楷體" pitchFamily="65" charset="-120"/>
              </a:rPr>
              <a:t>  7</a:t>
            </a:r>
          </a:p>
        </p:txBody>
      </p:sp>
      <p:sp>
        <p:nvSpPr>
          <p:cNvPr id="37894" name="AutoShape 8"/>
          <p:cNvSpPr>
            <a:spLocks noChangeArrowheads="1"/>
          </p:cNvSpPr>
          <p:nvPr/>
        </p:nvSpPr>
        <p:spPr bwMode="auto">
          <a:xfrm>
            <a:off x="3779838" y="4508500"/>
            <a:ext cx="360362" cy="360363"/>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5" name="AutoShape 9"/>
          <p:cNvSpPr>
            <a:spLocks noChangeArrowheads="1"/>
          </p:cNvSpPr>
          <p:nvPr/>
        </p:nvSpPr>
        <p:spPr bwMode="auto">
          <a:xfrm>
            <a:off x="1979613" y="4508500"/>
            <a:ext cx="360362" cy="360363"/>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6" name="AutoShape 10"/>
          <p:cNvSpPr>
            <a:spLocks noChangeArrowheads="1"/>
          </p:cNvSpPr>
          <p:nvPr/>
        </p:nvSpPr>
        <p:spPr bwMode="auto">
          <a:xfrm>
            <a:off x="1979613" y="3068638"/>
            <a:ext cx="360362" cy="360362"/>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7" name="AutoShape 11"/>
          <p:cNvSpPr>
            <a:spLocks noChangeArrowheads="1"/>
          </p:cNvSpPr>
          <p:nvPr/>
        </p:nvSpPr>
        <p:spPr bwMode="auto">
          <a:xfrm>
            <a:off x="2051050" y="3860800"/>
            <a:ext cx="360363" cy="360363"/>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8" name="AutoShape 12"/>
          <p:cNvSpPr>
            <a:spLocks noChangeArrowheads="1"/>
          </p:cNvSpPr>
          <p:nvPr/>
        </p:nvSpPr>
        <p:spPr bwMode="auto">
          <a:xfrm>
            <a:off x="1908175" y="1557338"/>
            <a:ext cx="360363" cy="360362"/>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899" name="AutoShape 13"/>
          <p:cNvSpPr>
            <a:spLocks noChangeArrowheads="1"/>
          </p:cNvSpPr>
          <p:nvPr/>
        </p:nvSpPr>
        <p:spPr bwMode="auto">
          <a:xfrm>
            <a:off x="2268538" y="908050"/>
            <a:ext cx="360362" cy="360363"/>
          </a:xfrm>
          <a:prstGeom prst="octagon">
            <a:avLst>
              <a:gd name="adj" fmla="val 29287"/>
            </a:avLst>
          </a:prstGeom>
          <a:noFill/>
          <a:ln w="2857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endParaRPr lang="zh-TW" altLang="en-US"/>
          </a:p>
        </p:txBody>
      </p:sp>
      <p:sp>
        <p:nvSpPr>
          <p:cNvPr id="37900" name="Text Box 14"/>
          <p:cNvSpPr txBox="1">
            <a:spLocks noChangeArrowheads="1"/>
          </p:cNvSpPr>
          <p:nvPr/>
        </p:nvSpPr>
        <p:spPr bwMode="auto">
          <a:xfrm>
            <a:off x="2151063" y="908050"/>
            <a:ext cx="5492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400" b="1">
                <a:solidFill>
                  <a:srgbClr val="99FF33"/>
                </a:solidFill>
                <a:latin typeface="Times New Roman" pitchFamily="18" charset="0"/>
                <a:ea typeface="標楷體" pitchFamily="65" charset="-120"/>
              </a:rPr>
              <a:t>1</a:t>
            </a:r>
          </a:p>
        </p:txBody>
      </p:sp>
      <p:sp>
        <p:nvSpPr>
          <p:cNvPr id="37901" name="Text Box 15"/>
          <p:cNvSpPr txBox="1">
            <a:spLocks noChangeArrowheads="1"/>
          </p:cNvSpPr>
          <p:nvPr/>
        </p:nvSpPr>
        <p:spPr bwMode="auto">
          <a:xfrm>
            <a:off x="1835150" y="1484313"/>
            <a:ext cx="4587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2</a:t>
            </a:r>
          </a:p>
        </p:txBody>
      </p:sp>
      <p:sp>
        <p:nvSpPr>
          <p:cNvPr id="37902" name="Text Box 16"/>
          <p:cNvSpPr txBox="1">
            <a:spLocks noChangeArrowheads="1"/>
          </p:cNvSpPr>
          <p:nvPr/>
        </p:nvSpPr>
        <p:spPr bwMode="auto">
          <a:xfrm>
            <a:off x="1835150" y="3068638"/>
            <a:ext cx="576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3</a:t>
            </a:r>
          </a:p>
        </p:txBody>
      </p:sp>
      <p:sp>
        <p:nvSpPr>
          <p:cNvPr id="37903" name="Text Box 17"/>
          <p:cNvSpPr txBox="1">
            <a:spLocks noChangeArrowheads="1"/>
          </p:cNvSpPr>
          <p:nvPr/>
        </p:nvSpPr>
        <p:spPr bwMode="auto">
          <a:xfrm>
            <a:off x="1908175" y="3789363"/>
            <a:ext cx="647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4</a:t>
            </a:r>
          </a:p>
        </p:txBody>
      </p:sp>
      <p:sp>
        <p:nvSpPr>
          <p:cNvPr id="37904" name="Text Box 18"/>
          <p:cNvSpPr txBox="1">
            <a:spLocks noChangeArrowheads="1"/>
          </p:cNvSpPr>
          <p:nvPr/>
        </p:nvSpPr>
        <p:spPr bwMode="auto">
          <a:xfrm>
            <a:off x="1835150" y="4437063"/>
            <a:ext cx="576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5</a:t>
            </a:r>
          </a:p>
        </p:txBody>
      </p:sp>
      <p:sp>
        <p:nvSpPr>
          <p:cNvPr id="37905" name="Text Box 19"/>
          <p:cNvSpPr txBox="1">
            <a:spLocks noChangeArrowheads="1"/>
          </p:cNvSpPr>
          <p:nvPr/>
        </p:nvSpPr>
        <p:spPr bwMode="auto">
          <a:xfrm>
            <a:off x="3708400" y="4437063"/>
            <a:ext cx="576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6</a:t>
            </a:r>
          </a:p>
        </p:txBody>
      </p:sp>
      <p:sp>
        <p:nvSpPr>
          <p:cNvPr id="20" name="Rectangle 3"/>
          <p:cNvSpPr>
            <a:spLocks noGrp="1" noChangeArrowheads="1"/>
          </p:cNvSpPr>
          <p:nvPr>
            <p:ph type="title"/>
          </p:nvPr>
        </p:nvSpPr>
        <p:spPr>
          <a:xfrm>
            <a:off x="1116013" y="-100013"/>
            <a:ext cx="7086600" cy="1276351"/>
          </a:xfrm>
        </p:spPr>
        <p:txBody>
          <a:bodyPr/>
          <a:lstStyle/>
          <a:p>
            <a:pPr eaLnBrk="1" hangingPunct="1">
              <a:defRPr/>
            </a:pPr>
            <a:r>
              <a:rPr lang="zh-TW" altLang="en-US" sz="5400" b="1" i="0" dirty="0" smtClean="0">
                <a:solidFill>
                  <a:srgbClr val="FFFF00"/>
                </a:solidFill>
                <a:latin typeface="標楷體" pitchFamily="65" charset="-120"/>
                <a:ea typeface="標楷體" pitchFamily="65" charset="-120"/>
              </a:rPr>
              <a:t>古蘭經提及</a:t>
            </a:r>
            <a:r>
              <a:rPr lang="zh-TW" altLang="en-US" sz="5400" b="1" i="0" dirty="0">
                <a:solidFill>
                  <a:srgbClr val="FFFF00"/>
                </a:solidFill>
                <a:latin typeface="標楷體" pitchFamily="65" charset="-120"/>
                <a:ea typeface="標楷體" pitchFamily="65" charset="-120"/>
              </a:rPr>
              <a:t>胚胎的章節</a:t>
            </a:r>
            <a:endParaRPr lang="zh-TW" altLang="en-US" sz="5400" b="1" i="0" dirty="0" smtClean="0">
              <a:solidFill>
                <a:srgbClr val="FFFF00"/>
              </a:solidFill>
              <a:latin typeface="標楷體" pitchFamily="65" charset="-120"/>
              <a:ea typeface="標楷體" pitchFamily="65" charset="-12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fgsdgf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25" y="1196975"/>
            <a:ext cx="2233613" cy="1708150"/>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15" name="Picture 3" descr="sdfgsd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5375" y="1196975"/>
            <a:ext cx="1873250" cy="1716088"/>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16" name="Picture 4" descr="sfgsdfgsd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0825" y="4076700"/>
            <a:ext cx="1800225" cy="2016125"/>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17" name="Picture 5" descr="asdfsdfasd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84438" y="4076700"/>
            <a:ext cx="1876425" cy="2016125"/>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18" name="Picture 6" descr="sdfasdfasd"/>
          <p:cNvPicPr>
            <a:picLocks noChangeAspect="1" noChangeArrowheads="1"/>
          </p:cNvPicPr>
          <p:nvPr/>
        </p:nvPicPr>
        <p:blipFill>
          <a:blip r:embed="rId7" cstate="print">
            <a:extLst>
              <a:ext uri="{28A0092B-C50C-407E-A947-70E740481C1C}">
                <a14:useLocalDpi xmlns:a14="http://schemas.microsoft.com/office/drawing/2010/main" xmlns="" val="0"/>
              </a:ext>
            </a:extLst>
          </a:blip>
          <a:srcRect b="16994"/>
          <a:stretch>
            <a:fillRect/>
          </a:stretch>
        </p:blipFill>
        <p:spPr bwMode="auto">
          <a:xfrm>
            <a:off x="4572000" y="4076700"/>
            <a:ext cx="1905000" cy="2016125"/>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pic>
        <p:nvPicPr>
          <p:cNvPr id="38919" name="Picture 7" descr="asdgfasdfasdfas"/>
          <p:cNvPicPr>
            <a:picLocks noChangeAspect="1" noChangeArrowheads="1"/>
          </p:cNvPicPr>
          <p:nvPr/>
        </p:nvPicPr>
        <p:blipFill>
          <a:blip r:embed="rId8" cstate="print">
            <a:extLst>
              <a:ext uri="{28A0092B-C50C-407E-A947-70E740481C1C}">
                <a14:useLocalDpi xmlns:a14="http://schemas.microsoft.com/office/drawing/2010/main" xmlns="" val="0"/>
              </a:ext>
            </a:extLst>
          </a:blip>
          <a:srcRect b="18111"/>
          <a:stretch>
            <a:fillRect/>
          </a:stretch>
        </p:blipFill>
        <p:spPr bwMode="auto">
          <a:xfrm>
            <a:off x="6940550" y="4076700"/>
            <a:ext cx="1776413" cy="2016125"/>
          </a:xfrm>
          <a:prstGeom prst="rect">
            <a:avLst/>
          </a:prstGeom>
          <a:noFill/>
          <a:ln w="12700" algn="ctr">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38920" name="Text Box 8"/>
          <p:cNvSpPr txBox="1">
            <a:spLocks noChangeArrowheads="1"/>
          </p:cNvSpPr>
          <p:nvPr/>
        </p:nvSpPr>
        <p:spPr bwMode="auto">
          <a:xfrm>
            <a:off x="719138" y="6092825"/>
            <a:ext cx="7705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kumimoji="0" lang="zh-TW" altLang="en-US" sz="3600">
                <a:solidFill>
                  <a:srgbClr val="FFFF66"/>
                </a:solidFill>
                <a:ea typeface="標楷體" pitchFamily="65" charset="-120"/>
                <a:cs typeface="Simplified Arabic" pitchFamily="18" charset="-78"/>
              </a:rPr>
              <a:t>讚美全歸安拉，他是最善於創造的主</a:t>
            </a:r>
          </a:p>
        </p:txBody>
      </p:sp>
      <p:pic>
        <p:nvPicPr>
          <p:cNvPr id="38921" name="Picture 9" descr="sfgsfgsdfgsd"/>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3850" y="1196975"/>
            <a:ext cx="2305050" cy="1728788"/>
          </a:xfrm>
          <a:prstGeom prst="rect">
            <a:avLst/>
          </a:prstGeom>
          <a:noFill/>
          <a:ln w="127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226314" name="Text Box 10"/>
          <p:cNvSpPr txBox="1">
            <a:spLocks noChangeArrowheads="1"/>
          </p:cNvSpPr>
          <p:nvPr/>
        </p:nvSpPr>
        <p:spPr bwMode="auto">
          <a:xfrm>
            <a:off x="254000" y="2208213"/>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1</a:t>
            </a:r>
          </a:p>
        </p:txBody>
      </p:sp>
      <p:sp>
        <p:nvSpPr>
          <p:cNvPr id="226315" name="Text Box 11"/>
          <p:cNvSpPr txBox="1">
            <a:spLocks noChangeArrowheads="1"/>
          </p:cNvSpPr>
          <p:nvPr/>
        </p:nvSpPr>
        <p:spPr bwMode="auto">
          <a:xfrm>
            <a:off x="3563938" y="2205038"/>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2</a:t>
            </a:r>
          </a:p>
        </p:txBody>
      </p:sp>
      <p:sp>
        <p:nvSpPr>
          <p:cNvPr id="226316" name="Text Box 12"/>
          <p:cNvSpPr txBox="1">
            <a:spLocks noChangeArrowheads="1"/>
          </p:cNvSpPr>
          <p:nvPr/>
        </p:nvSpPr>
        <p:spPr bwMode="auto">
          <a:xfrm>
            <a:off x="6443663" y="2276475"/>
            <a:ext cx="498475" cy="7620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3</a:t>
            </a:r>
          </a:p>
        </p:txBody>
      </p:sp>
      <p:sp>
        <p:nvSpPr>
          <p:cNvPr id="226317" name="Text Box 13"/>
          <p:cNvSpPr txBox="1">
            <a:spLocks noChangeArrowheads="1"/>
          </p:cNvSpPr>
          <p:nvPr/>
        </p:nvSpPr>
        <p:spPr bwMode="auto">
          <a:xfrm>
            <a:off x="250825" y="5445125"/>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4</a:t>
            </a:r>
          </a:p>
        </p:txBody>
      </p:sp>
      <p:sp>
        <p:nvSpPr>
          <p:cNvPr id="226318" name="Text Box 14"/>
          <p:cNvSpPr txBox="1">
            <a:spLocks noChangeArrowheads="1"/>
          </p:cNvSpPr>
          <p:nvPr/>
        </p:nvSpPr>
        <p:spPr bwMode="auto">
          <a:xfrm>
            <a:off x="2484438" y="5445125"/>
            <a:ext cx="495300" cy="762000"/>
          </a:xfrm>
          <a:prstGeom prst="rect">
            <a:avLst/>
          </a:prstGeom>
          <a:noFill/>
          <a:ln w="9525">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5</a:t>
            </a:r>
          </a:p>
        </p:txBody>
      </p:sp>
      <p:sp>
        <p:nvSpPr>
          <p:cNvPr id="226319" name="Text Box 15"/>
          <p:cNvSpPr txBox="1">
            <a:spLocks noChangeArrowheads="1"/>
          </p:cNvSpPr>
          <p:nvPr/>
        </p:nvSpPr>
        <p:spPr bwMode="auto">
          <a:xfrm>
            <a:off x="4716463" y="5445125"/>
            <a:ext cx="355600" cy="762000"/>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6</a:t>
            </a:r>
          </a:p>
        </p:txBody>
      </p:sp>
      <p:sp>
        <p:nvSpPr>
          <p:cNvPr id="226320" name="Text Box 16"/>
          <p:cNvSpPr txBox="1">
            <a:spLocks noChangeArrowheads="1"/>
          </p:cNvSpPr>
          <p:nvPr/>
        </p:nvSpPr>
        <p:spPr bwMode="auto">
          <a:xfrm>
            <a:off x="6948488" y="5445125"/>
            <a:ext cx="503237" cy="7620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7</a:t>
            </a:r>
          </a:p>
        </p:txBody>
      </p:sp>
      <p:sp>
        <p:nvSpPr>
          <p:cNvPr id="38929" name="Text Box 17"/>
          <p:cNvSpPr txBox="1">
            <a:spLocks noChangeArrowheads="1"/>
          </p:cNvSpPr>
          <p:nvPr/>
        </p:nvSpPr>
        <p:spPr bwMode="auto">
          <a:xfrm>
            <a:off x="6300788" y="188913"/>
            <a:ext cx="244792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a:solidFill>
                  <a:schemeClr val="bg1"/>
                </a:solidFill>
                <a:latin typeface="標楷體" pitchFamily="65" charset="-120"/>
                <a:ea typeface="標楷體" pitchFamily="65" charset="-120"/>
              </a:rPr>
              <a:t>然後我使這滴精液變成凝結的</a:t>
            </a:r>
            <a:r>
              <a:rPr lang="zh-TW" altLang="en-US" sz="2000">
                <a:solidFill>
                  <a:srgbClr val="FF0000"/>
                </a:solidFill>
                <a:latin typeface="標楷體" pitchFamily="65" charset="-120"/>
                <a:ea typeface="標楷體" pitchFamily="65" charset="-120"/>
              </a:rPr>
              <a:t>血塊</a:t>
            </a:r>
            <a:r>
              <a:rPr lang="en-US" altLang="zh-TW" sz="2000" b="1">
                <a:solidFill>
                  <a:schemeClr val="bg1"/>
                </a:solidFill>
                <a:latin typeface="標楷體" pitchFamily="65" charset="-120"/>
                <a:ea typeface="標楷體" pitchFamily="65" charset="-120"/>
              </a:rPr>
              <a:t>(</a:t>
            </a:r>
            <a:r>
              <a:rPr lang="en-US" altLang="zh-TW" b="1" i="1">
                <a:solidFill>
                  <a:schemeClr val="bg1"/>
                </a:solidFill>
                <a:latin typeface="Times New Roman" pitchFamily="18" charset="0"/>
                <a:ea typeface="標楷體" pitchFamily="65" charset="-120"/>
              </a:rPr>
              <a:t>‘alaqah )</a:t>
            </a:r>
            <a:endParaRPr lang="ar-SA" altLang="zh-TW" b="1" i="1">
              <a:solidFill>
                <a:schemeClr val="bg1"/>
              </a:solidFill>
              <a:latin typeface="Times New Roman" pitchFamily="18" charset="0"/>
              <a:ea typeface="標楷體" pitchFamily="65" charset="-120"/>
            </a:endParaRPr>
          </a:p>
        </p:txBody>
      </p:sp>
      <p:sp>
        <p:nvSpPr>
          <p:cNvPr id="38930" name="Text Box 18"/>
          <p:cNvSpPr txBox="1">
            <a:spLocks noChangeArrowheads="1"/>
          </p:cNvSpPr>
          <p:nvPr/>
        </p:nvSpPr>
        <p:spPr bwMode="auto">
          <a:xfrm>
            <a:off x="755650" y="352425"/>
            <a:ext cx="1387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endParaRPr kumimoji="0" lang="en-US" altLang="zh-TW" b="1">
              <a:cs typeface="Simplified Arabic" pitchFamily="18" charset="-78"/>
            </a:endParaRPr>
          </a:p>
        </p:txBody>
      </p:sp>
      <p:sp>
        <p:nvSpPr>
          <p:cNvPr id="38931" name="Text Box 19"/>
          <p:cNvSpPr txBox="1">
            <a:spLocks noChangeArrowheads="1"/>
          </p:cNvSpPr>
          <p:nvPr/>
        </p:nvSpPr>
        <p:spPr bwMode="auto">
          <a:xfrm>
            <a:off x="395288" y="333375"/>
            <a:ext cx="208756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400">
                <a:solidFill>
                  <a:schemeClr val="bg1"/>
                </a:solidFill>
                <a:ea typeface="標楷體" pitchFamily="65" charset="-120"/>
              </a:rPr>
              <a:t>我確由</a:t>
            </a:r>
            <a:r>
              <a:rPr lang="zh-TW" altLang="en-US" sz="2400">
                <a:solidFill>
                  <a:srgbClr val="FF0000"/>
                </a:solidFill>
                <a:ea typeface="標楷體" pitchFamily="65" charset="-120"/>
              </a:rPr>
              <a:t>泥土</a:t>
            </a:r>
            <a:r>
              <a:rPr lang="zh-TW" altLang="en-US" sz="2400">
                <a:solidFill>
                  <a:schemeClr val="bg1"/>
                </a:solidFill>
                <a:ea typeface="標楷體" pitchFamily="65" charset="-120"/>
              </a:rPr>
              <a:t>的精華造化人類</a:t>
            </a:r>
            <a:endParaRPr lang="en-US" sz="2400">
              <a:solidFill>
                <a:schemeClr val="bg1"/>
              </a:solidFill>
              <a:ea typeface="標楷體" pitchFamily="65" charset="-120"/>
            </a:endParaRPr>
          </a:p>
        </p:txBody>
      </p:sp>
      <p:sp>
        <p:nvSpPr>
          <p:cNvPr id="38932" name="Text Box 20"/>
          <p:cNvSpPr txBox="1">
            <a:spLocks noChangeArrowheads="1"/>
          </p:cNvSpPr>
          <p:nvPr/>
        </p:nvSpPr>
        <p:spPr bwMode="auto">
          <a:xfrm>
            <a:off x="3389313" y="188913"/>
            <a:ext cx="236537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2000">
                <a:solidFill>
                  <a:schemeClr val="bg1"/>
                </a:solidFill>
                <a:latin typeface="標楷體" pitchFamily="65" charset="-120"/>
                <a:ea typeface="標楷體" pitchFamily="65" charset="-120"/>
              </a:rPr>
              <a:t>然後使他成為一滴</a:t>
            </a:r>
            <a:r>
              <a:rPr lang="zh-TW" altLang="en-US" sz="2000">
                <a:solidFill>
                  <a:srgbClr val="FF0000"/>
                </a:solidFill>
                <a:latin typeface="標楷體" pitchFamily="65" charset="-120"/>
                <a:ea typeface="標楷體" pitchFamily="65" charset="-120"/>
              </a:rPr>
              <a:t>精液</a:t>
            </a:r>
            <a:r>
              <a:rPr lang="en-US" altLang="zh-TW" sz="2000">
                <a:solidFill>
                  <a:schemeClr val="bg1"/>
                </a:solidFill>
                <a:latin typeface="Times New Roman" pitchFamily="18" charset="0"/>
                <a:ea typeface="標楷體" pitchFamily="65" charset="-120"/>
                <a:cs typeface="Times New Roman" pitchFamily="18" charset="0"/>
              </a:rPr>
              <a:t>(</a:t>
            </a:r>
            <a:r>
              <a:rPr lang="en-US" altLang="zh-TW" sz="2000" b="1" i="1">
                <a:solidFill>
                  <a:schemeClr val="bg1"/>
                </a:solidFill>
                <a:latin typeface="Times New Roman" pitchFamily="18" charset="0"/>
                <a:ea typeface="標楷體" pitchFamily="65" charset="-120"/>
                <a:cs typeface="Times New Roman" pitchFamily="18" charset="0"/>
              </a:rPr>
              <a:t>nutfah</a:t>
            </a:r>
            <a:r>
              <a:rPr lang="en-US" altLang="zh-TW" sz="2000">
                <a:solidFill>
                  <a:schemeClr val="bg1"/>
                </a:solidFill>
                <a:latin typeface="Times New Roman" pitchFamily="18" charset="0"/>
                <a:ea typeface="標楷體" pitchFamily="65" charset="-120"/>
                <a:cs typeface="Times New Roman" pitchFamily="18" charset="0"/>
              </a:rPr>
              <a:t>)</a:t>
            </a:r>
            <a:r>
              <a:rPr lang="zh-TW" altLang="en-US" sz="2000">
                <a:solidFill>
                  <a:schemeClr val="bg1"/>
                </a:solidFill>
                <a:latin typeface="標楷體" pitchFamily="65" charset="-120"/>
                <a:ea typeface="標楷體" pitchFamily="65" charset="-120"/>
              </a:rPr>
              <a:t>放置在一個安全的住處</a:t>
            </a:r>
            <a:endParaRPr lang="en-US" sz="2000">
              <a:solidFill>
                <a:schemeClr val="bg1"/>
              </a:solidFill>
              <a:latin typeface="標楷體" pitchFamily="65" charset="-120"/>
              <a:ea typeface="標楷體" pitchFamily="65" charset="-120"/>
            </a:endParaRPr>
          </a:p>
        </p:txBody>
      </p:sp>
      <p:sp>
        <p:nvSpPr>
          <p:cNvPr id="38933" name="Text Box 21"/>
          <p:cNvSpPr txBox="1">
            <a:spLocks noChangeArrowheads="1"/>
          </p:cNvSpPr>
          <p:nvPr/>
        </p:nvSpPr>
        <p:spPr bwMode="auto">
          <a:xfrm>
            <a:off x="6588125" y="3284538"/>
            <a:ext cx="23399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000">
                <a:solidFill>
                  <a:schemeClr val="bg1"/>
                </a:solidFill>
                <a:ea typeface="標楷體" pitchFamily="65" charset="-120"/>
              </a:rPr>
              <a:t>然後我把它造化成</a:t>
            </a:r>
            <a:r>
              <a:rPr lang="zh-TW" altLang="en-US" sz="2000">
                <a:solidFill>
                  <a:srgbClr val="FF0000"/>
                </a:solidFill>
                <a:ea typeface="標楷體" pitchFamily="65" charset="-120"/>
              </a:rPr>
              <a:t>另一個生命</a:t>
            </a:r>
            <a:endParaRPr lang="ar-SA" altLang="zh-TW" sz="2000">
              <a:solidFill>
                <a:srgbClr val="FF0000"/>
              </a:solidFill>
              <a:ea typeface="標楷體" pitchFamily="65" charset="-120"/>
            </a:endParaRPr>
          </a:p>
        </p:txBody>
      </p:sp>
      <p:sp>
        <p:nvSpPr>
          <p:cNvPr id="38934" name="Text Box 22"/>
          <p:cNvSpPr txBox="1">
            <a:spLocks noChangeArrowheads="1"/>
          </p:cNvSpPr>
          <p:nvPr/>
        </p:nvSpPr>
        <p:spPr bwMode="auto">
          <a:xfrm>
            <a:off x="0" y="3284538"/>
            <a:ext cx="23399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lnSpc>
                <a:spcPct val="120000"/>
              </a:lnSpc>
            </a:pPr>
            <a:r>
              <a:rPr lang="zh-TW" altLang="en-US" sz="2000">
                <a:solidFill>
                  <a:schemeClr val="bg1"/>
                </a:solidFill>
                <a:ea typeface="標楷體" pitchFamily="65" charset="-120"/>
              </a:rPr>
              <a:t>然後我使那血塊變成</a:t>
            </a:r>
            <a:r>
              <a:rPr lang="zh-TW" altLang="en-US" sz="2000">
                <a:solidFill>
                  <a:srgbClr val="FF0000"/>
                </a:solidFill>
                <a:ea typeface="標楷體" pitchFamily="65" charset="-120"/>
              </a:rPr>
              <a:t>肉團</a:t>
            </a:r>
            <a:r>
              <a:rPr lang="en-US" altLang="zh-TW" sz="2000">
                <a:solidFill>
                  <a:schemeClr val="bg1"/>
                </a:solidFill>
                <a:ea typeface="標楷體" pitchFamily="65" charset="-120"/>
              </a:rPr>
              <a:t>(</a:t>
            </a:r>
            <a:r>
              <a:rPr lang="en-US" altLang="zh-TW" b="1" i="1">
                <a:solidFill>
                  <a:schemeClr val="bg1"/>
                </a:solidFill>
                <a:latin typeface="Times New Roman" pitchFamily="18" charset="0"/>
                <a:ea typeface="標楷體" pitchFamily="65" charset="-120"/>
              </a:rPr>
              <a:t>mudghah)</a:t>
            </a:r>
          </a:p>
        </p:txBody>
      </p:sp>
      <p:sp>
        <p:nvSpPr>
          <p:cNvPr id="38935" name="Text Box 23"/>
          <p:cNvSpPr txBox="1">
            <a:spLocks noChangeArrowheads="1"/>
          </p:cNvSpPr>
          <p:nvPr/>
        </p:nvSpPr>
        <p:spPr bwMode="auto">
          <a:xfrm>
            <a:off x="2555875" y="3284538"/>
            <a:ext cx="18002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000">
                <a:solidFill>
                  <a:schemeClr val="bg1"/>
                </a:solidFill>
                <a:ea typeface="標楷體" pitchFamily="65" charset="-120"/>
              </a:rPr>
              <a:t>然後再由這肉團造出</a:t>
            </a:r>
            <a:r>
              <a:rPr lang="zh-TW" altLang="en-US" sz="2000">
                <a:solidFill>
                  <a:srgbClr val="FF0000"/>
                </a:solidFill>
                <a:ea typeface="標楷體" pitchFamily="65" charset="-120"/>
              </a:rPr>
              <a:t>骨骼</a:t>
            </a:r>
            <a:endParaRPr lang="en-US" sz="2000">
              <a:solidFill>
                <a:srgbClr val="FF0000"/>
              </a:solidFill>
              <a:ea typeface="標楷體" pitchFamily="65" charset="-120"/>
            </a:endParaRPr>
          </a:p>
        </p:txBody>
      </p:sp>
      <p:sp>
        <p:nvSpPr>
          <p:cNvPr id="38936" name="Text Box 24"/>
          <p:cNvSpPr txBox="1">
            <a:spLocks noChangeArrowheads="1"/>
          </p:cNvSpPr>
          <p:nvPr/>
        </p:nvSpPr>
        <p:spPr bwMode="auto">
          <a:xfrm>
            <a:off x="4427538" y="3429000"/>
            <a:ext cx="223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400">
                <a:solidFill>
                  <a:schemeClr val="bg1"/>
                </a:solidFill>
                <a:ea typeface="標楷體" pitchFamily="65" charset="-120"/>
              </a:rPr>
              <a:t>包上</a:t>
            </a:r>
            <a:r>
              <a:rPr lang="zh-TW" altLang="en-US" sz="2400">
                <a:solidFill>
                  <a:srgbClr val="FF0000"/>
                </a:solidFill>
                <a:ea typeface="標楷體" pitchFamily="65" charset="-120"/>
              </a:rPr>
              <a:t>肌肉</a:t>
            </a:r>
            <a:endParaRPr lang="en-US" sz="2400">
              <a:solidFill>
                <a:srgbClr val="FF0000"/>
              </a:solidFill>
              <a:ea typeface="標楷體" pitchFamily="65" charset="-12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1295400" y="1295400"/>
            <a:ext cx="7315200" cy="3962400"/>
          </a:xfrm>
          <a:noFill/>
        </p:spPr>
        <p:txBody>
          <a:bodyPr/>
          <a:lstStyle/>
          <a:p>
            <a:pPr marL="609600" indent="-609600" eaLnBrk="1" hangingPunct="1">
              <a:lnSpc>
                <a:spcPct val="125000"/>
              </a:lnSpc>
              <a:buFont typeface="Monotype Sorts" pitchFamily="2" charset="2"/>
              <a:buNone/>
            </a:pPr>
            <a:r>
              <a:rPr lang="en-US" altLang="zh-TW" sz="4800" smtClean="0">
                <a:latin typeface="標楷體" pitchFamily="65" charset="-120"/>
                <a:ea typeface="標楷體" pitchFamily="65" charset="-120"/>
              </a:rPr>
              <a:t> </a:t>
            </a:r>
            <a:r>
              <a:rPr lang="ar-SA" altLang="zh-TW" sz="5400" smtClean="0">
                <a:latin typeface="標楷體" pitchFamily="65" charset="-120"/>
                <a:cs typeface="Traditional Arabic" pitchFamily="18" charset="-78"/>
              </a:rPr>
              <a:t>عَلَقَةً</a:t>
            </a:r>
            <a:r>
              <a:rPr lang="ar-SA" altLang="zh-TW" sz="4800" smtClean="0">
                <a:latin typeface="標楷體" pitchFamily="65" charset="-120"/>
                <a:cs typeface="Times New Roman (Arabic)" charset="-78"/>
              </a:rPr>
              <a:t> </a:t>
            </a:r>
            <a:r>
              <a:rPr lang="en-US" altLang="zh-TW" sz="4800" smtClean="0">
                <a:latin typeface="標楷體" pitchFamily="65" charset="-120"/>
                <a:cs typeface="Times New Roman (Arabic)" charset="-78"/>
              </a:rPr>
              <a:t> </a:t>
            </a:r>
            <a:r>
              <a:rPr lang="en-US" altLang="zh-TW" sz="4800" b="1" i="1" smtClean="0">
                <a:solidFill>
                  <a:schemeClr val="hlink"/>
                </a:solidFill>
                <a:latin typeface="Arial" charset="0"/>
                <a:ea typeface="標楷體" pitchFamily="65" charset="-120"/>
              </a:rPr>
              <a:t>‘</a:t>
            </a:r>
            <a:r>
              <a:rPr lang="en-US" altLang="zh-TW" sz="4800" b="1" i="1" smtClean="0">
                <a:solidFill>
                  <a:schemeClr val="hlink"/>
                </a:solidFill>
                <a:ea typeface="標楷體" pitchFamily="65" charset="-120"/>
              </a:rPr>
              <a:t>alaqah</a:t>
            </a:r>
            <a:r>
              <a:rPr lang="en-US" altLang="zh-TW" sz="4800" b="1" i="1" smtClean="0">
                <a:solidFill>
                  <a:schemeClr val="accent2"/>
                </a:solidFill>
                <a:ea typeface="標楷體" pitchFamily="65" charset="-120"/>
              </a:rPr>
              <a:t> </a:t>
            </a:r>
            <a:r>
              <a:rPr lang="en-US" altLang="zh-TW" sz="3600" smtClean="0">
                <a:ea typeface="標楷體" pitchFamily="65" charset="-120"/>
              </a:rPr>
              <a:t>(</a:t>
            </a:r>
            <a:r>
              <a:rPr lang="zh-TW" altLang="en-US" sz="3600" smtClean="0">
                <a:ea typeface="標楷體" pitchFamily="65" charset="-120"/>
              </a:rPr>
              <a:t>「阿來格」</a:t>
            </a:r>
            <a:r>
              <a:rPr lang="en-US" altLang="zh-TW" sz="3600" smtClean="0">
                <a:ea typeface="標楷體" pitchFamily="65" charset="-120"/>
              </a:rPr>
              <a:t>)</a:t>
            </a:r>
          </a:p>
          <a:p>
            <a:pPr marL="609600" indent="-609600" eaLnBrk="1" hangingPunct="1">
              <a:lnSpc>
                <a:spcPct val="125000"/>
              </a:lnSpc>
              <a:buSzPct val="95000"/>
              <a:buFont typeface="Wingdings" pitchFamily="2" charset="2"/>
              <a:buChar char="Ø"/>
            </a:pPr>
            <a:r>
              <a:rPr lang="en-US" altLang="zh-TW" smtClean="0">
                <a:solidFill>
                  <a:schemeClr val="tx2"/>
                </a:solidFill>
                <a:latin typeface="標楷體" pitchFamily="65" charset="-120"/>
                <a:ea typeface="標楷體" pitchFamily="65" charset="-120"/>
              </a:rPr>
              <a:t>   </a:t>
            </a:r>
            <a:r>
              <a:rPr lang="zh-TW" altLang="en-US" sz="4000" smtClean="0">
                <a:latin typeface="標楷體" pitchFamily="65" charset="-120"/>
                <a:ea typeface="標楷體" pitchFamily="65" charset="-120"/>
              </a:rPr>
              <a:t>水蛭</a:t>
            </a:r>
          </a:p>
          <a:p>
            <a:pPr marL="609600" indent="-609600" eaLnBrk="1" hangingPunct="1">
              <a:lnSpc>
                <a:spcPct val="125000"/>
              </a:lnSpc>
              <a:buFont typeface="Wingdings" pitchFamily="2" charset="2"/>
              <a:buChar char="Ø"/>
            </a:pPr>
            <a:r>
              <a:rPr lang="zh-TW" altLang="en-US" sz="4000" smtClean="0">
                <a:latin typeface="標楷體" pitchFamily="65" charset="-120"/>
                <a:ea typeface="標楷體" pitchFamily="65" charset="-120"/>
              </a:rPr>
              <a:t>  懸掛物</a:t>
            </a:r>
          </a:p>
          <a:p>
            <a:pPr marL="609600" indent="-609600" eaLnBrk="1" hangingPunct="1">
              <a:lnSpc>
                <a:spcPct val="125000"/>
              </a:lnSpc>
              <a:buFont typeface="Wingdings" pitchFamily="2" charset="2"/>
              <a:buChar char="Ø"/>
            </a:pPr>
            <a:r>
              <a:rPr lang="zh-TW" altLang="en-US" sz="4000" smtClean="0">
                <a:latin typeface="標楷體" pitchFamily="65" charset="-120"/>
                <a:ea typeface="標楷體" pitchFamily="65" charset="-120"/>
              </a:rPr>
              <a:t>  凝結的血塊</a:t>
            </a:r>
          </a:p>
        </p:txBody>
      </p:sp>
    </p:spTree>
  </p:cSld>
  <p:clrMapOvr>
    <a:masterClrMapping/>
  </p:clrMapOvr>
  <p:transition>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457200" y="5486400"/>
            <a:ext cx="845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2400">
              <a:latin typeface="Times New Roman"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133" y="-32813"/>
            <a:ext cx="5130674" cy="6858000"/>
          </a:xfrm>
          <a:prstGeom prst="rect">
            <a:avLst/>
          </a:prstGeom>
        </p:spPr>
      </p:pic>
      <p:sp>
        <p:nvSpPr>
          <p:cNvPr id="3" name="文字方塊 2"/>
          <p:cNvSpPr txBox="1"/>
          <p:nvPr/>
        </p:nvSpPr>
        <p:spPr>
          <a:xfrm>
            <a:off x="5364088" y="332656"/>
            <a:ext cx="3551312"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A,</a:t>
            </a:r>
            <a:r>
              <a:rPr lang="en-US" altLang="zh-HK" dirty="0"/>
              <a:t> shows a lateral view of an embryo (size 2.5-3.0mm) at days 24 to 25. (Modified from Moore &amp; </a:t>
            </a:r>
            <a:r>
              <a:rPr lang="en-US" altLang="zh-HK" dirty="0" err="1" smtClean="0"/>
              <a:t>Persaud</a:t>
            </a:r>
            <a:r>
              <a:rPr lang="en-US" altLang="zh-HK" dirty="0" smtClean="0"/>
              <a:t> : </a:t>
            </a:r>
            <a:r>
              <a:rPr lang="en-US" altLang="zh-HK" dirty="0"/>
              <a:t>The Developing Human 8th Edition) </a:t>
            </a:r>
            <a:endParaRPr lang="zh-HK" altLang="en-US" dirty="0"/>
          </a:p>
        </p:txBody>
      </p:sp>
      <p:sp>
        <p:nvSpPr>
          <p:cNvPr id="5" name="文字方塊 4"/>
          <p:cNvSpPr txBox="1"/>
          <p:nvPr/>
        </p:nvSpPr>
        <p:spPr>
          <a:xfrm>
            <a:off x="5436096" y="2348880"/>
            <a:ext cx="3600400"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B,</a:t>
            </a:r>
            <a:r>
              <a:rPr lang="en-US" altLang="zh-HK" sz="2400" b="1" dirty="0">
                <a:effectLst>
                  <a:outerShdw blurRad="38100" dist="38100" dir="2700000" algn="tl">
                    <a:srgbClr val="000000">
                      <a:alpha val="43137"/>
                    </a:srgbClr>
                  </a:outerShdw>
                </a:effectLst>
              </a:rPr>
              <a:t> </a:t>
            </a:r>
            <a:r>
              <a:rPr lang="en-US" altLang="zh-HK" dirty="0" err="1"/>
              <a:t>Hirudo</a:t>
            </a:r>
            <a:r>
              <a:rPr lang="en-US" altLang="zh-HK" dirty="0"/>
              <a:t> </a:t>
            </a:r>
            <a:r>
              <a:rPr lang="en-US" altLang="zh-HK" dirty="0" err="1"/>
              <a:t>medicinalis</a:t>
            </a:r>
            <a:r>
              <a:rPr lang="en-US" altLang="zh-HK" dirty="0"/>
              <a:t>, medicinal leech (modified from The Human Body. The Incredible Journey from Birth to Death, © BBC Worldwide Ltd, 1998)</a:t>
            </a:r>
            <a:endParaRPr lang="zh-HK" altLang="en-US" dirty="0"/>
          </a:p>
        </p:txBody>
      </p:sp>
      <p:sp>
        <p:nvSpPr>
          <p:cNvPr id="6" name="文字方塊 5"/>
          <p:cNvSpPr txBox="1"/>
          <p:nvPr/>
        </p:nvSpPr>
        <p:spPr>
          <a:xfrm>
            <a:off x="5436096" y="4509120"/>
            <a:ext cx="3312368"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C</a:t>
            </a:r>
            <a:r>
              <a:rPr lang="en-US" altLang="zh-HK" sz="2400" b="1" dirty="0">
                <a:effectLst>
                  <a:outerShdw blurRad="38100" dist="38100" dir="2700000" algn="tl">
                    <a:srgbClr val="000000">
                      <a:alpha val="43137"/>
                    </a:srgbClr>
                  </a:outerShdw>
                </a:effectLst>
              </a:rPr>
              <a:t>, </a:t>
            </a:r>
            <a:r>
              <a:rPr lang="en-US" altLang="zh-HK" dirty="0"/>
              <a:t>Scanning electron micrograph of an embryo at Week 4, 26 – 30 days. (Professor Kathy </a:t>
            </a:r>
            <a:r>
              <a:rPr lang="en-US" altLang="zh-HK" dirty="0" err="1" smtClean="0"/>
              <a:t>Sulik</a:t>
            </a:r>
            <a:r>
              <a:rPr lang="en-US" altLang="zh-HK" dirty="0" smtClean="0"/>
              <a:t> , </a:t>
            </a:r>
            <a:r>
              <a:rPr lang="en-US" altLang="zh-HK" dirty="0"/>
              <a:t>The University of North Carolina). </a:t>
            </a:r>
            <a:endParaRPr lang="zh-HK" alt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62" name="Object 2"/>
          <p:cNvGraphicFramePr>
            <a:graphicFrameLocks noGrp="1" noChangeAspect="1"/>
          </p:cNvGraphicFramePr>
          <p:nvPr>
            <p:ph type="chart" sz="half" idx="2"/>
          </p:nvPr>
        </p:nvGraphicFramePr>
        <p:xfrm>
          <a:off x="4648200" y="1981200"/>
          <a:ext cx="3810000" cy="4114800"/>
        </p:xfrm>
        <a:graphic>
          <a:graphicData uri="http://schemas.openxmlformats.org/presentationml/2006/ole">
            <p:oleObj spid="_x0000_s44035" name="Chart" r:id="rId4" imgW="3810000" imgH="4114800" progId="MSGraph.Chart.8">
              <p:embed followColorScheme="full"/>
            </p:oleObj>
          </a:graphicData>
        </a:graphic>
      </p:graphicFrame>
      <p:pic>
        <p:nvPicPr>
          <p:cNvPr id="40963" name="Picture 3" descr="alaqah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5400" y="152400"/>
            <a:ext cx="7086600" cy="368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1219200" y="3962400"/>
            <a:ext cx="7162800" cy="96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2400" b="1">
                <a:solidFill>
                  <a:srgbClr val="FFFFFF"/>
                </a:solidFill>
                <a:latin typeface="Arial Narrow" pitchFamily="34" charset="0"/>
                <a:ea typeface="細明體" pitchFamily="49" charset="-120"/>
              </a:rPr>
              <a:t>上圖 ：</a:t>
            </a:r>
            <a:r>
              <a:rPr lang="zh-TW" altLang="en-US" sz="2400">
                <a:solidFill>
                  <a:srgbClr val="FFFFFF"/>
                </a:solidFill>
                <a:latin typeface="Arial Narrow" pitchFamily="34" charset="0"/>
                <a:ea typeface="細明體" pitchFamily="49" charset="-120"/>
              </a:rPr>
              <a:t> 說明水蛭與人類胚胎在「阿來格」階段相似之處的圖組。</a:t>
            </a:r>
            <a:endParaRPr lang="zh-TW" altLang="en-US" sz="2400">
              <a:solidFill>
                <a:srgbClr val="FFFFFF"/>
              </a:solidFill>
              <a:latin typeface="Arial Narrow" pitchFamily="34" charset="0"/>
            </a:endParaRPr>
          </a:p>
        </p:txBody>
      </p:sp>
      <p:sp>
        <p:nvSpPr>
          <p:cNvPr id="40965" name="Text Box 5"/>
          <p:cNvSpPr txBox="1">
            <a:spLocks noChangeArrowheads="1"/>
          </p:cNvSpPr>
          <p:nvPr/>
        </p:nvSpPr>
        <p:spPr bwMode="auto">
          <a:xfrm>
            <a:off x="457200" y="5486400"/>
            <a:ext cx="845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2400">
              <a:solidFill>
                <a:srgbClr val="FFFFFF"/>
              </a:solidFill>
              <a:latin typeface="Times New Roman" pitchFamily="18" charset="0"/>
            </a:endParaRPr>
          </a:p>
        </p:txBody>
      </p:sp>
      <p:sp>
        <p:nvSpPr>
          <p:cNvPr id="40966" name="Text Box 6"/>
          <p:cNvSpPr txBox="1">
            <a:spLocks noChangeArrowheads="1"/>
          </p:cNvSpPr>
          <p:nvPr/>
        </p:nvSpPr>
        <p:spPr bwMode="auto">
          <a:xfrm>
            <a:off x="304800" y="5181600"/>
            <a:ext cx="85344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10000"/>
              </a:spcBef>
            </a:pPr>
            <a:r>
              <a:rPr lang="en-US" altLang="zh-TW" sz="2000">
                <a:solidFill>
                  <a:srgbClr val="FFFFFF"/>
                </a:solidFill>
                <a:latin typeface="Times New Roman" pitchFamily="18" charset="0"/>
                <a:ea typeface="細明體" pitchFamily="49" charset="-120"/>
              </a:rPr>
              <a:t>“</a:t>
            </a:r>
            <a:r>
              <a:rPr lang="en-US" altLang="zh-TW" sz="2000" i="1">
                <a:solidFill>
                  <a:srgbClr val="FFFFFF"/>
                </a:solidFill>
                <a:latin typeface="Arial Narrow" pitchFamily="34" charset="0"/>
                <a:ea typeface="細明體" pitchFamily="49" charset="-120"/>
              </a:rPr>
              <a:t>Human Development as Described in the Qu</a:t>
            </a:r>
            <a:r>
              <a:rPr lang="en-US" altLang="zh-TW" sz="2000" i="1">
                <a:solidFill>
                  <a:srgbClr val="FFFFFF"/>
                </a:solidFill>
                <a:latin typeface="Times New Roman" pitchFamily="18" charset="0"/>
                <a:ea typeface="細明體" pitchFamily="49" charset="-120"/>
              </a:rPr>
              <a:t>’</a:t>
            </a:r>
            <a:r>
              <a:rPr lang="en-US" altLang="zh-TW" sz="2000" i="1">
                <a:solidFill>
                  <a:srgbClr val="FFFFFF"/>
                </a:solidFill>
                <a:latin typeface="Arial Narrow" pitchFamily="34" charset="0"/>
                <a:ea typeface="細明體" pitchFamily="49" charset="-120"/>
              </a:rPr>
              <a:t>ran and Sunnah</a:t>
            </a:r>
            <a:r>
              <a:rPr lang="en-US" altLang="zh-TW" sz="2000" i="1">
                <a:solidFill>
                  <a:srgbClr val="FFFFFF"/>
                </a:solidFill>
                <a:latin typeface="Times New Roman" pitchFamily="18" charset="0"/>
                <a:ea typeface="細明體" pitchFamily="49" charset="-120"/>
              </a:rPr>
              <a:t>”</a:t>
            </a:r>
            <a:r>
              <a:rPr lang="en-US" altLang="zh-TW" sz="2000">
                <a:solidFill>
                  <a:srgbClr val="FFFFFF"/>
                </a:solidFill>
                <a:latin typeface="Arial Narrow" pitchFamily="34" charset="0"/>
                <a:ea typeface="細明體" pitchFamily="49" charset="-120"/>
              </a:rPr>
              <a:t> </a:t>
            </a:r>
          </a:p>
          <a:p>
            <a:pPr eaLnBrk="1" hangingPunct="1">
              <a:spcBef>
                <a:spcPct val="10000"/>
              </a:spcBef>
            </a:pPr>
            <a:r>
              <a:rPr lang="en-US" altLang="zh-TW" sz="2000">
                <a:solidFill>
                  <a:srgbClr val="FFFFFF"/>
                </a:solidFill>
                <a:latin typeface="Arial Narrow" pitchFamily="34" charset="0"/>
                <a:ea typeface="細明體" pitchFamily="49" charset="-120"/>
              </a:rPr>
              <a:t>《</a:t>
            </a:r>
            <a:r>
              <a:rPr lang="zh-TW" altLang="en-US" sz="2000">
                <a:solidFill>
                  <a:srgbClr val="FFFFFF"/>
                </a:solidFill>
                <a:latin typeface="Arial Narrow" pitchFamily="34" charset="0"/>
                <a:ea typeface="細明體" pitchFamily="49" charset="-120"/>
              </a:rPr>
              <a:t>古蘭經與聖行中所描述的人類發育</a:t>
            </a:r>
            <a:r>
              <a:rPr lang="en-US" altLang="zh-TW" sz="2000">
                <a:solidFill>
                  <a:srgbClr val="FFFFFF"/>
                </a:solidFill>
                <a:latin typeface="Arial Narrow" pitchFamily="34" charset="0"/>
                <a:ea typeface="細明體" pitchFamily="49" charset="-120"/>
              </a:rPr>
              <a:t>》 </a:t>
            </a:r>
            <a:r>
              <a:rPr lang="zh-TW" altLang="en-US" sz="2000">
                <a:solidFill>
                  <a:srgbClr val="FFFFFF"/>
                </a:solidFill>
                <a:latin typeface="Arial Narrow" pitchFamily="34" charset="0"/>
                <a:ea typeface="細明體" pitchFamily="49" charset="-120"/>
              </a:rPr>
              <a:t>所繪之水蛭圖，作者莫爾 </a:t>
            </a:r>
            <a:r>
              <a:rPr lang="en-US" altLang="zh-TW" sz="2000">
                <a:solidFill>
                  <a:srgbClr val="FFFFFF"/>
                </a:solidFill>
                <a:latin typeface="Arial Narrow" pitchFamily="34" charset="0"/>
                <a:ea typeface="細明體" pitchFamily="49" charset="-120"/>
              </a:rPr>
              <a:t>(Moore) </a:t>
            </a:r>
            <a:r>
              <a:rPr lang="zh-TW" altLang="en-US" sz="2000">
                <a:solidFill>
                  <a:srgbClr val="FFFFFF"/>
                </a:solidFill>
                <a:latin typeface="Arial Narrow" pitchFamily="34" charset="0"/>
                <a:ea typeface="細明體" pitchFamily="49" charset="-120"/>
              </a:rPr>
              <a:t>等，第 </a:t>
            </a:r>
            <a:r>
              <a:rPr lang="en-US" altLang="zh-TW" sz="2000">
                <a:solidFill>
                  <a:srgbClr val="FFFFFF"/>
                </a:solidFill>
                <a:latin typeface="Arial Narrow" pitchFamily="34" charset="0"/>
                <a:ea typeface="細明體" pitchFamily="49" charset="-120"/>
              </a:rPr>
              <a:t>37 </a:t>
            </a:r>
            <a:r>
              <a:rPr lang="zh-TW" altLang="en-US" sz="2000">
                <a:solidFill>
                  <a:srgbClr val="FFFFFF"/>
                </a:solidFill>
                <a:latin typeface="Arial Narrow" pitchFamily="34" charset="0"/>
                <a:ea typeface="細明體" pitchFamily="49" charset="-120"/>
              </a:rPr>
              <a:t>頁</a:t>
            </a:r>
            <a:endParaRPr lang="zh-TW" altLang="en-US" sz="2000">
              <a:solidFill>
                <a:srgbClr val="FFFFFF"/>
              </a:solidFill>
              <a:latin typeface="Times New Roman" pitchFamily="18" charset="0"/>
            </a:endParaRPr>
          </a:p>
        </p:txBody>
      </p:sp>
      <p:sp>
        <p:nvSpPr>
          <p:cNvPr id="40967" name="文字方塊 6"/>
          <p:cNvSpPr txBox="1">
            <a:spLocks noChangeArrowheads="1"/>
          </p:cNvSpPr>
          <p:nvPr/>
        </p:nvSpPr>
        <p:spPr bwMode="auto">
          <a:xfrm>
            <a:off x="7215188" y="1714500"/>
            <a:ext cx="12144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a:solidFill>
                  <a:srgbClr val="000000"/>
                </a:solidFill>
              </a:rPr>
              <a:t>(23</a:t>
            </a:r>
            <a:r>
              <a:rPr lang="zh-TW" altLang="en-US" sz="2000" b="1">
                <a:solidFill>
                  <a:srgbClr val="000000"/>
                </a:solidFill>
              </a:rPr>
              <a:t>日大</a:t>
            </a:r>
            <a:r>
              <a:rPr lang="en-US" altLang="zh-TW" sz="2000" b="1">
                <a:solidFill>
                  <a:srgbClr val="000000"/>
                </a:solidFill>
              </a:rPr>
              <a:t>)</a:t>
            </a:r>
            <a:endParaRPr lang="zh-TW" altLang="en-US" sz="2000" b="1">
              <a:solidFill>
                <a:srgbClr val="000000"/>
              </a:solidFill>
            </a:endParaRPr>
          </a:p>
        </p:txBody>
      </p:sp>
    </p:spTree>
    <p:extLst>
      <p:ext uri="{BB962C8B-B14F-4D97-AF65-F5344CB8AC3E}">
        <p14:creationId xmlns:p14="http://schemas.microsoft.com/office/powerpoint/2010/main" xmlns="" val="40738397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43063" y="285750"/>
            <a:ext cx="5867400" cy="1143000"/>
          </a:xfrm>
        </p:spPr>
        <p:txBody>
          <a:bodyPr/>
          <a:lstStyle/>
          <a:p>
            <a:pPr eaLnBrk="1" hangingPunct="1">
              <a:defRPr/>
            </a:pPr>
            <a:r>
              <a:rPr lang="zh-CN" altLang="en-US" sz="6000" b="1" dirty="0" smtClean="0">
                <a:solidFill>
                  <a:schemeClr val="hlink"/>
                </a:solidFill>
                <a:latin typeface="標楷體" pitchFamily="65" charset="-120"/>
                <a:ea typeface="標楷體" pitchFamily="65" charset="-120"/>
              </a:rPr>
              <a:t>植物有雌雄两性</a:t>
            </a:r>
            <a:r>
              <a:rPr lang="zh-TW" altLang="en-US" sz="5000" dirty="0" smtClean="0">
                <a:ea typeface="標楷體" pitchFamily="65" charset="-120"/>
              </a:rPr>
              <a:t> </a:t>
            </a:r>
          </a:p>
        </p:txBody>
      </p:sp>
      <p:sp>
        <p:nvSpPr>
          <p:cNvPr id="32771" name="Rectangle 3"/>
          <p:cNvSpPr>
            <a:spLocks noGrp="1" noChangeArrowheads="1"/>
          </p:cNvSpPr>
          <p:nvPr>
            <p:ph type="body" idx="1"/>
          </p:nvPr>
        </p:nvSpPr>
        <p:spPr>
          <a:xfrm>
            <a:off x="685800" y="1785938"/>
            <a:ext cx="7543800" cy="4157662"/>
          </a:xfrm>
          <a:noFill/>
        </p:spPr>
        <p:txBody>
          <a:bodyPr/>
          <a:lstStyle/>
          <a:p>
            <a:pPr eaLnBrk="1" hangingPunct="1">
              <a:lnSpc>
                <a:spcPct val="120000"/>
              </a:lnSpc>
              <a:spcBef>
                <a:spcPct val="5000"/>
              </a:spcBef>
              <a:spcAft>
                <a:spcPct val="5000"/>
              </a:spcAft>
              <a:buFont typeface="Wingdings" pitchFamily="2" charset="2"/>
              <a:buChar char="Ø"/>
              <a:tabLst>
                <a:tab pos="7053263" algn="l"/>
              </a:tabLst>
            </a:pPr>
            <a:r>
              <a:rPr lang="zh-TW" altLang="en-US" sz="4000" smtClean="0">
                <a:solidFill>
                  <a:srgbClr val="FFFFFF"/>
                </a:solidFill>
                <a:latin typeface="標楷體" pitchFamily="65" charset="-120"/>
                <a:ea typeface="標楷體" pitchFamily="65" charset="-120"/>
              </a:rPr>
              <a:t>植物生理結構的研究，在顯微鏡發明之後</a:t>
            </a:r>
            <a:endParaRPr lang="zh-TW" altLang="en-US" sz="4000" smtClean="0">
              <a:latin typeface="標楷體" pitchFamily="65" charset="-120"/>
              <a:ea typeface="標楷體" pitchFamily="65" charset="-120"/>
            </a:endParaRPr>
          </a:p>
          <a:p>
            <a:pPr eaLnBrk="1" hangingPunct="1">
              <a:lnSpc>
                <a:spcPct val="120000"/>
              </a:lnSpc>
              <a:spcBef>
                <a:spcPct val="5000"/>
              </a:spcBef>
              <a:spcAft>
                <a:spcPct val="5000"/>
              </a:spcAft>
              <a:buFont typeface="Wingdings" pitchFamily="2" charset="2"/>
              <a:buChar char="Ø"/>
              <a:tabLst>
                <a:tab pos="7053263" algn="l"/>
              </a:tabLst>
            </a:pPr>
            <a:r>
              <a:rPr lang="zh-TW" altLang="en-US" sz="4000" smtClean="0">
                <a:solidFill>
                  <a:srgbClr val="FFFFFF"/>
                </a:solidFill>
                <a:latin typeface="標楷體" pitchFamily="65" charset="-120"/>
                <a:ea typeface="標楷體" pitchFamily="65" charset="-120"/>
              </a:rPr>
              <a:t>凡結果實的植物都具有雌雄兩性，即使不受精開花的也如此</a:t>
            </a:r>
          </a:p>
        </p:txBody>
      </p:sp>
      <p:pic>
        <p:nvPicPr>
          <p:cNvPr id="8196"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blinds(horizontal)">
                                      <p:cBhvr>
                                        <p:cTn id="7" dur="500"/>
                                        <p:tgtEl>
                                          <p:spTgt spid="32771">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dissolve">
                                      <p:cBhvr>
                                        <p:cTn id="11"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1042988" y="4648200"/>
            <a:ext cx="7416800" cy="1905000"/>
          </a:xfrm>
          <a:noFill/>
        </p:spPr>
        <p:txBody>
          <a:bodyPr/>
          <a:lstStyle/>
          <a:p>
            <a:pPr marL="0" indent="0" eaLnBrk="1" hangingPunct="1">
              <a:lnSpc>
                <a:spcPct val="125000"/>
              </a:lnSpc>
              <a:spcBef>
                <a:spcPct val="130000"/>
              </a:spcBef>
              <a:buFont typeface="Monotype Sorts" pitchFamily="2" charset="2"/>
              <a:buNone/>
            </a:pPr>
            <a:r>
              <a:rPr lang="zh-TW" altLang="en-US" sz="2400" b="1" smtClean="0">
                <a:latin typeface="細明體" pitchFamily="49" charset="-120"/>
                <a:ea typeface="細明體" pitchFamily="49" charset="-120"/>
              </a:rPr>
              <a:t>從圖中看出母體子宮內</a:t>
            </a:r>
            <a:r>
              <a:rPr lang="zh-TW" altLang="en-US" sz="2400" b="1" i="1" smtClean="0">
                <a:latin typeface="細明體" pitchFamily="49" charset="-120"/>
                <a:ea typeface="細明體" pitchFamily="49" charset="-120"/>
              </a:rPr>
              <a:t>血塊 </a:t>
            </a:r>
            <a:r>
              <a:rPr lang="en-US" altLang="zh-TW" sz="2400" b="1" i="1" smtClean="0">
                <a:ea typeface="細明體" pitchFamily="49" charset="-120"/>
              </a:rPr>
              <a:t>(</a:t>
            </a:r>
            <a:r>
              <a:rPr lang="en-US" altLang="zh-TW" sz="2400" b="1" i="1" smtClean="0">
                <a:latin typeface="Arial" charset="0"/>
                <a:ea typeface="細明體" pitchFamily="49" charset="-120"/>
              </a:rPr>
              <a:t>‘</a:t>
            </a:r>
            <a:r>
              <a:rPr lang="en-US" altLang="zh-TW" sz="2400" b="1" i="1" smtClean="0">
                <a:ea typeface="細明體" pitchFamily="49" charset="-120"/>
              </a:rPr>
              <a:t>alaqah) </a:t>
            </a:r>
            <a:r>
              <a:rPr lang="zh-TW" altLang="en-US" sz="2400" b="1" smtClean="0">
                <a:latin typeface="細明體" pitchFamily="49" charset="-120"/>
                <a:ea typeface="細明體" pitchFamily="49" charset="-120"/>
              </a:rPr>
              <a:t>階段的胚胎。</a:t>
            </a:r>
          </a:p>
          <a:p>
            <a:pPr marL="0" indent="0" eaLnBrk="1" hangingPunct="1">
              <a:lnSpc>
                <a:spcPct val="125000"/>
              </a:lnSpc>
              <a:spcBef>
                <a:spcPct val="130000"/>
              </a:spcBef>
              <a:buFont typeface="Monotype Sorts" pitchFamily="2" charset="2"/>
              <a:buNone/>
            </a:pPr>
            <a:r>
              <a:rPr lang="en-US" altLang="zh-TW" sz="1800" smtClean="0">
                <a:latin typeface="Times New Roman" pitchFamily="18" charset="0"/>
                <a:cs typeface="Times New Roman" pitchFamily="18" charset="0"/>
              </a:rPr>
              <a:t>[ Moore, </a:t>
            </a:r>
            <a:r>
              <a:rPr lang="en-US" altLang="zh-TW" sz="1800" i="1" smtClean="0">
                <a:latin typeface="Times New Roman" pitchFamily="18" charset="0"/>
                <a:cs typeface="Times New Roman" pitchFamily="18" charset="0"/>
              </a:rPr>
              <a:t>The Developing Human</a:t>
            </a:r>
            <a:r>
              <a:rPr lang="en-US" altLang="zh-TW" sz="1800" smtClean="0">
                <a:latin typeface="新細明體" pitchFamily="18" charset="-120"/>
              </a:rPr>
              <a:t> 《</a:t>
            </a:r>
            <a:r>
              <a:rPr lang="zh-TW" altLang="en-US" sz="1800" smtClean="0">
                <a:latin typeface="新細明體" pitchFamily="18" charset="-120"/>
                <a:ea typeface="細明體_HKSCS" pitchFamily="18" charset="-120"/>
              </a:rPr>
              <a:t>人的孕育與生長過程</a:t>
            </a:r>
            <a:r>
              <a:rPr lang="en-US" altLang="zh-TW" sz="1800" smtClean="0">
                <a:latin typeface="新細明體" pitchFamily="18" charset="-120"/>
              </a:rPr>
              <a:t>》, </a:t>
            </a:r>
            <a:r>
              <a:rPr lang="en-US" altLang="zh-TW" sz="1800" smtClean="0">
                <a:latin typeface="Times New Roman" pitchFamily="18" charset="0"/>
                <a:cs typeface="Times New Roman" pitchFamily="18" charset="0"/>
              </a:rPr>
              <a:t>5th Ed.,  p. 66</a:t>
            </a:r>
            <a:r>
              <a:rPr lang="en-US" altLang="zh-TW" sz="1800" smtClean="0">
                <a:latin typeface="新細明體" pitchFamily="18" charset="-120"/>
              </a:rPr>
              <a:t> .</a:t>
            </a:r>
            <a:r>
              <a:rPr lang="en-US" altLang="zh-TW" sz="1800" smtClean="0">
                <a:latin typeface="Times New Roman" pitchFamily="18" charset="0"/>
                <a:cs typeface="Times New Roman" pitchFamily="18" charset="0"/>
              </a:rPr>
              <a:t>]</a:t>
            </a:r>
          </a:p>
        </p:txBody>
      </p:sp>
      <p:pic>
        <p:nvPicPr>
          <p:cNvPr id="41987" name="Picture 3" descr="ch1-1-a-img2-b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013" y="0"/>
            <a:ext cx="6911975" cy="466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4572000" y="908050"/>
            <a:ext cx="4259263" cy="4176713"/>
          </a:xfrm>
          <a:noFill/>
        </p:spPr>
        <p:txBody>
          <a:bodyPr/>
          <a:lstStyle/>
          <a:p>
            <a:pPr marL="273050" indent="0" eaLnBrk="1" hangingPunct="1">
              <a:lnSpc>
                <a:spcPct val="150000"/>
              </a:lnSpc>
              <a:buFont typeface="Monotype Sorts" pitchFamily="2" charset="2"/>
              <a:buNone/>
            </a:pPr>
            <a:r>
              <a:rPr lang="zh-TW" altLang="en-US" sz="2400" smtClean="0">
                <a:latin typeface="新細明體" pitchFamily="18" charset="-120"/>
              </a:rPr>
              <a:t>在此顯微照片中，我們可以看出母體子宮內</a:t>
            </a:r>
            <a:r>
              <a:rPr lang="zh-TW" altLang="en-US" sz="2400" i="1" smtClean="0">
                <a:latin typeface="新細明體" pitchFamily="18" charset="-120"/>
              </a:rPr>
              <a:t>血塊</a:t>
            </a:r>
            <a:r>
              <a:rPr lang="en-US" altLang="zh-TW" sz="2400" b="1" i="1" smtClean="0"/>
              <a:t>(</a:t>
            </a:r>
            <a:r>
              <a:rPr lang="en-US" altLang="zh-TW" sz="2400" b="1" i="1" smtClean="0">
                <a:latin typeface="Arial" charset="0"/>
              </a:rPr>
              <a:t>‘</a:t>
            </a:r>
            <a:r>
              <a:rPr lang="en-US" altLang="zh-TW" sz="2400" b="1" i="1" smtClean="0"/>
              <a:t>alaqah)</a:t>
            </a:r>
            <a:r>
              <a:rPr lang="zh-TW" altLang="en-US" sz="2400" smtClean="0">
                <a:latin typeface="新細明體" pitchFamily="18" charset="-120"/>
              </a:rPr>
              <a:t>階段（約</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15 </a:t>
            </a:r>
            <a:r>
              <a:rPr lang="zh-TW" altLang="en-US" sz="2400" smtClean="0">
                <a:latin typeface="新細明體" pitchFamily="18" charset="-120"/>
              </a:rPr>
              <a:t>天大）的懸浮胚胎（標爲</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B</a:t>
            </a:r>
            <a:r>
              <a:rPr lang="zh-TW" altLang="en-US" sz="2400" smtClean="0">
                <a:latin typeface="新細明體" pitchFamily="18" charset="-120"/>
              </a:rPr>
              <a:t>）。</a:t>
            </a:r>
            <a:r>
              <a:rPr lang="zh-TW" altLang="en-US" sz="2400" smtClean="0">
                <a:latin typeface="新細明體" pitchFamily="18" charset="-120"/>
                <a:cs typeface="Times New Roman" pitchFamily="18" charset="0"/>
              </a:rPr>
              <a:t> </a:t>
            </a:r>
            <a:r>
              <a:rPr lang="zh-TW" altLang="en-US" sz="2400" smtClean="0">
                <a:latin typeface="新細明體" pitchFamily="18" charset="-120"/>
              </a:rPr>
              <a:t>胚胎的實際大小約爲</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0.6 </a:t>
            </a:r>
            <a:r>
              <a:rPr lang="zh-TW" altLang="en-US" sz="2400" smtClean="0">
                <a:latin typeface="新細明體" pitchFamily="18" charset="-120"/>
              </a:rPr>
              <a:t>釐米</a:t>
            </a:r>
            <a:r>
              <a:rPr lang="en-US" altLang="zh-TW" sz="2400" smtClean="0">
                <a:latin typeface="新細明體" pitchFamily="18" charset="-120"/>
                <a:cs typeface="Times New Roman" pitchFamily="18" charset="0"/>
              </a:rPr>
              <a:t>(mm)</a:t>
            </a:r>
            <a:r>
              <a:rPr lang="zh-TW" altLang="en-US" sz="2400" smtClean="0">
                <a:latin typeface="新細明體" pitchFamily="18" charset="-120"/>
              </a:rPr>
              <a:t>。</a:t>
            </a:r>
          </a:p>
        </p:txBody>
      </p:sp>
      <p:pic>
        <p:nvPicPr>
          <p:cNvPr id="43011" name="Picture 3" descr="ch1-1-a-img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836613"/>
            <a:ext cx="4419600" cy="4262437"/>
          </a:xfrm>
          <a:prstGeom prst="rect">
            <a:avLst/>
          </a:prstGeom>
          <a:solidFill>
            <a:srgbClr val="FF6600"/>
          </a:solidFill>
          <a:ln w="28575">
            <a:solidFill>
              <a:srgbClr val="FF6600"/>
            </a:solidFill>
            <a:miter lim="800000"/>
            <a:headEnd/>
            <a:tailEnd/>
          </a:ln>
        </p:spPr>
      </p:pic>
      <p:sp>
        <p:nvSpPr>
          <p:cNvPr id="43012" name="Text Box 5"/>
          <p:cNvSpPr txBox="1">
            <a:spLocks noChangeArrowheads="1"/>
          </p:cNvSpPr>
          <p:nvPr/>
        </p:nvSpPr>
        <p:spPr bwMode="auto">
          <a:xfrm>
            <a:off x="179388" y="5373688"/>
            <a:ext cx="87137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  Moore, </a:t>
            </a:r>
            <a:r>
              <a:rPr lang="en-US" altLang="zh-TW" i="1"/>
              <a:t>The Developing Human</a:t>
            </a:r>
            <a:r>
              <a:rPr lang="en-US" altLang="zh-TW"/>
              <a:t> 《</a:t>
            </a:r>
            <a:r>
              <a:rPr lang="zh-TW" altLang="en-US"/>
              <a:t>人的孕育與生長過程</a:t>
            </a:r>
            <a:r>
              <a:rPr lang="en-US" altLang="zh-TW"/>
              <a:t>》, 3rd Ed., p.66. according to Leeson &amp; Leeson, </a:t>
            </a:r>
            <a:r>
              <a:rPr lang="en-US" altLang="zh-TW" i="1"/>
              <a:t>Histology</a:t>
            </a:r>
            <a:r>
              <a:rPr lang="en-US" altLang="zh-TW"/>
              <a:t>《</a:t>
            </a:r>
            <a:r>
              <a:rPr lang="zh-TW" altLang="en-US"/>
              <a:t>組織學</a:t>
            </a:r>
            <a:r>
              <a:rPr lang="en-US" altLang="zh-TW"/>
              <a:t>》</a:t>
            </a:r>
            <a:r>
              <a:rPr lang="zh-TW" altLang="en-US"/>
              <a:t>。</a:t>
            </a:r>
            <a:r>
              <a:rPr lang="en-US" altLang="zh-TW"/>
              <a:t>]</a:t>
            </a:r>
          </a:p>
        </p:txBody>
      </p:sp>
    </p:spTree>
  </p:cSld>
  <p:clrMapOvr>
    <a:masterClrMapping/>
  </p:clrMapOvr>
  <p:transition>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485775" y="4221163"/>
            <a:ext cx="8172450" cy="2438400"/>
          </a:xfrm>
          <a:noFill/>
        </p:spPr>
        <p:txBody>
          <a:bodyPr/>
          <a:lstStyle/>
          <a:p>
            <a:pPr marL="0" indent="0" eaLnBrk="1" hangingPunct="1">
              <a:lnSpc>
                <a:spcPct val="125000"/>
              </a:lnSpc>
              <a:buFont typeface="Monotype Sorts" pitchFamily="2" charset="2"/>
              <a:buNone/>
            </a:pPr>
            <a:r>
              <a:rPr lang="zh-TW" altLang="en-US" sz="2400" b="1" smtClean="0">
                <a:latin typeface="新細明體" pitchFamily="18" charset="-120"/>
              </a:rPr>
              <a:t>「血塊」</a:t>
            </a:r>
            <a:r>
              <a:rPr lang="zh-TW" altLang="en-US" sz="2400" b="1" i="1" smtClean="0">
                <a:latin typeface="新細明體" pitchFamily="18" charset="-120"/>
              </a:rPr>
              <a:t> </a:t>
            </a:r>
            <a:r>
              <a:rPr lang="en-US" altLang="zh-TW" sz="2400" b="1" i="1" smtClean="0"/>
              <a:t>(</a:t>
            </a:r>
            <a:r>
              <a:rPr lang="en-US" altLang="zh-TW" sz="2400" b="1" i="1" smtClean="0">
                <a:latin typeface="Arial" charset="0"/>
              </a:rPr>
              <a:t>‘</a:t>
            </a:r>
            <a:r>
              <a:rPr lang="en-US" altLang="zh-TW" sz="2400" b="1" i="1" smtClean="0"/>
              <a:t>alaqah)</a:t>
            </a:r>
            <a:r>
              <a:rPr lang="zh-TW" altLang="en-US" sz="2400" b="1" smtClean="0">
                <a:latin typeface="新細明體" pitchFamily="18" charset="-120"/>
              </a:rPr>
              <a:t>階段胚胎中最初的心血管系統圖。 胚胎的外觀和囊袋很像一塊凝血，因爲此階段有相對大量的血出現在胚胎中。</a:t>
            </a:r>
          </a:p>
          <a:p>
            <a:pPr marL="0" indent="0" eaLnBrk="1" hangingPunct="1">
              <a:lnSpc>
                <a:spcPct val="125000"/>
              </a:lnSpc>
              <a:buFont typeface="Monotype Sorts" pitchFamily="2" charset="2"/>
              <a:buNone/>
            </a:pPr>
            <a:r>
              <a:rPr lang="en-US" altLang="zh-TW" sz="2000" smtClean="0">
                <a:latin typeface="Times New Roman" pitchFamily="18" charset="0"/>
                <a:cs typeface="Times New Roman" pitchFamily="18" charset="0"/>
              </a:rPr>
              <a:t>[ Moore, </a:t>
            </a:r>
            <a:r>
              <a:rPr lang="en-US" altLang="zh-TW" sz="2000" i="1" smtClean="0">
                <a:latin typeface="Times New Roman" pitchFamily="18" charset="0"/>
                <a:cs typeface="Times New Roman" pitchFamily="18" charset="0"/>
              </a:rPr>
              <a:t>The Developing Human</a:t>
            </a:r>
            <a:r>
              <a:rPr lang="en-US" altLang="zh-TW" sz="2000" smtClean="0">
                <a:latin typeface="新細明體" pitchFamily="18" charset="-120"/>
              </a:rPr>
              <a:t> 《</a:t>
            </a:r>
            <a:r>
              <a:rPr lang="zh-TW" altLang="en-US" sz="2000" smtClean="0">
                <a:latin typeface="新細明體" pitchFamily="18" charset="-120"/>
                <a:ea typeface="細明體_HKSCS" pitchFamily="18" charset="-120"/>
              </a:rPr>
              <a:t>人的孕育與生長過程</a:t>
            </a:r>
            <a:r>
              <a:rPr lang="en-US" altLang="zh-TW" sz="2000" smtClean="0">
                <a:latin typeface="新細明體" pitchFamily="18" charset="-120"/>
              </a:rPr>
              <a:t>》, </a:t>
            </a:r>
            <a:r>
              <a:rPr lang="en-US" altLang="zh-TW" sz="2000" smtClean="0">
                <a:latin typeface="Times New Roman" pitchFamily="18" charset="0"/>
                <a:cs typeface="Times New Roman" pitchFamily="18" charset="0"/>
              </a:rPr>
              <a:t>5th Ed.,  p. 65</a:t>
            </a:r>
            <a:r>
              <a:rPr lang="en-US" altLang="zh-TW" sz="2000" smtClean="0">
                <a:latin typeface="新細明體" pitchFamily="18" charset="-120"/>
              </a:rPr>
              <a:t> .</a:t>
            </a:r>
            <a:r>
              <a:rPr lang="en-US" altLang="zh-TW" sz="2000" smtClean="0">
                <a:latin typeface="Times New Roman" pitchFamily="18" charset="0"/>
                <a:cs typeface="Times New Roman" pitchFamily="18" charset="0"/>
              </a:rPr>
              <a:t>]</a:t>
            </a:r>
          </a:p>
        </p:txBody>
      </p:sp>
      <p:pic>
        <p:nvPicPr>
          <p:cNvPr id="44035" name="Picture 3" descr="ch1-1-a-img4-b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0"/>
            <a:ext cx="7921625" cy="420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1219200" y="685800"/>
            <a:ext cx="7391400" cy="3962400"/>
          </a:xfrm>
          <a:noFill/>
        </p:spPr>
        <p:txBody>
          <a:bodyPr/>
          <a:lstStyle/>
          <a:p>
            <a:pPr marL="609600" indent="-609600" eaLnBrk="1" hangingPunct="1">
              <a:lnSpc>
                <a:spcPct val="125000"/>
              </a:lnSpc>
              <a:buFont typeface="Monotype Sorts" pitchFamily="2" charset="2"/>
              <a:buNone/>
            </a:pPr>
            <a:r>
              <a:rPr lang="en-US" altLang="zh-TW" sz="4800" smtClean="0">
                <a:latin typeface="標楷體" pitchFamily="65" charset="-120"/>
                <a:ea typeface="標楷體" pitchFamily="65" charset="-120"/>
              </a:rPr>
              <a:t>  </a:t>
            </a:r>
            <a:r>
              <a:rPr lang="ar-SA" altLang="zh-TW" sz="5400" smtClean="0">
                <a:latin typeface="標楷體" pitchFamily="65" charset="-120"/>
                <a:cs typeface="Traditional Arabic" pitchFamily="18" charset="-78"/>
              </a:rPr>
              <a:t>عَلَقَةً</a:t>
            </a:r>
            <a:r>
              <a:rPr lang="ar-SA" altLang="zh-TW" sz="4800" smtClean="0">
                <a:latin typeface="標楷體" pitchFamily="65" charset="-120"/>
                <a:cs typeface="Times New Roman (Arabic)" charset="-78"/>
              </a:rPr>
              <a:t>  </a:t>
            </a:r>
            <a:r>
              <a:rPr lang="en-US" altLang="zh-TW" sz="4800" b="1" i="1" smtClean="0">
                <a:solidFill>
                  <a:schemeClr val="hlink"/>
                </a:solidFill>
                <a:latin typeface="Arial" charset="0"/>
                <a:ea typeface="標楷體" pitchFamily="65" charset="-120"/>
              </a:rPr>
              <a:t>‘</a:t>
            </a:r>
            <a:r>
              <a:rPr lang="en-US" altLang="zh-TW" sz="4800" b="1" i="1" smtClean="0">
                <a:solidFill>
                  <a:schemeClr val="hlink"/>
                </a:solidFill>
                <a:ea typeface="標楷體" pitchFamily="65" charset="-120"/>
              </a:rPr>
              <a:t>alaqah</a:t>
            </a:r>
            <a:r>
              <a:rPr lang="en-US" altLang="zh-TW" sz="4800" b="1" i="1" smtClean="0">
                <a:solidFill>
                  <a:schemeClr val="accent2"/>
                </a:solidFill>
                <a:ea typeface="標楷體" pitchFamily="65" charset="-120"/>
              </a:rPr>
              <a:t> </a:t>
            </a:r>
            <a:r>
              <a:rPr lang="en-US" altLang="zh-TW" sz="3600" smtClean="0">
                <a:ea typeface="標楷體" pitchFamily="65" charset="-120"/>
              </a:rPr>
              <a:t>(</a:t>
            </a:r>
            <a:r>
              <a:rPr lang="zh-TW" altLang="en-US" sz="3600" smtClean="0">
                <a:ea typeface="標楷體" pitchFamily="65" charset="-120"/>
              </a:rPr>
              <a:t>「阿來格」</a:t>
            </a:r>
            <a:r>
              <a:rPr lang="en-US" altLang="zh-TW" sz="3600" smtClean="0">
                <a:ea typeface="標楷體" pitchFamily="65" charset="-120"/>
              </a:rPr>
              <a:t>)</a:t>
            </a:r>
            <a:endParaRPr lang="en-US" altLang="zh-TW" sz="4800" smtClean="0">
              <a:solidFill>
                <a:schemeClr val="accent2"/>
              </a:solidFill>
              <a:ea typeface="標楷體" pitchFamily="65" charset="-120"/>
            </a:endParaRPr>
          </a:p>
          <a:p>
            <a:pPr marL="609600" indent="-609600" eaLnBrk="1" hangingPunct="1">
              <a:lnSpc>
                <a:spcPct val="125000"/>
              </a:lnSpc>
              <a:buClr>
                <a:srgbClr val="FFFF00"/>
              </a:buClr>
              <a:buSzPct val="130000"/>
              <a:buFont typeface="Wingdings" pitchFamily="2" charset="2"/>
              <a:buChar char="Ø"/>
            </a:pPr>
            <a:r>
              <a:rPr lang="en-US" altLang="zh-TW" smtClean="0">
                <a:solidFill>
                  <a:schemeClr val="tx2"/>
                </a:solidFill>
                <a:latin typeface="標楷體" pitchFamily="65" charset="-120"/>
                <a:ea typeface="標楷體" pitchFamily="65" charset="-120"/>
              </a:rPr>
              <a:t>   </a:t>
            </a:r>
            <a:r>
              <a:rPr lang="zh-TW" altLang="en-US" sz="4000" smtClean="0">
                <a:latin typeface="標楷體" pitchFamily="65" charset="-120"/>
                <a:ea typeface="標楷體" pitchFamily="65" charset="-120"/>
              </a:rPr>
              <a:t>水蛭</a:t>
            </a:r>
          </a:p>
          <a:p>
            <a:pPr marL="609600" indent="-609600" eaLnBrk="1" hangingPunct="1">
              <a:lnSpc>
                <a:spcPct val="125000"/>
              </a:lnSpc>
              <a:buClr>
                <a:srgbClr val="FFFF00"/>
              </a:buClr>
              <a:buFont typeface="Wingdings" pitchFamily="2" charset="2"/>
              <a:buChar char="Ø"/>
            </a:pPr>
            <a:r>
              <a:rPr lang="zh-TW" altLang="en-US" sz="4000" smtClean="0">
                <a:latin typeface="標楷體" pitchFamily="65" charset="-120"/>
                <a:ea typeface="標楷體" pitchFamily="65" charset="-120"/>
              </a:rPr>
              <a:t>  懸掛物</a:t>
            </a:r>
          </a:p>
          <a:p>
            <a:pPr marL="609600" indent="-609600" eaLnBrk="1" hangingPunct="1">
              <a:lnSpc>
                <a:spcPct val="125000"/>
              </a:lnSpc>
              <a:buClr>
                <a:srgbClr val="FFFF00"/>
              </a:buClr>
              <a:buFont typeface="Wingdings" pitchFamily="2" charset="2"/>
              <a:buChar char="Ø"/>
            </a:pPr>
            <a:r>
              <a:rPr lang="zh-TW" altLang="en-US" sz="4000" smtClean="0">
                <a:latin typeface="標楷體" pitchFamily="65" charset="-120"/>
                <a:ea typeface="標楷體" pitchFamily="65" charset="-120"/>
              </a:rPr>
              <a:t>  凝結的血塊</a:t>
            </a:r>
          </a:p>
        </p:txBody>
      </p:sp>
      <p:sp>
        <p:nvSpPr>
          <p:cNvPr id="45059" name="Text Box 4"/>
          <p:cNvSpPr txBox="1">
            <a:spLocks noChangeArrowheads="1"/>
          </p:cNvSpPr>
          <p:nvPr/>
        </p:nvSpPr>
        <p:spPr bwMode="auto">
          <a:xfrm>
            <a:off x="533400" y="4953000"/>
            <a:ext cx="83820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3600">
                <a:latin typeface="標楷體" pitchFamily="65" charset="-120"/>
                <a:ea typeface="標楷體" pitchFamily="65" charset="-120"/>
              </a:rPr>
              <a:t>因此</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這個詞的三種意思的確符合對</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階段的描述 。</a:t>
            </a:r>
          </a:p>
        </p:txBody>
      </p:sp>
    </p:spTree>
  </p:cSld>
  <p:clrMapOvr>
    <a:masterClrMapping/>
  </p:clrMapOvr>
  <p:transition>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419600" y="19050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p:txBody>
      </p:sp>
      <p:sp>
        <p:nvSpPr>
          <p:cNvPr id="46083" name="Text Box 3"/>
          <p:cNvSpPr txBox="1">
            <a:spLocks noChangeArrowheads="1"/>
          </p:cNvSpPr>
          <p:nvPr/>
        </p:nvSpPr>
        <p:spPr bwMode="auto">
          <a:xfrm>
            <a:off x="228600" y="1295400"/>
            <a:ext cx="8458200" cy="342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457200" indent="190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nSpc>
                <a:spcPct val="130000"/>
              </a:lnSpc>
              <a:spcBef>
                <a:spcPct val="50000"/>
              </a:spcBef>
            </a:pPr>
            <a:r>
              <a:rPr lang="zh-TW" altLang="en-US" sz="3600">
                <a:latin typeface="標楷體" pitchFamily="65" charset="-120"/>
                <a:ea typeface="標楷體" pitchFamily="65" charset="-120"/>
              </a:rPr>
              <a:t>以上</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古蘭經</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中所提到的下一個階段是</a:t>
            </a:r>
            <a:r>
              <a:rPr lang="zh-TW" altLang="en-US" sz="3600">
                <a:solidFill>
                  <a:schemeClr val="hlink"/>
                </a:solidFill>
                <a:latin typeface="標楷體" pitchFamily="65" charset="-120"/>
                <a:ea typeface="標楷體" pitchFamily="65" charset="-120"/>
              </a:rPr>
              <a:t>肉團</a:t>
            </a:r>
            <a:r>
              <a:rPr lang="en-US" altLang="zh-TW" sz="4400">
                <a:latin typeface="標楷體" pitchFamily="65" charset="-120"/>
              </a:rPr>
              <a:t>(</a:t>
            </a:r>
            <a:r>
              <a:rPr lang="ar-SA" altLang="zh-TW" sz="4400" i="1">
                <a:latin typeface="標楷體" pitchFamily="65" charset="-120"/>
                <a:cs typeface="Traditional Arabic" pitchFamily="18" charset="-78"/>
              </a:rPr>
              <a:t>مُضْغَةً </a:t>
            </a:r>
            <a:r>
              <a:rPr lang="en-US" altLang="zh-TW" sz="4400" i="1">
                <a:latin typeface="標楷體" pitchFamily="65" charset="-120"/>
                <a:cs typeface="Traditional Arabic" pitchFamily="18" charset="-78"/>
              </a:rPr>
              <a:t> </a:t>
            </a:r>
            <a:r>
              <a:rPr lang="en-US" altLang="zh-TW" sz="3600" i="1">
                <a:latin typeface="Times New Roman" pitchFamily="18" charset="0"/>
              </a:rPr>
              <a:t>mudghah</a:t>
            </a:r>
            <a:r>
              <a:rPr lang="en-US" altLang="zh-TW" sz="4400">
                <a:latin typeface="標楷體" pitchFamily="65" charset="-120"/>
              </a:rPr>
              <a:t>)</a:t>
            </a:r>
            <a:r>
              <a:rPr lang="zh-TW" altLang="en-US" sz="3600">
                <a:latin typeface="標楷體" pitchFamily="65" charset="-120"/>
                <a:ea typeface="標楷體" pitchFamily="65" charset="-120"/>
              </a:rPr>
              <a:t>階段； 阿拉伯字的</a:t>
            </a:r>
            <a:r>
              <a:rPr lang="zh-TW" altLang="en-US" sz="3600">
                <a:solidFill>
                  <a:schemeClr val="hlink"/>
                </a:solidFill>
                <a:latin typeface="標楷體" pitchFamily="65" charset="-120"/>
                <a:ea typeface="標楷體" pitchFamily="65" charset="-120"/>
              </a:rPr>
              <a:t>肉團</a:t>
            </a:r>
            <a:r>
              <a:rPr lang="zh-TW" altLang="en-US" sz="3600" i="1">
                <a:latin typeface="標楷體" pitchFamily="65" charset="-120"/>
                <a:ea typeface="標楷體" pitchFamily="65" charset="-120"/>
              </a:rPr>
              <a:t> </a:t>
            </a:r>
            <a:r>
              <a:rPr lang="en-US" altLang="zh-TW" sz="4400" i="1">
                <a:latin typeface="標楷體" pitchFamily="65" charset="-120"/>
              </a:rPr>
              <a:t>(</a:t>
            </a:r>
            <a:r>
              <a:rPr lang="ar-SA" altLang="zh-TW" sz="4400" i="1">
                <a:latin typeface="標楷體" pitchFamily="65" charset="-120"/>
                <a:cs typeface="Traditional Arabic" pitchFamily="18" charset="-78"/>
              </a:rPr>
              <a:t>مُضْغَةً </a:t>
            </a:r>
            <a:r>
              <a:rPr lang="en-US" altLang="zh-TW" sz="4400" i="1">
                <a:latin typeface="標楷體" pitchFamily="65" charset="-120"/>
                <a:cs typeface="Traditional Arabic" pitchFamily="18" charset="-78"/>
              </a:rPr>
              <a:t> </a:t>
            </a:r>
            <a:r>
              <a:rPr lang="en-US" altLang="zh-TW" sz="3600" i="1">
                <a:latin typeface="Times New Roman" pitchFamily="18" charset="0"/>
              </a:rPr>
              <a:t>mudghah</a:t>
            </a:r>
            <a:r>
              <a:rPr lang="en-US" altLang="zh-TW" sz="4400">
                <a:latin typeface="標楷體" pitchFamily="65" charset="-120"/>
              </a:rPr>
              <a:t>) </a:t>
            </a:r>
            <a:r>
              <a:rPr lang="zh-TW" altLang="en-US" sz="3600">
                <a:latin typeface="標楷體" pitchFamily="65" charset="-120"/>
                <a:ea typeface="標楷體" pitchFamily="65" charset="-120"/>
              </a:rPr>
              <a:t>意思是</a:t>
            </a:r>
            <a:r>
              <a:rPr lang="zh-TW" altLang="en-US" sz="3600">
                <a:latin typeface="Times New Roman" pitchFamily="18" charset="0"/>
                <a:ea typeface="標楷體" pitchFamily="65" charset="-120"/>
              </a:rPr>
              <a:t>“</a:t>
            </a:r>
            <a:r>
              <a:rPr lang="zh-TW" altLang="en-US" sz="3600">
                <a:solidFill>
                  <a:schemeClr val="hlink"/>
                </a:solidFill>
                <a:latin typeface="標楷體" pitchFamily="65" charset="-120"/>
                <a:ea typeface="標楷體" pitchFamily="65" charset="-120"/>
              </a:rPr>
              <a:t>咀嚼過的物質</a:t>
            </a:r>
            <a:r>
              <a:rPr lang="zh-TW" altLang="en-US" sz="3600">
                <a:latin typeface="Times New Roman" pitchFamily="18" charset="0"/>
                <a:ea typeface="標楷體" pitchFamily="65" charset="-120"/>
              </a:rPr>
              <a:t>”</a:t>
            </a:r>
            <a:r>
              <a:rPr lang="zh-TW" altLang="en-US" sz="4400">
                <a:latin typeface="新細明體" pitchFamily="18" charset="-120"/>
              </a:rPr>
              <a:t>。</a:t>
            </a:r>
            <a:r>
              <a:rPr lang="zh-TW" altLang="en-US" sz="4400">
                <a:latin typeface="標楷體" pitchFamily="65" charset="-120"/>
              </a:rPr>
              <a:t> </a:t>
            </a:r>
          </a:p>
        </p:txBody>
      </p:sp>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4572000" y="4648200"/>
            <a:ext cx="4038600" cy="598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30000"/>
              </a:lnSpc>
              <a:spcBef>
                <a:spcPct val="80000"/>
              </a:spcBef>
              <a:spcAft>
                <a:spcPct val="20000"/>
              </a:spcAft>
            </a:pPr>
            <a:r>
              <a:rPr lang="zh-TW" altLang="en-US" sz="2800" b="1" dirty="0">
                <a:solidFill>
                  <a:schemeClr val="bg2">
                    <a:lumMod val="85000"/>
                    <a:lumOff val="15000"/>
                  </a:schemeClr>
                </a:solidFill>
                <a:latin typeface="細明體" pitchFamily="49" charset="-120"/>
                <a:ea typeface="細明體" pitchFamily="49" charset="-120"/>
              </a:rPr>
              <a:t>一片嚼過的口香糖照片</a:t>
            </a:r>
          </a:p>
        </p:txBody>
      </p:sp>
      <p:sp>
        <p:nvSpPr>
          <p:cNvPr id="133123" name="Text Box 3"/>
          <p:cNvSpPr txBox="1">
            <a:spLocks noChangeArrowheads="1"/>
          </p:cNvSpPr>
          <p:nvPr/>
        </p:nvSpPr>
        <p:spPr bwMode="auto">
          <a:xfrm>
            <a:off x="381000" y="3429000"/>
            <a:ext cx="8382000"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565150" indent="-5651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en-US" altLang="zh-TW" dirty="0">
                <a:solidFill>
                  <a:schemeClr val="bg2">
                    <a:lumMod val="85000"/>
                    <a:lumOff val="15000"/>
                  </a:schemeClr>
                </a:solidFill>
                <a:latin typeface="細明體" pitchFamily="49" charset="-120"/>
                <a:ea typeface="細明體" pitchFamily="49" charset="-120"/>
              </a:rPr>
              <a:t>[ </a:t>
            </a:r>
            <a:r>
              <a:rPr lang="en-US" altLang="zh-TW" dirty="0">
                <a:solidFill>
                  <a:schemeClr val="bg2">
                    <a:lumMod val="85000"/>
                    <a:lumOff val="15000"/>
                  </a:schemeClr>
                </a:solidFill>
                <a:latin typeface="Times New Roman" pitchFamily="18" charset="0"/>
                <a:ea typeface="細明體" pitchFamily="49" charset="-120"/>
                <a:cs typeface="Times New Roman" pitchFamily="18" charset="0"/>
              </a:rPr>
              <a:t>Moore &amp; </a:t>
            </a:r>
            <a:r>
              <a:rPr lang="en-US" altLang="zh-TW" dirty="0" err="1">
                <a:solidFill>
                  <a:schemeClr val="bg2">
                    <a:lumMod val="85000"/>
                    <a:lumOff val="15000"/>
                  </a:schemeClr>
                </a:solidFill>
                <a:latin typeface="Times New Roman" pitchFamily="18" charset="0"/>
                <a:cs typeface="Times New Roman" pitchFamily="18" charset="0"/>
              </a:rPr>
              <a:t>Persaud</a:t>
            </a:r>
            <a:r>
              <a:rPr lang="en-US" altLang="zh-TW" dirty="0">
                <a:solidFill>
                  <a:schemeClr val="bg2">
                    <a:lumMod val="85000"/>
                    <a:lumOff val="15000"/>
                  </a:schemeClr>
                </a:solidFill>
                <a:latin typeface="Times New Roman" pitchFamily="18" charset="0"/>
                <a:cs typeface="Times New Roman" pitchFamily="18" charset="0"/>
              </a:rPr>
              <a:t>,</a:t>
            </a:r>
            <a:r>
              <a:rPr lang="en-US" altLang="zh-TW" dirty="0">
                <a:solidFill>
                  <a:schemeClr val="bg2">
                    <a:lumMod val="85000"/>
                    <a:lumOff val="15000"/>
                  </a:schemeClr>
                </a:solidFill>
              </a:rPr>
              <a:t> </a:t>
            </a:r>
            <a:r>
              <a:rPr lang="en-US" altLang="zh-TW" dirty="0">
                <a:solidFill>
                  <a:schemeClr val="bg2">
                    <a:lumMod val="85000"/>
                    <a:lumOff val="15000"/>
                  </a:schemeClr>
                </a:solidFill>
                <a:latin typeface="Times New Roman" pitchFamily="18" charset="0"/>
                <a:ea typeface="細明體" pitchFamily="49" charset="-120"/>
              </a:rPr>
              <a:t> </a:t>
            </a:r>
            <a:r>
              <a:rPr lang="en-US" altLang="zh-TW" b="1" i="1" dirty="0">
                <a:solidFill>
                  <a:schemeClr val="bg2">
                    <a:lumMod val="85000"/>
                    <a:lumOff val="15000"/>
                  </a:schemeClr>
                </a:solidFill>
                <a:latin typeface="Times New Roman" pitchFamily="18" charset="0"/>
                <a:ea typeface="細明體" pitchFamily="49" charset="-120"/>
              </a:rPr>
              <a:t>The Developing Human</a:t>
            </a:r>
            <a:r>
              <a:rPr lang="en-US" altLang="zh-TW" dirty="0">
                <a:solidFill>
                  <a:schemeClr val="bg2">
                    <a:lumMod val="85000"/>
                    <a:lumOff val="15000"/>
                  </a:schemeClr>
                </a:solidFill>
                <a:latin typeface="細明體" pitchFamily="49" charset="-120"/>
                <a:ea typeface="細明體" pitchFamily="49" charset="-120"/>
              </a:rPr>
              <a:t>《</a:t>
            </a:r>
            <a:r>
              <a:rPr lang="zh-TW" altLang="en-US" dirty="0">
                <a:solidFill>
                  <a:schemeClr val="bg2">
                    <a:lumMod val="85000"/>
                    <a:lumOff val="15000"/>
                  </a:schemeClr>
                </a:solidFill>
                <a:latin typeface="細明體" pitchFamily="49" charset="-120"/>
                <a:ea typeface="細明體" pitchFamily="49" charset="-120"/>
              </a:rPr>
              <a:t>發育中的人類</a:t>
            </a:r>
            <a:r>
              <a:rPr lang="en-US" altLang="zh-TW" dirty="0">
                <a:solidFill>
                  <a:schemeClr val="bg2">
                    <a:lumMod val="85000"/>
                    <a:lumOff val="15000"/>
                  </a:schemeClr>
                </a:solidFill>
                <a:latin typeface="細明體" pitchFamily="49" charset="-120"/>
                <a:ea typeface="細明體" pitchFamily="49" charset="-120"/>
              </a:rPr>
              <a:t>》, </a:t>
            </a:r>
            <a:r>
              <a:rPr lang="en-US" altLang="zh-TW" dirty="0">
                <a:solidFill>
                  <a:schemeClr val="bg2">
                    <a:lumMod val="85000"/>
                    <a:lumOff val="15000"/>
                  </a:schemeClr>
                </a:solidFill>
                <a:latin typeface="Times New Roman" pitchFamily="18" charset="0"/>
                <a:ea typeface="細明體" pitchFamily="49" charset="-120"/>
              </a:rPr>
              <a:t>5th Edition</a:t>
            </a:r>
            <a:r>
              <a:rPr lang="en-US" altLang="zh-TW" dirty="0" smtClean="0">
                <a:solidFill>
                  <a:schemeClr val="bg2">
                    <a:lumMod val="85000"/>
                    <a:lumOff val="15000"/>
                  </a:schemeClr>
                </a:solidFill>
                <a:latin typeface="Times New Roman" pitchFamily="18" charset="0"/>
                <a:ea typeface="細明體" pitchFamily="49" charset="-120"/>
              </a:rPr>
              <a:t>, 1993, </a:t>
            </a:r>
            <a:r>
              <a:rPr lang="en-US" altLang="zh-TW" dirty="0">
                <a:solidFill>
                  <a:schemeClr val="bg2">
                    <a:lumMod val="85000"/>
                    <a:lumOff val="15000"/>
                  </a:schemeClr>
                </a:solidFill>
                <a:latin typeface="Times New Roman" pitchFamily="18" charset="0"/>
                <a:ea typeface="細明體" pitchFamily="49" charset="-120"/>
              </a:rPr>
              <a:t>p.</a:t>
            </a:r>
            <a:r>
              <a:rPr lang="en-US" altLang="zh-TW" dirty="0">
                <a:solidFill>
                  <a:schemeClr val="bg2">
                    <a:lumMod val="85000"/>
                    <a:lumOff val="15000"/>
                  </a:schemeClr>
                </a:solidFill>
                <a:latin typeface="細明體" pitchFamily="49" charset="-120"/>
                <a:ea typeface="細明體" pitchFamily="49" charset="-120"/>
              </a:rPr>
              <a:t>79.]</a:t>
            </a:r>
          </a:p>
        </p:txBody>
      </p:sp>
      <p:sp>
        <p:nvSpPr>
          <p:cNvPr id="133124" name="Text Box 4"/>
          <p:cNvSpPr txBox="1">
            <a:spLocks noChangeArrowheads="1"/>
          </p:cNvSpPr>
          <p:nvPr/>
        </p:nvSpPr>
        <p:spPr bwMode="auto">
          <a:xfrm>
            <a:off x="4572000" y="990600"/>
            <a:ext cx="4038600" cy="597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30000"/>
              </a:lnSpc>
              <a:spcBef>
                <a:spcPct val="80000"/>
              </a:spcBef>
              <a:spcAft>
                <a:spcPct val="20000"/>
              </a:spcAft>
            </a:pPr>
            <a:r>
              <a:rPr lang="zh-TW" altLang="en-US" sz="2800" b="1" dirty="0">
                <a:solidFill>
                  <a:schemeClr val="bg2">
                    <a:lumMod val="85000"/>
                    <a:lumOff val="15000"/>
                  </a:schemeClr>
                </a:solidFill>
                <a:latin typeface="細明體" pitchFamily="49" charset="-120"/>
                <a:ea typeface="細明體" pitchFamily="49" charset="-120"/>
              </a:rPr>
              <a:t>「肉團」階段的胚胎圖</a:t>
            </a:r>
            <a:endParaRPr lang="zh-TW" altLang="en-US" sz="2800" b="1" dirty="0">
              <a:solidFill>
                <a:schemeClr val="bg2">
                  <a:lumMod val="85000"/>
                  <a:lumOff val="15000"/>
                </a:schemeClr>
              </a:solidFill>
              <a:latin typeface="Times New Roman" pitchFamily="18" charset="0"/>
            </a:endParaRPr>
          </a:p>
        </p:txBody>
      </p:sp>
      <p:pic>
        <p:nvPicPr>
          <p:cNvPr id="133125" name="Picture 5" descr="embryo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609600"/>
            <a:ext cx="3429000"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6" name="Picture 6" descr="gum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43434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7" name="Text Box 7"/>
          <p:cNvSpPr txBox="1">
            <a:spLocks noChangeArrowheads="1"/>
          </p:cNvSpPr>
          <p:nvPr/>
        </p:nvSpPr>
        <p:spPr bwMode="auto">
          <a:xfrm>
            <a:off x="4648200" y="2133600"/>
            <a:ext cx="426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dirty="0">
                <a:solidFill>
                  <a:schemeClr val="bg2">
                    <a:lumMod val="85000"/>
                    <a:lumOff val="15000"/>
                  </a:schemeClr>
                </a:solidFill>
                <a:latin typeface="細明體" pitchFamily="49" charset="-120"/>
                <a:ea typeface="細明體" pitchFamily="49" charset="-120"/>
              </a:rPr>
              <a:t>胚胎背部狀似齒痕的體節</a:t>
            </a:r>
          </a:p>
        </p:txBody>
      </p:sp>
      <p:sp>
        <p:nvSpPr>
          <p:cNvPr id="133128" name="Line 8"/>
          <p:cNvSpPr>
            <a:spLocks noChangeShapeType="1"/>
          </p:cNvSpPr>
          <p:nvPr/>
        </p:nvSpPr>
        <p:spPr bwMode="auto">
          <a:xfrm flipH="1">
            <a:off x="3124200" y="2438400"/>
            <a:ext cx="1447800" cy="0"/>
          </a:xfrm>
          <a:prstGeom prst="line">
            <a:avLst/>
          </a:prstGeom>
          <a:noFill/>
          <a:ln w="22225" cap="sq">
            <a:solidFill>
              <a:srgbClr val="FF0000"/>
            </a:solidFill>
            <a:miter lim="800000"/>
            <a:headEnd type="none" w="sm" len="sm"/>
            <a:tailEnd type="triangle" w="med" len="lg"/>
          </a:ln>
          <a:extLst>
            <a:ext uri="{909E8E84-426E-40DD-AFC4-6F175D3DCCD1}">
              <a14:hiddenFill xmlns:a14="http://schemas.microsoft.com/office/drawing/2010/main" xmlns="">
                <a:noFill/>
              </a14:hiddenFill>
            </a:ext>
          </a:extLst>
        </p:spPr>
        <p:txBody>
          <a:bodyPr wrap="none"/>
          <a:lstStyle/>
          <a:p>
            <a:endParaRPr lang="zh-HK" altLang="en-US"/>
          </a:p>
        </p:txBody>
      </p:sp>
      <p:sp>
        <p:nvSpPr>
          <p:cNvPr id="133129" name="Text Box 9"/>
          <p:cNvSpPr txBox="1">
            <a:spLocks noChangeArrowheads="1"/>
          </p:cNvSpPr>
          <p:nvPr/>
        </p:nvSpPr>
        <p:spPr bwMode="auto">
          <a:xfrm>
            <a:off x="5105400" y="5715000"/>
            <a:ext cx="1066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dirty="0">
                <a:solidFill>
                  <a:schemeClr val="bg2">
                    <a:lumMod val="85000"/>
                    <a:lumOff val="15000"/>
                  </a:schemeClr>
                </a:solidFill>
                <a:latin typeface="Times New Roman" pitchFamily="18" charset="0"/>
              </a:rPr>
              <a:t>牙齦</a:t>
            </a:r>
          </a:p>
        </p:txBody>
      </p:sp>
      <p:sp>
        <p:nvSpPr>
          <p:cNvPr id="133130" name="Line 10"/>
          <p:cNvSpPr>
            <a:spLocks noChangeShapeType="1"/>
          </p:cNvSpPr>
          <p:nvPr/>
        </p:nvSpPr>
        <p:spPr bwMode="auto">
          <a:xfrm flipH="1" flipV="1">
            <a:off x="3048000" y="5562600"/>
            <a:ext cx="1905000" cy="457200"/>
          </a:xfrm>
          <a:prstGeom prst="line">
            <a:avLst/>
          </a:prstGeom>
          <a:noFill/>
          <a:ln w="22225" cap="sq">
            <a:solidFill>
              <a:srgbClr val="FF0000"/>
            </a:solidFill>
            <a:miter lim="800000"/>
            <a:headEnd type="none" w="sm" len="sm"/>
            <a:tailEnd type="triangle" w="med" len="lg"/>
          </a:ln>
          <a:extLst>
            <a:ext uri="{909E8E84-426E-40DD-AFC4-6F175D3DCCD1}">
              <a14:hiddenFill xmlns:a14="http://schemas.microsoft.com/office/drawing/2010/main" xmlns="">
                <a:noFill/>
              </a14:hiddenFill>
            </a:ext>
          </a:extLst>
        </p:spPr>
        <p:txBody>
          <a:bodyPr wrap="none"/>
          <a:lstStyle/>
          <a:p>
            <a:endParaRPr lang="zh-HK"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dissolve">
                                      <p:cBhvr>
                                        <p:cTn id="7" dur="500"/>
                                        <p:tgtEl>
                                          <p:spTgt spid="1331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124"/>
                                        </p:tgtEl>
                                        <p:attrNameLst>
                                          <p:attrName>style.visibility</p:attrName>
                                        </p:attrNameLst>
                                      </p:cBhvr>
                                      <p:to>
                                        <p:strVal val="visible"/>
                                      </p:to>
                                    </p:set>
                                    <p:animEffect transition="in" filter="dissolve">
                                      <p:cBhvr>
                                        <p:cTn id="10" dur="500"/>
                                        <p:tgtEl>
                                          <p:spTgt spid="1331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3123"/>
                                        </p:tgtEl>
                                        <p:attrNameLst>
                                          <p:attrName>style.visibility</p:attrName>
                                        </p:attrNameLst>
                                      </p:cBhvr>
                                      <p:to>
                                        <p:strVal val="visible"/>
                                      </p:to>
                                    </p:set>
                                    <p:animEffect transition="in" filter="dissolve">
                                      <p:cBhvr>
                                        <p:cTn id="13" dur="500"/>
                                        <p:tgtEl>
                                          <p:spTgt spid="1331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3128"/>
                                        </p:tgtEl>
                                        <p:attrNameLst>
                                          <p:attrName>style.visibility</p:attrName>
                                        </p:attrNameLst>
                                      </p:cBhvr>
                                      <p:to>
                                        <p:strVal val="visible"/>
                                      </p:to>
                                    </p:set>
                                    <p:animEffect transition="in" filter="wipe(right)">
                                      <p:cBhvr>
                                        <p:cTn id="18" dur="500"/>
                                        <p:tgtEl>
                                          <p:spTgt spid="1331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3127"/>
                                        </p:tgtEl>
                                        <p:attrNameLst>
                                          <p:attrName>style.visibility</p:attrName>
                                        </p:attrNameLst>
                                      </p:cBhvr>
                                      <p:to>
                                        <p:strVal val="visible"/>
                                      </p:to>
                                    </p:set>
                                    <p:animEffect transition="in" filter="dissolve">
                                      <p:cBhvr>
                                        <p:cTn id="21" dur="500"/>
                                        <p:tgtEl>
                                          <p:spTgt spid="1331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3126"/>
                                        </p:tgtEl>
                                        <p:attrNameLst>
                                          <p:attrName>style.visibility</p:attrName>
                                        </p:attrNameLst>
                                      </p:cBhvr>
                                      <p:to>
                                        <p:strVal val="visible"/>
                                      </p:to>
                                    </p:set>
                                    <p:animEffect transition="in" filter="dissolve">
                                      <p:cBhvr>
                                        <p:cTn id="26" dur="500"/>
                                        <p:tgtEl>
                                          <p:spTgt spid="13312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3122"/>
                                        </p:tgtEl>
                                        <p:attrNameLst>
                                          <p:attrName>style.visibility</p:attrName>
                                        </p:attrNameLst>
                                      </p:cBhvr>
                                      <p:to>
                                        <p:strVal val="visible"/>
                                      </p:to>
                                    </p:set>
                                    <p:animEffect transition="in" filter="dissolve">
                                      <p:cBhvr>
                                        <p:cTn id="29" dur="500"/>
                                        <p:tgtEl>
                                          <p:spTgt spid="1331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33130"/>
                                        </p:tgtEl>
                                        <p:attrNameLst>
                                          <p:attrName>style.visibility</p:attrName>
                                        </p:attrNameLst>
                                      </p:cBhvr>
                                      <p:to>
                                        <p:strVal val="visible"/>
                                      </p:to>
                                    </p:set>
                                    <p:animEffect transition="in" filter="wipe(right)">
                                      <p:cBhvr>
                                        <p:cTn id="34" dur="500"/>
                                        <p:tgtEl>
                                          <p:spTgt spid="13313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3129"/>
                                        </p:tgtEl>
                                        <p:attrNameLst>
                                          <p:attrName>style.visibility</p:attrName>
                                        </p:attrNameLst>
                                      </p:cBhvr>
                                      <p:to>
                                        <p:strVal val="visible"/>
                                      </p:to>
                                    </p:set>
                                    <p:animEffect transition="in" filter="dissolve">
                                      <p:cBhvr>
                                        <p:cTn id="37" dur="500"/>
                                        <p:tgtEl>
                                          <p:spTgt spid="133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autoUpdateAnimBg="0"/>
      <p:bldP spid="133124" grpId="0" autoUpdateAnimBg="0"/>
      <p:bldP spid="133127" grpId="0" autoUpdateAnimBg="0"/>
      <p:bldP spid="133128" grpId="0" animBg="1"/>
      <p:bldP spid="133129" grpId="0" autoUpdateAnimBg="0"/>
      <p:bldP spid="133130"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4284663" y="549275"/>
            <a:ext cx="4464050" cy="5392738"/>
          </a:xfrm>
        </p:spPr>
        <p:txBody>
          <a:bodyPr/>
          <a:lstStyle/>
          <a:p>
            <a:pPr marL="0" indent="0" eaLnBrk="1" hangingPunct="1">
              <a:lnSpc>
                <a:spcPct val="135000"/>
              </a:lnSpc>
              <a:buFont typeface="Monotype Sorts" pitchFamily="2" charset="2"/>
              <a:buNone/>
            </a:pPr>
            <a:r>
              <a:rPr lang="zh-TW" altLang="en-US" smtClean="0">
                <a:ea typeface="標楷體" pitchFamily="65" charset="-120"/>
              </a:rPr>
              <a:t>穆聖曾說：</a:t>
            </a:r>
            <a:r>
              <a:rPr lang="en-US" altLang="zh-TW" smtClean="0">
                <a:ea typeface="標楷體" pitchFamily="65" charset="-120"/>
              </a:rPr>
              <a:t>『</a:t>
            </a:r>
            <a:r>
              <a:rPr lang="zh-TW" altLang="en-US" smtClean="0">
                <a:ea typeface="標楷體" pitchFamily="65" charset="-120"/>
              </a:rPr>
              <a:t>當精液入母體四十晚後，真主派天使賜給他的形態。他為胎兒造聽覺、視覺，給他皮膚、肌肉、骨胳，並說：「我的主啊！他是男，還是女呢？真主決定祂意欲的。」</a:t>
            </a:r>
            <a:r>
              <a:rPr lang="en-US" altLang="zh-TW" smtClean="0">
                <a:ea typeface="標楷體" pitchFamily="65" charset="-120"/>
              </a:rPr>
              <a:t>』</a:t>
            </a:r>
            <a:r>
              <a:rPr lang="en-US" altLang="zh-TW" smtClean="0"/>
              <a:t> </a:t>
            </a:r>
          </a:p>
        </p:txBody>
      </p:sp>
      <p:sp>
        <p:nvSpPr>
          <p:cNvPr id="52227" name="Text Box 3"/>
          <p:cNvSpPr txBox="1">
            <a:spLocks noChangeArrowheads="1"/>
          </p:cNvSpPr>
          <p:nvPr/>
        </p:nvSpPr>
        <p:spPr bwMode="auto">
          <a:xfrm>
            <a:off x="5867400" y="6092825"/>
            <a:ext cx="3276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800">
                <a:solidFill>
                  <a:srgbClr val="F6BF69"/>
                </a:solidFill>
                <a:latin typeface="標楷體" pitchFamily="65" charset="-120"/>
                <a:ea typeface="標楷體" pitchFamily="65" charset="-120"/>
              </a:rPr>
              <a:t>《</a:t>
            </a:r>
            <a:r>
              <a:rPr lang="zh-TW" altLang="en-US" sz="2800">
                <a:solidFill>
                  <a:srgbClr val="F6BF69"/>
                </a:solidFill>
                <a:latin typeface="標楷體" pitchFamily="65" charset="-120"/>
                <a:ea typeface="標楷體" pitchFamily="65" charset="-120"/>
              </a:rPr>
              <a:t>穆斯林聖訓集</a:t>
            </a:r>
            <a:r>
              <a:rPr lang="en-US" altLang="zh-TW" sz="2800">
                <a:solidFill>
                  <a:srgbClr val="F6BF69"/>
                </a:solidFill>
                <a:latin typeface="標楷體" pitchFamily="65" charset="-120"/>
                <a:ea typeface="標楷體" pitchFamily="65" charset="-120"/>
              </a:rPr>
              <a:t>》</a:t>
            </a:r>
          </a:p>
        </p:txBody>
      </p:sp>
      <p:pic>
        <p:nvPicPr>
          <p:cNvPr id="143364" name="Picture 4"/>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14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xmlns="" val="1924752306"/>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blinds(horizontal)">
                                      <p:cBhvr>
                                        <p:cTn id="7"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04800" y="228600"/>
            <a:ext cx="6934200" cy="573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10000"/>
              </a:lnSpc>
              <a:spcBef>
                <a:spcPct val="50000"/>
              </a:spcBef>
            </a:pPr>
            <a:r>
              <a:rPr lang="en-US" altLang="zh-TW" sz="2800" b="1" i="1" dirty="0"/>
              <a:t>“…little was known about staging and classification of human embryos until the 20</a:t>
            </a:r>
            <a:r>
              <a:rPr lang="en-US" altLang="zh-TW" sz="2800" b="1" i="1" baseline="30000" dirty="0"/>
              <a:t>th</a:t>
            </a:r>
            <a:r>
              <a:rPr lang="en-US" altLang="zh-TW" sz="2800" b="1" i="1" dirty="0"/>
              <a:t>  century. For this reason, the descriptions of the human embryo in the Qur’an cannot be based on scientific knowledge in the 7</a:t>
            </a:r>
            <a:r>
              <a:rPr lang="en-US" altLang="zh-TW" sz="2800" b="1" i="1" baseline="30000" dirty="0"/>
              <a:t>th</a:t>
            </a:r>
            <a:r>
              <a:rPr lang="en-US" altLang="zh-TW" sz="2800" b="1" i="1" dirty="0"/>
              <a:t>  century. The only reasonable conclusion is that these descriptions were revealed to Muhammad from God. He could not have known such details because he was an unlettered man with absolutely no scientific training ”</a:t>
            </a:r>
            <a:endParaRPr lang="en-US" altLang="zh-TW" sz="2800" b="1" dirty="0"/>
          </a:p>
        </p:txBody>
      </p:sp>
      <p:sp>
        <p:nvSpPr>
          <p:cNvPr id="10" name="文字方塊 9"/>
          <p:cNvSpPr txBox="1"/>
          <p:nvPr/>
        </p:nvSpPr>
        <p:spPr>
          <a:xfrm>
            <a:off x="509088" y="6023450"/>
            <a:ext cx="7920880" cy="369332"/>
          </a:xfrm>
          <a:prstGeom prst="rect">
            <a:avLst/>
          </a:prstGeom>
          <a:noFill/>
        </p:spPr>
        <p:txBody>
          <a:bodyPr wrap="square" rtlCol="0">
            <a:spAutoFit/>
          </a:bodyPr>
          <a:lstStyle/>
          <a:p>
            <a:r>
              <a:rPr lang="en-US" altLang="zh-HK" dirty="0" smtClean="0"/>
              <a:t>( The First Islamic Medical International Conference, Cairo, 26 Sep. 1985 )</a:t>
            </a:r>
            <a:endParaRPr lang="zh-HK" altLang="en-US" dirty="0"/>
          </a:p>
        </p:txBody>
      </p:sp>
      <p:pic>
        <p:nvPicPr>
          <p:cNvPr id="2" name="moore3.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255275" y="600269"/>
            <a:ext cx="1664186" cy="936104"/>
          </a:xfrm>
          <a:prstGeom prst="rect">
            <a:avLst/>
          </a:prstGeom>
        </p:spPr>
      </p:pic>
      <p:sp>
        <p:nvSpPr>
          <p:cNvPr id="3" name="文字方塊 2"/>
          <p:cNvSpPr txBox="1"/>
          <p:nvPr/>
        </p:nvSpPr>
        <p:spPr>
          <a:xfrm>
            <a:off x="7274992" y="1484784"/>
            <a:ext cx="1509464" cy="646331"/>
          </a:xfrm>
          <a:prstGeom prst="rect">
            <a:avLst/>
          </a:prstGeom>
          <a:noFill/>
        </p:spPr>
        <p:txBody>
          <a:bodyPr wrap="square" rtlCol="0">
            <a:spAutoFit/>
          </a:bodyPr>
          <a:lstStyle/>
          <a:p>
            <a:pPr algn="ctr"/>
            <a:r>
              <a:rPr lang="en-US" altLang="zh-HK" dirty="0" smtClean="0"/>
              <a:t>Professor Keith Moore</a:t>
            </a:r>
            <a:endParaRPr lang="zh-HK"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95943" y="979292"/>
            <a:ext cx="8915400" cy="5062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0513" indent="-2905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450850" indent="-450850" eaLnBrk="1" hangingPunct="1">
              <a:lnSpc>
                <a:spcPct val="120000"/>
              </a:lnSpc>
              <a:spcBef>
                <a:spcPct val="50000"/>
              </a:spcBef>
            </a:pPr>
            <a:r>
              <a:rPr lang="zh-TW" altLang="en-US" sz="3400" b="1" dirty="0" smtClean="0">
                <a:latin typeface="標楷體" pitchFamily="65" charset="-120"/>
                <a:ea typeface="標楷體" pitchFamily="65" charset="-120"/>
              </a:rPr>
              <a:t>「</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在很長的一段時間裡，人們對胚胎孕育、生長、分類所知甚少，直至二十世紀來臨。因此，</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古蘭經</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中關於人類胚胎的生長描述是不可能根據西元七世紀一般科學知識而建立的；因此唯一合理的結論是：</a:t>
            </a:r>
            <a:r>
              <a:rPr lang="zh-TW" altLang="en-US" sz="3400" b="1" dirty="0" smtClean="0">
                <a:solidFill>
                  <a:srgbClr val="FFFF00"/>
                </a:solidFill>
                <a:latin typeface="標楷體" pitchFamily="65" charset="-120"/>
                <a:ea typeface="標楷體" pitchFamily="65" charset="-120"/>
              </a:rPr>
              <a:t>這些描述是真主啟示給穆罕默德的</a:t>
            </a:r>
            <a:r>
              <a:rPr lang="zh-TW" altLang="en-US" sz="3400" b="1" dirty="0" smtClean="0">
                <a:latin typeface="標楷體" pitchFamily="65" charset="-120"/>
                <a:ea typeface="標楷體" pitchFamily="65" charset="-120"/>
              </a:rPr>
              <a:t>，因為穆罕默德沒有受過系統的文化或科學教育，不可能了解這些細節。」 </a:t>
            </a:r>
            <a:endParaRPr lang="zh-TW" altLang="en-US" sz="3400" dirty="0">
              <a:latin typeface="標楷體" pitchFamily="65" charset="-120"/>
              <a:ea typeface="標楷體" pitchFamily="65" charset="-120"/>
            </a:endParaRPr>
          </a:p>
        </p:txBody>
      </p:sp>
      <p:sp>
        <p:nvSpPr>
          <p:cNvPr id="2" name="文字方塊 1"/>
          <p:cNvSpPr txBox="1"/>
          <p:nvPr/>
        </p:nvSpPr>
        <p:spPr>
          <a:xfrm>
            <a:off x="395536" y="358066"/>
            <a:ext cx="2520280" cy="646331"/>
          </a:xfrm>
          <a:prstGeom prst="rect">
            <a:avLst/>
          </a:prstGeom>
          <a:noFill/>
        </p:spPr>
        <p:txBody>
          <a:bodyPr wrap="square" rtlCol="0">
            <a:spAutoFit/>
          </a:bodyPr>
          <a:lstStyle/>
          <a:p>
            <a:r>
              <a:rPr lang="zh-TW" altLang="en-US" sz="3600" dirty="0" smtClean="0">
                <a:solidFill>
                  <a:schemeClr val="tx1">
                    <a:lumMod val="95000"/>
                  </a:schemeClr>
                </a:solidFill>
                <a:latin typeface="標楷體" pitchFamily="65" charset="-120"/>
                <a:ea typeface="標楷體" pitchFamily="65" charset="-120"/>
              </a:rPr>
              <a:t>莫爾教授：</a:t>
            </a:r>
            <a:endParaRPr lang="zh-HK" altLang="en-US" sz="3600" dirty="0">
              <a:solidFill>
                <a:schemeClr val="tx1">
                  <a:lumMod val="95000"/>
                </a:schemeClr>
              </a:solidFill>
            </a:endParaRPr>
          </a:p>
        </p:txBody>
      </p:sp>
      <p:sp>
        <p:nvSpPr>
          <p:cNvPr id="4" name="文字方塊 3"/>
          <p:cNvSpPr txBox="1"/>
          <p:nvPr/>
        </p:nvSpPr>
        <p:spPr>
          <a:xfrm>
            <a:off x="509088" y="6122280"/>
            <a:ext cx="7920880" cy="369332"/>
          </a:xfrm>
          <a:prstGeom prst="rect">
            <a:avLst/>
          </a:prstGeom>
          <a:noFill/>
        </p:spPr>
        <p:txBody>
          <a:bodyPr wrap="square" rtlCol="0">
            <a:spAutoFit/>
          </a:bodyPr>
          <a:lstStyle/>
          <a:p>
            <a:r>
              <a:rPr lang="en-US" altLang="zh-HK" dirty="0" smtClean="0"/>
              <a:t>( The First Islamic Medical International Conference, Cairo, 26 Sep. 1985 )</a:t>
            </a:r>
            <a:endParaRPr lang="zh-HK" altLang="en-US" dirty="0"/>
          </a:p>
        </p:txBody>
      </p:sp>
      <p:pic>
        <p:nvPicPr>
          <p:cNvPr id="5"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圖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144240"/>
            <a:ext cx="1700385" cy="979883"/>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371600" y="214313"/>
            <a:ext cx="6557963" cy="1000125"/>
          </a:xfrm>
        </p:spPr>
        <p:txBody>
          <a:bodyPr/>
          <a:lstStyle/>
          <a:p>
            <a:pPr algn="ctr" eaLnBrk="1" hangingPunct="1">
              <a:defRPr/>
            </a:pPr>
            <a:r>
              <a:rPr lang="zh-TW" altLang="en-US" sz="5400" b="1" dirty="0" smtClean="0">
                <a:solidFill>
                  <a:schemeClr val="hlink"/>
                </a:solidFill>
                <a:latin typeface="標楷體" pitchFamily="65" charset="-120"/>
                <a:ea typeface="標楷體" pitchFamily="65" charset="-120"/>
              </a:rPr>
              <a:t>牛乳的製造</a:t>
            </a:r>
          </a:p>
        </p:txBody>
      </p:sp>
      <p:graphicFrame>
        <p:nvGraphicFramePr>
          <p:cNvPr id="9219" name="Object 3">
            <a:hlinkClick r:id="" action="ppaction://ole?verb=0"/>
          </p:cNvPr>
          <p:cNvGraphicFramePr>
            <a:graphicFrameLocks noGrp="1"/>
          </p:cNvGraphicFramePr>
          <p:nvPr>
            <p:ph type="clipArt" sz="half" idx="1"/>
          </p:nvPr>
        </p:nvGraphicFramePr>
        <p:xfrm>
          <a:off x="323850" y="1928813"/>
          <a:ext cx="3497263" cy="2998787"/>
        </p:xfrm>
        <a:graphic>
          <a:graphicData uri="http://schemas.openxmlformats.org/presentationml/2006/ole">
            <p:oleObj spid="_x0000_s9319" name="Clip" r:id="rId4" imgW="4587875" imgH="3938588" progId="">
              <p:embed/>
            </p:oleObj>
          </a:graphicData>
        </a:graphic>
      </p:graphicFrame>
      <p:sp>
        <p:nvSpPr>
          <p:cNvPr id="9220" name="Rectangle 4"/>
          <p:cNvSpPr>
            <a:spLocks noGrp="1" noChangeArrowheads="1"/>
          </p:cNvSpPr>
          <p:nvPr>
            <p:ph type="body" sz="half" idx="2"/>
          </p:nvPr>
        </p:nvSpPr>
        <p:spPr>
          <a:xfrm>
            <a:off x="3779838" y="1524000"/>
            <a:ext cx="5059362" cy="4495800"/>
          </a:xfrm>
          <a:noFill/>
        </p:spPr>
        <p:txBody>
          <a:bodyPr/>
          <a:lstStyle/>
          <a:p>
            <a:pPr marL="534988" indent="-534988" eaLnBrk="1" hangingPunct="1">
              <a:spcBef>
                <a:spcPct val="0"/>
              </a:spcBef>
              <a:buFont typeface="Monotype Sorts" pitchFamily="2" charset="2"/>
              <a:buNone/>
            </a:pPr>
            <a:r>
              <a:rPr lang="zh-TW" altLang="en-US" sz="3800" smtClean="0">
                <a:latin typeface="標楷體" pitchFamily="65" charset="-120"/>
                <a:ea typeface="標楷體" pitchFamily="65" charset="-120"/>
              </a:rPr>
              <a:t>「在牲畜中，對於你們確有一種教訓。我使你們飲那出自腸內的物質和血液之間的純潔又香甜的乳汁。」</a:t>
            </a:r>
          </a:p>
          <a:p>
            <a:pPr marL="534988" indent="-534988" algn="r" eaLnBrk="1" hangingPunct="1">
              <a:spcBef>
                <a:spcPct val="0"/>
              </a:spcBef>
              <a:buFont typeface="Monotype Sorts" pitchFamily="2" charset="2"/>
              <a:buChar char=" "/>
            </a:pPr>
            <a:r>
              <a:rPr lang="zh-TW" altLang="en-US" sz="2800" smtClean="0">
                <a:solidFill>
                  <a:schemeClr val="tx2"/>
                </a:solidFill>
                <a:latin typeface="標楷體" pitchFamily="65" charset="-120"/>
                <a:ea typeface="標楷體" pitchFamily="65" charset="-120"/>
              </a:rPr>
              <a:t>                                    </a:t>
            </a:r>
            <a:r>
              <a:rPr lang="en-US" altLang="zh-TW" sz="2800" smtClean="0">
                <a:solidFill>
                  <a:schemeClr val="hlink"/>
                </a:solidFill>
                <a:latin typeface="標楷體" pitchFamily="65" charset="-120"/>
                <a:ea typeface="標楷體" pitchFamily="65" charset="-120"/>
              </a:rPr>
              <a:t>(</a:t>
            </a:r>
            <a:r>
              <a:rPr lang="zh-TW" altLang="en-US" sz="2800" smtClean="0">
                <a:solidFill>
                  <a:schemeClr val="hlink"/>
                </a:solidFill>
                <a:latin typeface="標楷體" pitchFamily="65" charset="-120"/>
                <a:ea typeface="標楷體" pitchFamily="65" charset="-120"/>
              </a:rPr>
              <a:t>古蘭經 </a:t>
            </a:r>
            <a:r>
              <a:rPr lang="en-US" altLang="zh-TW" sz="2800" smtClean="0">
                <a:solidFill>
                  <a:schemeClr val="hlink"/>
                </a:solidFill>
                <a:latin typeface="標楷體" pitchFamily="65" charset="-120"/>
                <a:ea typeface="標楷體" pitchFamily="65" charset="-120"/>
              </a:rPr>
              <a:t>16</a:t>
            </a:r>
            <a:r>
              <a:rPr lang="zh-TW" altLang="en-US" sz="2800" smtClean="0">
                <a:solidFill>
                  <a:schemeClr val="hlink"/>
                </a:solidFill>
                <a:latin typeface="標楷體" pitchFamily="65" charset="-120"/>
                <a:ea typeface="標楷體" pitchFamily="65" charset="-120"/>
              </a:rPr>
              <a:t>：</a:t>
            </a:r>
            <a:r>
              <a:rPr lang="en-US" altLang="zh-TW" sz="2800" smtClean="0">
                <a:solidFill>
                  <a:schemeClr val="hlink"/>
                </a:solidFill>
                <a:latin typeface="標楷體" pitchFamily="65" charset="-120"/>
                <a:ea typeface="標楷體" pitchFamily="65" charset="-120"/>
              </a:rPr>
              <a:t>66)</a:t>
            </a:r>
          </a:p>
        </p:txBody>
      </p:sp>
      <p:sp>
        <p:nvSpPr>
          <p:cNvPr id="9221" name="Text Box 7"/>
          <p:cNvSpPr txBox="1">
            <a:spLocks noChangeArrowheads="1"/>
          </p:cNvSpPr>
          <p:nvPr/>
        </p:nvSpPr>
        <p:spPr bwMode="auto">
          <a:xfrm>
            <a:off x="228600" y="5410200"/>
            <a:ext cx="5638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latin typeface="Times New Roman" pitchFamily="18" charset="0"/>
                <a:ea typeface="標楷體" pitchFamily="65" charset="-120"/>
              </a:rPr>
              <a:t>Maurice Bucaille, </a:t>
            </a:r>
            <a:r>
              <a:rPr lang="en-US" altLang="zh-TW" i="1">
                <a:latin typeface="Times New Roman" pitchFamily="18" charset="0"/>
                <a:ea typeface="標楷體" pitchFamily="65" charset="-120"/>
              </a:rPr>
              <a:t>The Bible, The Qur'an and Science</a:t>
            </a:r>
            <a:r>
              <a:rPr lang="en-US" altLang="zh-TW">
                <a:latin typeface="Times New Roman" pitchFamily="18" charset="0"/>
                <a:ea typeface="標楷體" pitchFamily="65" charset="-120"/>
              </a:rPr>
              <a:t>. U.S.A., 1978. p. 215-7</a:t>
            </a:r>
          </a:p>
        </p:txBody>
      </p:sp>
    </p:spTree>
  </p:cSld>
  <p:clrMapOvr>
    <a:masterClrMapping/>
  </p:clrMapOvr>
  <p:transition advClick="0">
    <p:cover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613ADC"/>
        </a:solidFill>
        <a:effectLst/>
      </p:bgPr>
    </p:bg>
    <p:spTree>
      <p:nvGrpSpPr>
        <p:cNvPr id="1" name=""/>
        <p:cNvGrpSpPr/>
        <p:nvPr/>
      </p:nvGrpSpPr>
      <p:grpSpPr>
        <a:xfrm>
          <a:off x="0" y="0"/>
          <a:ext cx="0" cy="0"/>
          <a:chOff x="0" y="0"/>
          <a:chExt cx="0" cy="0"/>
        </a:xfrm>
      </p:grpSpPr>
      <p:sp>
        <p:nvSpPr>
          <p:cNvPr id="9" name="文字方塊 8"/>
          <p:cNvSpPr txBox="1">
            <a:spLocks noChangeArrowheads="1"/>
          </p:cNvSpPr>
          <p:nvPr/>
        </p:nvSpPr>
        <p:spPr bwMode="auto">
          <a:xfrm>
            <a:off x="714375" y="1357313"/>
            <a:ext cx="7715250" cy="464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ts val="1200"/>
              </a:spcBef>
              <a:buFont typeface="Wingdings" pitchFamily="2" charset="2"/>
              <a:buChar char="u"/>
            </a:pPr>
            <a:r>
              <a:rPr lang="zh-TW" altLang="en-US" sz="2800" b="1"/>
              <a:t>表面上，白色的牛奶，怎會從紅色的血及褐色的腸中的糞便而來呢？</a:t>
            </a:r>
            <a:endParaRPr lang="en-US" altLang="zh-TW" sz="2800" b="1"/>
          </a:p>
          <a:p>
            <a:pPr eaLnBrk="1" hangingPunct="1">
              <a:lnSpc>
                <a:spcPct val="120000"/>
              </a:lnSpc>
              <a:spcBef>
                <a:spcPts val="1200"/>
              </a:spcBef>
              <a:buFont typeface="Wingdings" pitchFamily="2" charset="2"/>
              <a:buChar char="u"/>
            </a:pPr>
            <a:r>
              <a:rPr lang="zh-TW" altLang="en-US" sz="2800" b="1"/>
              <a:t>若明白牲畜的消化系統，食物經胃消化後，有用的養份經腸壁的微血管吸收進入血液，經肝臟處理後，再送到乳腺分泌乳汁</a:t>
            </a:r>
            <a:endParaRPr lang="en-US" altLang="zh-TW" sz="2800" b="1"/>
          </a:p>
          <a:p>
            <a:pPr eaLnBrk="1" hangingPunct="1">
              <a:lnSpc>
                <a:spcPct val="120000"/>
              </a:lnSpc>
              <a:spcBef>
                <a:spcPts val="1200"/>
              </a:spcBef>
              <a:buFont typeface="Wingdings" pitchFamily="2" charset="2"/>
              <a:buChar char="u"/>
            </a:pPr>
            <a:r>
              <a:rPr lang="zh-TW" altLang="en-US" sz="2800" b="1"/>
              <a:t>但對動物的生理結構的認識，應在顯微鏡發明之後；故不應超過四、五百年的歷史</a:t>
            </a:r>
            <a:endParaRPr lang="en-US" altLang="zh-TW" sz="2800" b="1"/>
          </a:p>
          <a:p>
            <a:pPr eaLnBrk="1" hangingPunct="1">
              <a:lnSpc>
                <a:spcPct val="120000"/>
              </a:lnSpc>
              <a:spcBef>
                <a:spcPts val="1200"/>
              </a:spcBef>
              <a:buFont typeface="Wingdings" pitchFamily="2" charset="2"/>
              <a:buChar char="u"/>
            </a:pPr>
            <a:r>
              <a:rPr lang="zh-TW" altLang="en-US" sz="2800" b="1"/>
              <a:t>為何古蘭經的作者早一千年洞悉其真相呢？</a:t>
            </a:r>
          </a:p>
        </p:txBody>
      </p:sp>
      <p:sp>
        <p:nvSpPr>
          <p:cNvPr id="8" name="Rectangle 2"/>
          <p:cNvSpPr>
            <a:spLocks noGrp="1" noChangeArrowheads="1"/>
          </p:cNvSpPr>
          <p:nvPr>
            <p:ph type="title"/>
          </p:nvPr>
        </p:nvSpPr>
        <p:spPr>
          <a:xfrm>
            <a:off x="1371600" y="214313"/>
            <a:ext cx="6557963" cy="1000125"/>
          </a:xfrm>
        </p:spPr>
        <p:txBody>
          <a:bodyPr/>
          <a:lstStyle/>
          <a:p>
            <a:pPr algn="ctr" eaLnBrk="1" hangingPunct="1">
              <a:defRPr/>
            </a:pPr>
            <a:r>
              <a:rPr lang="zh-TW" altLang="en-US" sz="5400" b="1" dirty="0" smtClean="0">
                <a:solidFill>
                  <a:schemeClr val="hlink"/>
                </a:solidFill>
                <a:latin typeface="標楷體" pitchFamily="65" charset="-120"/>
                <a:ea typeface="標楷體" pitchFamily="65" charset="-120"/>
              </a:rPr>
              <a:t>牛乳的製造</a:t>
            </a:r>
          </a:p>
        </p:txBody>
      </p:sp>
      <p:pic>
        <p:nvPicPr>
          <p:cNvPr id="10244"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dissolve">
                                      <p:cBhvr>
                                        <p:cTn id="26"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6" name="圖片 11" descr="16_68.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2100" y="1928813"/>
            <a:ext cx="88519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8"/>
          <p:cNvSpPr txBox="1">
            <a:spLocks noChangeArrowheads="1"/>
          </p:cNvSpPr>
          <p:nvPr/>
        </p:nvSpPr>
        <p:spPr bwMode="auto">
          <a:xfrm>
            <a:off x="571500" y="4572000"/>
            <a:ext cx="7643813"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3200" b="1">
                <a:solidFill>
                  <a:srgbClr val="000000"/>
                </a:solidFill>
                <a:ea typeface="標楷體" pitchFamily="65" charset="-120"/>
              </a:rPr>
              <a:t>你的主曾啟示蜜蜂：「你可以</a:t>
            </a:r>
            <a:r>
              <a:rPr lang="zh-TW" altLang="en-US" sz="3200" b="1">
                <a:solidFill>
                  <a:srgbClr val="FF0000"/>
                </a:solidFill>
                <a:ea typeface="標楷體" pitchFamily="65" charset="-120"/>
              </a:rPr>
              <a:t>築</a:t>
            </a:r>
            <a:r>
              <a:rPr lang="zh-TW" altLang="en-US" sz="3200" b="1">
                <a:solidFill>
                  <a:srgbClr val="000000"/>
                </a:solidFill>
                <a:ea typeface="標楷體" pitchFamily="65" charset="-120"/>
              </a:rPr>
              <a:t>房在山上和樹上，以及人們所建造的蜂房裏。</a:t>
            </a:r>
            <a:r>
              <a:rPr lang="zh-TW" altLang="en-US" sz="3200"/>
              <a:t> </a:t>
            </a:r>
          </a:p>
        </p:txBody>
      </p:sp>
      <p:sp>
        <p:nvSpPr>
          <p:cNvPr id="11268" name="Text Box 9"/>
          <p:cNvSpPr txBox="1">
            <a:spLocks noChangeArrowheads="1"/>
          </p:cNvSpPr>
          <p:nvPr/>
        </p:nvSpPr>
        <p:spPr bwMode="auto">
          <a:xfrm>
            <a:off x="5786438" y="6000750"/>
            <a:ext cx="2952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400">
                <a:solidFill>
                  <a:srgbClr val="000000"/>
                </a:solidFill>
              </a:rPr>
              <a:t>(</a:t>
            </a:r>
            <a:r>
              <a:rPr lang="zh-TW" altLang="en-US" sz="2400" b="1">
                <a:solidFill>
                  <a:srgbClr val="000000"/>
                </a:solidFill>
              </a:rPr>
              <a:t>古蘭</a:t>
            </a:r>
            <a:r>
              <a:rPr lang="zh-TW" altLang="en-US" sz="2400">
                <a:solidFill>
                  <a:srgbClr val="000000"/>
                </a:solidFill>
              </a:rPr>
              <a:t> </a:t>
            </a:r>
            <a:r>
              <a:rPr lang="en-US" altLang="zh-TW" sz="2400">
                <a:solidFill>
                  <a:srgbClr val="000000"/>
                </a:solidFill>
              </a:rPr>
              <a:t>16:68)</a:t>
            </a:r>
          </a:p>
        </p:txBody>
      </p:sp>
      <p:sp>
        <p:nvSpPr>
          <p:cNvPr id="228362" name="Text Box 10"/>
          <p:cNvSpPr txBox="1">
            <a:spLocks noChangeArrowheads="1"/>
          </p:cNvSpPr>
          <p:nvPr/>
        </p:nvSpPr>
        <p:spPr bwMode="auto">
          <a:xfrm>
            <a:off x="3857625" y="3000375"/>
            <a:ext cx="10080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000000"/>
                </a:solidFill>
              </a:rPr>
              <a:t>(</a:t>
            </a:r>
            <a:r>
              <a:rPr lang="zh-TW" altLang="en-US">
                <a:solidFill>
                  <a:srgbClr val="000000"/>
                </a:solidFill>
              </a:rPr>
              <a:t>陰、單</a:t>
            </a:r>
            <a:r>
              <a:rPr lang="en-US" altLang="zh-TW">
                <a:solidFill>
                  <a:srgbClr val="000000"/>
                </a:solidFill>
              </a:rPr>
              <a:t>)</a:t>
            </a:r>
          </a:p>
        </p:txBody>
      </p:sp>
      <p:sp>
        <p:nvSpPr>
          <p:cNvPr id="13319" name="Text Box 11"/>
          <p:cNvSpPr txBox="1">
            <a:spLocks noChangeArrowheads="1"/>
          </p:cNvSpPr>
          <p:nvPr/>
        </p:nvSpPr>
        <p:spPr bwMode="auto">
          <a:xfrm>
            <a:off x="4071938" y="1785938"/>
            <a:ext cx="7207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b="1">
                <a:solidFill>
                  <a:srgbClr val="000000"/>
                </a:solidFill>
                <a:ea typeface="標楷體" pitchFamily="65" charset="-120"/>
              </a:rPr>
              <a:t>築</a:t>
            </a:r>
          </a:p>
        </p:txBody>
      </p:sp>
      <p:sp>
        <p:nvSpPr>
          <p:cNvPr id="13" name="Rectangle 6"/>
          <p:cNvSpPr>
            <a:spLocks noChangeArrowheads="1"/>
          </p:cNvSpPr>
          <p:nvPr/>
        </p:nvSpPr>
        <p:spPr bwMode="auto">
          <a:xfrm>
            <a:off x="4000500" y="2214563"/>
            <a:ext cx="863600" cy="79216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11272" name="文字方塊 13"/>
          <p:cNvSpPr txBox="1">
            <a:spLocks noChangeArrowheads="1"/>
          </p:cNvSpPr>
          <p:nvPr/>
        </p:nvSpPr>
        <p:spPr bwMode="auto">
          <a:xfrm>
            <a:off x="714375" y="357188"/>
            <a:ext cx="48577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6000" b="1" dirty="0">
                <a:solidFill>
                  <a:srgbClr val="993300"/>
                </a:solidFill>
                <a:latin typeface="標楷體" pitchFamily="65" charset="-120"/>
                <a:ea typeface="標楷體" pitchFamily="65" charset="-120"/>
              </a:rPr>
              <a:t>工蜂的性別</a:t>
            </a:r>
          </a:p>
        </p:txBody>
      </p:sp>
      <p:pic>
        <p:nvPicPr>
          <p:cNvPr id="11273" name="Picture 11" descr="https://encrypted-tbn3.google.com/images?q=tbn:ANd9GcTH9WmmPJRZjsMG-IIzk53JdqVoAHop9egA4bHhMUQ_iTVe4V1PR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57813" y="285750"/>
            <a:ext cx="2619375"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dissolve">
                                      <p:cBhvr>
                                        <p:cTn id="7" dur="500"/>
                                        <p:tgtEl>
                                          <p:spTgt spid="1331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8362"/>
                                        </p:tgtEl>
                                        <p:attrNameLst>
                                          <p:attrName>style.visibility</p:attrName>
                                        </p:attrNameLst>
                                      </p:cBhvr>
                                      <p:to>
                                        <p:strVal val="visible"/>
                                      </p:to>
                                    </p:set>
                                    <p:animEffect transition="in" filter="dissolve">
                                      <p:cBhvr>
                                        <p:cTn id="11" dur="500"/>
                                        <p:tgtEl>
                                          <p:spTgt spid="22836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2" grpId="0" autoUpdateAnimBg="0"/>
      <p:bldP spid="13319" grpId="0" autoUpdateAnimBg="0"/>
      <p:bldP spid="1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圖片 13" descr="16_69.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000" y="285750"/>
            <a:ext cx="889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5"/>
          <p:cNvSpPr>
            <a:spLocks noChangeArrowheads="1"/>
          </p:cNvSpPr>
          <p:nvPr/>
        </p:nvSpPr>
        <p:spPr bwMode="auto">
          <a:xfrm>
            <a:off x="7643813" y="642938"/>
            <a:ext cx="714375" cy="79216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14340" name="Rectangle 6"/>
          <p:cNvSpPr>
            <a:spLocks noChangeArrowheads="1"/>
          </p:cNvSpPr>
          <p:nvPr/>
        </p:nvSpPr>
        <p:spPr bwMode="auto">
          <a:xfrm>
            <a:off x="3786188" y="642938"/>
            <a:ext cx="1143000" cy="78581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12293" name="Text Box 7"/>
          <p:cNvSpPr txBox="1">
            <a:spLocks noChangeArrowheads="1"/>
          </p:cNvSpPr>
          <p:nvPr/>
        </p:nvSpPr>
        <p:spPr bwMode="auto">
          <a:xfrm>
            <a:off x="682625" y="4221163"/>
            <a:ext cx="7777163"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a:solidFill>
                  <a:srgbClr val="000000"/>
                </a:solidFill>
                <a:latin typeface="標楷體" pitchFamily="65" charset="-120"/>
                <a:ea typeface="標楷體" pitchFamily="65" charset="-120"/>
              </a:rPr>
              <a:t>然後，你從每種果實上</a:t>
            </a:r>
            <a:r>
              <a:rPr lang="zh-TW" altLang="en-US" sz="2800" b="1">
                <a:solidFill>
                  <a:srgbClr val="FF0000"/>
                </a:solidFill>
                <a:latin typeface="標楷體" pitchFamily="65" charset="-120"/>
                <a:ea typeface="標楷體" pitchFamily="65" charset="-120"/>
              </a:rPr>
              <a:t>吃</a:t>
            </a:r>
            <a:r>
              <a:rPr lang="zh-TW" altLang="en-US" sz="2800" b="1">
                <a:solidFill>
                  <a:srgbClr val="000000"/>
                </a:solidFill>
                <a:latin typeface="標楷體" pitchFamily="65" charset="-120"/>
                <a:ea typeface="標楷體" pitchFamily="65" charset="-120"/>
              </a:rPr>
              <a:t>一點，並馴服地</a:t>
            </a:r>
            <a:r>
              <a:rPr lang="zh-TW" altLang="en-US" sz="2800" b="1">
                <a:solidFill>
                  <a:srgbClr val="FF0000"/>
                </a:solidFill>
                <a:latin typeface="標楷體" pitchFamily="65" charset="-120"/>
                <a:ea typeface="標楷體" pitchFamily="65" charset="-120"/>
              </a:rPr>
              <a:t>遵循</a:t>
            </a:r>
            <a:r>
              <a:rPr lang="zh-TW" altLang="en-US" sz="2800" b="1">
                <a:solidFill>
                  <a:srgbClr val="000000"/>
                </a:solidFill>
                <a:latin typeface="標楷體" pitchFamily="65" charset="-120"/>
                <a:ea typeface="標楷體" pitchFamily="65" charset="-120"/>
              </a:rPr>
              <a:t>你的主的道路。」將有一種顏色不同，而可以治病的飲料，從它的腹中吐出來；對於能思維的民眾，此中確有一種跡象。</a:t>
            </a:r>
            <a:r>
              <a:rPr lang="zh-TW" altLang="en-US" sz="2800">
                <a:latin typeface="標楷體" pitchFamily="65" charset="-120"/>
                <a:ea typeface="標楷體" pitchFamily="65" charset="-120"/>
              </a:rPr>
              <a:t> </a:t>
            </a:r>
          </a:p>
        </p:txBody>
      </p:sp>
      <p:sp>
        <p:nvSpPr>
          <p:cNvPr id="12294" name="Text Box 8"/>
          <p:cNvSpPr txBox="1">
            <a:spLocks noChangeArrowheads="1"/>
          </p:cNvSpPr>
          <p:nvPr/>
        </p:nvSpPr>
        <p:spPr bwMode="auto">
          <a:xfrm>
            <a:off x="5724525" y="5661025"/>
            <a:ext cx="2952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400">
                <a:solidFill>
                  <a:srgbClr val="000000"/>
                </a:solidFill>
              </a:rPr>
              <a:t>(</a:t>
            </a:r>
            <a:r>
              <a:rPr lang="zh-TW" altLang="en-US" sz="2400" b="1">
                <a:solidFill>
                  <a:srgbClr val="000000"/>
                </a:solidFill>
              </a:rPr>
              <a:t>古蘭</a:t>
            </a:r>
            <a:r>
              <a:rPr lang="zh-TW" altLang="en-US" sz="2400">
                <a:solidFill>
                  <a:srgbClr val="000000"/>
                </a:solidFill>
              </a:rPr>
              <a:t> </a:t>
            </a:r>
            <a:r>
              <a:rPr lang="en-US" altLang="zh-TW" sz="2400">
                <a:solidFill>
                  <a:srgbClr val="000000"/>
                </a:solidFill>
              </a:rPr>
              <a:t>16:69)</a:t>
            </a:r>
          </a:p>
        </p:txBody>
      </p:sp>
      <p:sp>
        <p:nvSpPr>
          <p:cNvPr id="14343" name="Text Box 9"/>
          <p:cNvSpPr txBox="1">
            <a:spLocks noChangeArrowheads="1"/>
          </p:cNvSpPr>
          <p:nvPr/>
        </p:nvSpPr>
        <p:spPr bwMode="auto">
          <a:xfrm>
            <a:off x="7715250" y="142875"/>
            <a:ext cx="5032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a:solidFill>
                  <a:srgbClr val="000000"/>
                </a:solidFill>
                <a:ea typeface="標楷體" pitchFamily="65" charset="-120"/>
              </a:rPr>
              <a:t>吃</a:t>
            </a:r>
          </a:p>
        </p:txBody>
      </p:sp>
      <p:sp>
        <p:nvSpPr>
          <p:cNvPr id="14344" name="Text Box 10"/>
          <p:cNvSpPr txBox="1">
            <a:spLocks noChangeArrowheads="1"/>
          </p:cNvSpPr>
          <p:nvPr/>
        </p:nvSpPr>
        <p:spPr bwMode="auto">
          <a:xfrm>
            <a:off x="4000500" y="142875"/>
            <a:ext cx="9350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a:solidFill>
                  <a:srgbClr val="000000"/>
                </a:solidFill>
                <a:ea typeface="標楷體" pitchFamily="65" charset="-120"/>
              </a:rPr>
              <a:t>遵循</a:t>
            </a:r>
          </a:p>
        </p:txBody>
      </p:sp>
      <p:sp>
        <p:nvSpPr>
          <p:cNvPr id="229387" name="Text Box 11"/>
          <p:cNvSpPr txBox="1">
            <a:spLocks noChangeArrowheads="1"/>
          </p:cNvSpPr>
          <p:nvPr/>
        </p:nvSpPr>
        <p:spPr bwMode="auto">
          <a:xfrm>
            <a:off x="3857625" y="1500188"/>
            <a:ext cx="10001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400">
                <a:solidFill>
                  <a:srgbClr val="000000"/>
                </a:solidFill>
              </a:rPr>
              <a:t>(</a:t>
            </a:r>
            <a:r>
              <a:rPr lang="zh-TW" altLang="en-US" sz="1400">
                <a:solidFill>
                  <a:srgbClr val="000000"/>
                </a:solidFill>
              </a:rPr>
              <a:t>陰、單</a:t>
            </a:r>
            <a:r>
              <a:rPr lang="en-US" altLang="zh-TW" sz="1400">
                <a:solidFill>
                  <a:srgbClr val="000000"/>
                </a:solidFill>
              </a:rPr>
              <a:t>)</a:t>
            </a:r>
          </a:p>
        </p:txBody>
      </p:sp>
      <p:sp>
        <p:nvSpPr>
          <p:cNvPr id="229388" name="Text Box 12"/>
          <p:cNvSpPr txBox="1">
            <a:spLocks noChangeArrowheads="1"/>
          </p:cNvSpPr>
          <p:nvPr/>
        </p:nvSpPr>
        <p:spPr bwMode="auto">
          <a:xfrm>
            <a:off x="7572375" y="1500188"/>
            <a:ext cx="10080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400">
                <a:solidFill>
                  <a:srgbClr val="000000"/>
                </a:solidFill>
              </a:rPr>
              <a:t>(</a:t>
            </a:r>
            <a:r>
              <a:rPr lang="zh-TW" altLang="en-US" sz="1400">
                <a:solidFill>
                  <a:srgbClr val="000000"/>
                </a:solidFill>
              </a:rPr>
              <a:t>陰、單</a:t>
            </a:r>
            <a:r>
              <a:rPr lang="en-US" altLang="zh-TW" sz="1400">
                <a:solidFill>
                  <a:srgbClr val="000000"/>
                </a:solidFill>
              </a:rPr>
              <a:t>)</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dissolve">
                                      <p:cBhvr>
                                        <p:cTn id="10" dur="500"/>
                                        <p:tgtEl>
                                          <p:spTgt spid="143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9387"/>
                                        </p:tgtEl>
                                        <p:attrNameLst>
                                          <p:attrName>style.visibility</p:attrName>
                                        </p:attrNameLst>
                                      </p:cBhvr>
                                      <p:to>
                                        <p:strVal val="visible"/>
                                      </p:to>
                                    </p:set>
                                    <p:animEffect transition="in" filter="dissolve">
                                      <p:cBhvr>
                                        <p:cTn id="13" dur="500"/>
                                        <p:tgtEl>
                                          <p:spTgt spid="22938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39"/>
                                        </p:tgtEl>
                                        <p:attrNameLst>
                                          <p:attrName>style.visibility</p:attrName>
                                        </p:attrNameLst>
                                      </p:cBhvr>
                                      <p:to>
                                        <p:strVal val="visible"/>
                                      </p:to>
                                    </p:set>
                                    <p:animEffect transition="in" filter="dissolve">
                                      <p:cBhvr>
                                        <p:cTn id="16" dur="500"/>
                                        <p:tgtEl>
                                          <p:spTgt spid="1433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dissolve">
                                      <p:cBhvr>
                                        <p:cTn id="19" dur="500"/>
                                        <p:tgtEl>
                                          <p:spTgt spid="1434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9388"/>
                                        </p:tgtEl>
                                        <p:attrNameLst>
                                          <p:attrName>style.visibility</p:attrName>
                                        </p:attrNameLst>
                                      </p:cBhvr>
                                      <p:to>
                                        <p:strVal val="visible"/>
                                      </p:to>
                                    </p:set>
                                    <p:animEffect transition="in" filter="dissolve">
                                      <p:cBhvr>
                                        <p:cTn id="22" dur="500"/>
                                        <p:tgtEl>
                                          <p:spTgt spid="229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P spid="14343" grpId="0"/>
      <p:bldP spid="14344" grpId="0"/>
      <p:bldP spid="229387" grpId="0"/>
      <p:bldP spid="22938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14375" y="1643063"/>
            <a:ext cx="7772400" cy="4114800"/>
          </a:xfrm>
        </p:spPr>
        <p:txBody>
          <a:bodyPr/>
          <a:lstStyle/>
          <a:p>
            <a:r>
              <a:rPr lang="zh-TW" altLang="en-US" sz="3600" b="1" smtClean="0">
                <a:solidFill>
                  <a:srgbClr val="993300"/>
                </a:solidFill>
                <a:latin typeface="標楷體" pitchFamily="65" charset="-120"/>
                <a:ea typeface="標楷體" pitchFamily="65" charset="-120"/>
              </a:rPr>
              <a:t>為何上述的章節裡， 「築巢」 、 「採花蜜」、「跟隨」等動詞都是陰性的呢？</a:t>
            </a:r>
            <a:endParaRPr lang="en-US" altLang="zh-TW" sz="3600" b="1" smtClean="0">
              <a:solidFill>
                <a:srgbClr val="993300"/>
              </a:solidFill>
              <a:latin typeface="標楷體" pitchFamily="65" charset="-120"/>
              <a:ea typeface="標楷體" pitchFamily="65" charset="-120"/>
            </a:endParaRPr>
          </a:p>
          <a:p>
            <a:r>
              <a:rPr lang="zh-TW" altLang="en-US" sz="3600" b="1" smtClean="0">
                <a:solidFill>
                  <a:srgbClr val="993300"/>
                </a:solidFill>
                <a:latin typeface="標楷體" pitchFamily="65" charset="-120"/>
                <a:ea typeface="標楷體" pitchFamily="65" charset="-120"/>
              </a:rPr>
              <a:t>現代科學發現，所有工蜂都是雌性的！</a:t>
            </a:r>
          </a:p>
        </p:txBody>
      </p:sp>
      <p:sp>
        <p:nvSpPr>
          <p:cNvPr id="13315" name="文字方塊 5"/>
          <p:cNvSpPr txBox="1">
            <a:spLocks noChangeArrowheads="1"/>
          </p:cNvSpPr>
          <p:nvPr/>
        </p:nvSpPr>
        <p:spPr bwMode="auto">
          <a:xfrm>
            <a:off x="2214563" y="285750"/>
            <a:ext cx="48577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solidFill>
                  <a:srgbClr val="993300"/>
                </a:solidFill>
                <a:latin typeface="標楷體" pitchFamily="65" charset="-120"/>
                <a:ea typeface="標楷體" pitchFamily="65" charset="-120"/>
              </a:rPr>
              <a:t>工蜂的性別</a:t>
            </a:r>
          </a:p>
        </p:txBody>
      </p:sp>
      <p:sp>
        <p:nvSpPr>
          <p:cNvPr id="13316" name="Text Box 15"/>
          <p:cNvSpPr txBox="1">
            <a:spLocks noChangeArrowheads="1"/>
          </p:cNvSpPr>
          <p:nvPr/>
        </p:nvSpPr>
        <p:spPr bwMode="auto">
          <a:xfrm>
            <a:off x="179388" y="6021388"/>
            <a:ext cx="63357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000000"/>
                </a:solidFill>
              </a:rPr>
              <a:t>Harun Yahya, Scientific </a:t>
            </a:r>
            <a:r>
              <a:rPr lang="en-US" altLang="zh-TW" i="1">
                <a:solidFill>
                  <a:srgbClr val="000000"/>
                </a:solidFill>
              </a:rPr>
              <a:t>Miracles of the Qur’an.</a:t>
            </a:r>
            <a:r>
              <a:rPr lang="en-US" altLang="zh-TW">
                <a:solidFill>
                  <a:srgbClr val="000000"/>
                </a:solidFill>
              </a:rPr>
              <a:t> </a:t>
            </a:r>
          </a:p>
          <a:p>
            <a:pPr>
              <a:spcBef>
                <a:spcPct val="50000"/>
              </a:spcBef>
            </a:pPr>
            <a:r>
              <a:rPr lang="en-US" altLang="zh-TW" sz="1200">
                <a:solidFill>
                  <a:srgbClr val="000000"/>
                </a:solidFill>
              </a:rPr>
              <a:t>http://www.miraclesofthequran.com/scientific_67.html</a:t>
            </a:r>
          </a:p>
        </p:txBody>
      </p:sp>
      <p:pic>
        <p:nvPicPr>
          <p:cNvPr id="13317" name="Picture 4" descr="House - Cartoon 2">
            <a:hlinkClick r:id="" action="ppaction://hlinkshowjump?jump=firstslide"/>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86750" y="6000750"/>
            <a:ext cx="57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dissolve">
                                      <p:cBhvr>
                                        <p:cTn id="11"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4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mbryo_creation">
  <a:themeElements>
    <a:clrScheme name="embryo_cre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mbryo_creation">
      <a:majorFont>
        <a:latin typeface="Arial"/>
        <a:ea typeface="新細明體"/>
        <a:cs typeface="Arial"/>
      </a:majorFont>
      <a:minorFont>
        <a:latin typeface="Aria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mbryo_cre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mbryo_cre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mbryo_cre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mbryo_cre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mbryo_cre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mbryo_cre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mbryo_cre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mbryo_cre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mbryo_cre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mbryo_cre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mbryo_cre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mbryo_cre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2397</TotalTime>
  <Words>3064</Words>
  <Application>Microsoft Office PowerPoint</Application>
  <PresentationFormat>如螢幕大小 (4:3)</PresentationFormat>
  <Paragraphs>273</Paragraphs>
  <Slides>48</Slides>
  <Notes>45</Notes>
  <HiddenSlides>0</HiddenSlides>
  <MMClips>6</MMClips>
  <ScaleCrop>false</ScaleCrop>
  <HeadingPairs>
    <vt:vector size="6" baseType="variant">
      <vt:variant>
        <vt:lpstr>佈景主題</vt:lpstr>
      </vt:variant>
      <vt:variant>
        <vt:i4>6</vt:i4>
      </vt:variant>
      <vt:variant>
        <vt:lpstr>內嵌 OLE 伺服程式</vt:lpstr>
      </vt:variant>
      <vt:variant>
        <vt:i4>3</vt:i4>
      </vt:variant>
      <vt:variant>
        <vt:lpstr>投影片標題</vt:lpstr>
      </vt:variant>
      <vt:variant>
        <vt:i4>48</vt:i4>
      </vt:variant>
    </vt:vector>
  </HeadingPairs>
  <TitlesOfParts>
    <vt:vector size="57" baseType="lpstr">
      <vt:lpstr>twinkles</vt:lpstr>
      <vt:lpstr>4_twinkles</vt:lpstr>
      <vt:lpstr>embryo_creation</vt:lpstr>
      <vt:lpstr>Office 佈景主題</vt:lpstr>
      <vt:lpstr>Clouds</vt:lpstr>
      <vt:lpstr>1_Clouds</vt:lpstr>
      <vt:lpstr>Clip</vt:lpstr>
      <vt:lpstr>多媒體項目</vt:lpstr>
      <vt:lpstr>Chart</vt:lpstr>
      <vt:lpstr>投影片 1</vt:lpstr>
      <vt:lpstr>植物有雌雄兩性</vt:lpstr>
      <vt:lpstr>投影片 3</vt:lpstr>
      <vt:lpstr>植物有雌雄两性 </vt:lpstr>
      <vt:lpstr>牛乳的製造</vt:lpstr>
      <vt:lpstr>牛乳的製造</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指紋上的身份編碼 </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古蘭經提及胚胎的章節</vt:lpstr>
      <vt:lpstr>古蘭經提及胚胎的章節</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vector>
  </TitlesOfParts>
  <Company>IKTMC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RM105</dc:creator>
  <cp:lastModifiedBy>iktmc</cp:lastModifiedBy>
  <cp:revision>304</cp:revision>
  <dcterms:created xsi:type="dcterms:W3CDTF">2009-03-24T07:05:13Z</dcterms:created>
  <dcterms:modified xsi:type="dcterms:W3CDTF">2016-04-07T06:55:15Z</dcterms:modified>
</cp:coreProperties>
</file>