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70" r:id="rId3"/>
  </p:sldMasterIdLst>
  <p:notesMasterIdLst>
    <p:notesMasterId r:id="rId57"/>
  </p:notesMasterIdLst>
  <p:sldIdLst>
    <p:sldId id="288" r:id="rId4"/>
    <p:sldId id="257" r:id="rId5"/>
    <p:sldId id="258" r:id="rId6"/>
    <p:sldId id="259" r:id="rId7"/>
    <p:sldId id="292" r:id="rId8"/>
    <p:sldId id="293" r:id="rId9"/>
    <p:sldId id="294" r:id="rId10"/>
    <p:sldId id="295" r:id="rId11"/>
    <p:sldId id="260" r:id="rId12"/>
    <p:sldId id="261" r:id="rId13"/>
    <p:sldId id="262" r:id="rId14"/>
    <p:sldId id="263" r:id="rId15"/>
    <p:sldId id="264" r:id="rId16"/>
    <p:sldId id="266" r:id="rId17"/>
    <p:sldId id="267" r:id="rId18"/>
    <p:sldId id="298" r:id="rId19"/>
    <p:sldId id="268" r:id="rId20"/>
    <p:sldId id="299" r:id="rId21"/>
    <p:sldId id="300" r:id="rId22"/>
    <p:sldId id="301" r:id="rId23"/>
    <p:sldId id="302" r:id="rId24"/>
    <p:sldId id="303" r:id="rId25"/>
    <p:sldId id="269" r:id="rId26"/>
    <p:sldId id="270" r:id="rId27"/>
    <p:sldId id="271" r:id="rId28"/>
    <p:sldId id="272" r:id="rId29"/>
    <p:sldId id="311" r:id="rId30"/>
    <p:sldId id="274" r:id="rId31"/>
    <p:sldId id="304" r:id="rId32"/>
    <p:sldId id="305" r:id="rId33"/>
    <p:sldId id="289" r:id="rId34"/>
    <p:sldId id="306" r:id="rId35"/>
    <p:sldId id="317" r:id="rId36"/>
    <p:sldId id="318" r:id="rId37"/>
    <p:sldId id="277" r:id="rId38"/>
    <p:sldId id="278" r:id="rId39"/>
    <p:sldId id="279" r:id="rId40"/>
    <p:sldId id="280" r:id="rId41"/>
    <p:sldId id="281" r:id="rId42"/>
    <p:sldId id="290" r:id="rId43"/>
    <p:sldId id="282" r:id="rId44"/>
    <p:sldId id="284" r:id="rId45"/>
    <p:sldId id="283" r:id="rId46"/>
    <p:sldId id="285" r:id="rId47"/>
    <p:sldId id="286" r:id="rId48"/>
    <p:sldId id="314" r:id="rId49"/>
    <p:sldId id="315" r:id="rId50"/>
    <p:sldId id="316" r:id="rId51"/>
    <p:sldId id="307" r:id="rId52"/>
    <p:sldId id="308" r:id="rId53"/>
    <p:sldId id="309" r:id="rId54"/>
    <p:sldId id="310" r:id="rId55"/>
    <p:sldId id="287" r:id="rId56"/>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80808"/>
    <a:srgbClr val="FFFF99"/>
    <a:srgbClr val="2D2753"/>
    <a:srgbClr val="433A7A"/>
    <a:srgbClr val="2D2D87"/>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94693" autoAdjust="0"/>
  </p:normalViewPr>
  <p:slideViewPr>
    <p:cSldViewPr snapToGrid="0" showGuides="1">
      <p:cViewPr varScale="1">
        <p:scale>
          <a:sx n="75" d="100"/>
          <a:sy n="75" d="100"/>
        </p:scale>
        <p:origin x="-936" y="-60"/>
      </p:cViewPr>
      <p:guideLst>
        <p:guide orient="horz" pos="2160"/>
        <p:guide orient="horz" pos="600"/>
        <p:guide orient="horz" pos="3720"/>
        <p:guide pos="5590"/>
        <p:guide pos="142"/>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56"/>
    </p:cViewPr>
  </p:sorter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D2C8779-E688-4119-A200-08C88B5FF402}" type="slidenum">
              <a:rPr lang="zh-TW" altLang="en-US"/>
              <a:pPr>
                <a:defRPr/>
              </a:pPr>
              <a:t>‹#›</a:t>
            </a:fld>
            <a:endParaRPr lang="en-US" altLang="zh-TW"/>
          </a:p>
        </p:txBody>
      </p:sp>
    </p:spTree>
    <p:extLst>
      <p:ext uri="{BB962C8B-B14F-4D97-AF65-F5344CB8AC3E}">
        <p14:creationId xmlns:p14="http://schemas.microsoft.com/office/powerpoint/2010/main" val="1752638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43B0CB-161F-4C10-B12D-429EEE6B79D2}" type="slidenum">
              <a:rPr lang="zh-TW" altLang="en-US" smtClean="0"/>
              <a:pPr eaLnBrk="1" hangingPunct="1"/>
              <a:t>1</a:t>
            </a:fld>
            <a:endParaRPr lang="en-US" altLang="zh-TW"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E42157-0468-4636-A48F-0184D5EBCBFB}" type="slidenum">
              <a:rPr lang="zh-TW" altLang="en-US" smtClean="0"/>
              <a:pPr eaLnBrk="1" hangingPunct="1"/>
              <a:t>10</a:t>
            </a:fld>
            <a:endParaRPr lang="en-US" altLang="zh-TW"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0A31FF-862F-4235-A588-772BBAB7BE86}" type="slidenum">
              <a:rPr lang="zh-TW" altLang="en-US" smtClean="0"/>
              <a:pPr eaLnBrk="1" hangingPunct="1"/>
              <a:t>11</a:t>
            </a:fld>
            <a:endParaRPr lang="en-US" altLang="zh-TW"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F878B8-05C7-44F3-8608-44EB72213FBF}" type="slidenum">
              <a:rPr lang="zh-TW" altLang="en-US" smtClean="0"/>
              <a:pPr eaLnBrk="1" hangingPunct="1"/>
              <a:t>12</a:t>
            </a:fld>
            <a:endParaRPr lang="en-US" altLang="zh-TW"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0067B3-8DED-4CE0-84C7-596A01798899}" type="slidenum">
              <a:rPr lang="zh-TW" altLang="en-US" smtClean="0"/>
              <a:pPr eaLnBrk="1" hangingPunct="1"/>
              <a:t>13</a:t>
            </a:fld>
            <a:endParaRPr lang="en-US" altLang="zh-TW"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8399F8-AEB6-4F6C-8A49-BB2C95AF3132}" type="slidenum">
              <a:rPr lang="zh-TW" altLang="en-US" smtClean="0"/>
              <a:pPr eaLnBrk="1" hangingPunct="1"/>
              <a:t>14</a:t>
            </a:fld>
            <a:endParaRPr lang="en-US" altLang="zh-TW"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A3D240-C6BD-4A00-855F-FFD3CCDD8C58}" type="slidenum">
              <a:rPr lang="zh-TW" altLang="en-US" smtClean="0"/>
              <a:pPr eaLnBrk="1" hangingPunct="1"/>
              <a:t>15</a:t>
            </a:fld>
            <a:endParaRPr lang="en-US" altLang="zh-TW"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4A8C339-2B1B-4374-93AC-C5B37A11CE0B}" type="slidenum">
              <a:rPr lang="zh-TW" altLang="en-US" smtClean="0"/>
              <a:pPr eaLnBrk="1" hangingPunct="1"/>
              <a:t>16</a:t>
            </a:fld>
            <a:endParaRPr lang="zh-TW"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94BF19-3E3D-4A5C-9D98-555AD48A01A5}" type="slidenum">
              <a:rPr lang="zh-TW" altLang="en-US" smtClean="0"/>
              <a:pPr eaLnBrk="1" hangingPunct="1"/>
              <a:t>17</a:t>
            </a:fld>
            <a:endParaRPr lang="en-US" altLang="zh-TW"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4657FA-A4BC-4565-A2C7-29572AC3D8D3}" type="slidenum">
              <a:rPr lang="zh-TW" altLang="en-US" smtClean="0"/>
              <a:pPr eaLnBrk="1" hangingPunct="1"/>
              <a:t>18</a:t>
            </a:fld>
            <a:endParaRPr lang="zh-TW"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1B0928-A533-4D6C-90FE-17C006C9DB69}" type="slidenum">
              <a:rPr lang="zh-TW" altLang="en-US" smtClean="0"/>
              <a:pPr eaLnBrk="1" hangingPunct="1"/>
              <a:t>19</a:t>
            </a:fld>
            <a:endParaRPr lang="zh-TW"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A32500-11D7-4E98-B0FF-7FA0B2DA91F9}" type="slidenum">
              <a:rPr lang="zh-TW" altLang="en-US" smtClean="0"/>
              <a:pPr eaLnBrk="1" hangingPunct="1"/>
              <a:t>2</a:t>
            </a:fld>
            <a:endParaRPr lang="en-US" altLang="zh-TW"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10C4968-EA9C-41FE-983F-E8504306975B}" type="slidenum">
              <a:rPr lang="zh-TW" altLang="en-US" smtClean="0"/>
              <a:pPr eaLnBrk="1" hangingPunct="1"/>
              <a:t>20</a:t>
            </a:fld>
            <a:endParaRPr lang="zh-TW"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C238A0-C749-4018-9A4B-D16150D01702}" type="slidenum">
              <a:rPr lang="zh-TW" altLang="en-US" smtClean="0"/>
              <a:pPr eaLnBrk="1" hangingPunct="1"/>
              <a:t>21</a:t>
            </a:fld>
            <a:endParaRPr lang="zh-TW"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EE74FA-47E8-4CBC-AE13-2EE41796A89A}" type="slidenum">
              <a:rPr lang="zh-TW" altLang="en-US" smtClean="0"/>
              <a:pPr eaLnBrk="1" hangingPunct="1"/>
              <a:t>22</a:t>
            </a:fld>
            <a:endParaRPr lang="zh-TW"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71AB33-F9EC-4D75-8DA2-1B52B4A0E2AC}" type="slidenum">
              <a:rPr lang="zh-TW" altLang="en-US" smtClean="0"/>
              <a:pPr eaLnBrk="1" hangingPunct="1"/>
              <a:t>23</a:t>
            </a:fld>
            <a:endParaRPr lang="en-US" altLang="zh-TW"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166E09-CB93-497E-B2A5-6413A30642C1}" type="slidenum">
              <a:rPr lang="zh-TW" altLang="en-US" smtClean="0"/>
              <a:pPr eaLnBrk="1" hangingPunct="1"/>
              <a:t>24</a:t>
            </a:fld>
            <a:endParaRPr lang="en-US" altLang="zh-TW"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45CE85C-7948-4EAC-B376-4CE5724D875B}" type="slidenum">
              <a:rPr lang="zh-TW" altLang="en-US" smtClean="0"/>
              <a:pPr eaLnBrk="1" hangingPunct="1"/>
              <a:t>25</a:t>
            </a:fld>
            <a:endParaRPr lang="en-US" altLang="zh-TW"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4A48A7-FC14-4F3A-BEBE-4F7497528C45}" type="slidenum">
              <a:rPr lang="zh-TW" altLang="en-US" smtClean="0"/>
              <a:pPr eaLnBrk="1" hangingPunct="1"/>
              <a:t>26</a:t>
            </a:fld>
            <a:endParaRPr lang="en-US" altLang="zh-TW"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C195DF-B33F-4CFB-8968-8B76362716DE}" type="slidenum">
              <a:rPr lang="zh-TW" altLang="en-US" smtClean="0"/>
              <a:pPr eaLnBrk="1" hangingPunct="1"/>
              <a:t>28</a:t>
            </a:fld>
            <a:endParaRPr lang="en-US" altLang="zh-TW"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033B83-5545-4298-8024-7E668C92C3A3}" type="slidenum">
              <a:rPr lang="zh-TW" altLang="en-US" smtClean="0"/>
              <a:pPr eaLnBrk="1" hangingPunct="1"/>
              <a:t>29</a:t>
            </a:fld>
            <a:endParaRPr lang="zh-TW"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A5AD9F-4AEC-4E4B-81CD-73DC15904EF6}" type="slidenum">
              <a:rPr lang="zh-TW" altLang="en-US" smtClean="0"/>
              <a:pPr eaLnBrk="1" hangingPunct="1"/>
              <a:t>30</a:t>
            </a:fld>
            <a:endParaRPr lang="zh-TW" alt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4179BC-C474-449C-A44C-443FFA51A452}" type="slidenum">
              <a:rPr lang="zh-TW" altLang="en-US" smtClean="0"/>
              <a:pPr eaLnBrk="1" hangingPunct="1"/>
              <a:t>3</a:t>
            </a:fld>
            <a:endParaRPr lang="en-US" altLang="zh-TW"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7A8B8B-F125-4ECD-A8DB-EF0767026766}" type="slidenum">
              <a:rPr lang="zh-TW" altLang="en-US" smtClean="0"/>
              <a:pPr eaLnBrk="1" hangingPunct="1"/>
              <a:t>31</a:t>
            </a:fld>
            <a:endParaRPr lang="en-US" altLang="zh-TW"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CC119C-F6C1-411D-B935-0CDB63B8A1B1}" type="slidenum">
              <a:rPr lang="zh-TW" altLang="en-US" smtClean="0"/>
              <a:pPr eaLnBrk="1" hangingPunct="1"/>
              <a:t>32</a:t>
            </a:fld>
            <a:endParaRPr lang="zh-TW" alt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0000"/>
              </a:lnSpc>
            </a:pPr>
            <a:r>
              <a:rPr lang="zh-TW" altLang="en-US" smtClean="0">
                <a:latin typeface="Arial" pitchFamily="34" charset="0"/>
              </a:rPr>
              <a:t>和霍伊爾(</a:t>
            </a:r>
            <a:r>
              <a:rPr lang="en-US" altLang="zh-TW" smtClean="0">
                <a:latin typeface="Arial" pitchFamily="34" charset="0"/>
              </a:rPr>
              <a:t>Fred Hoyle)</a:t>
            </a:r>
            <a:r>
              <a:rPr lang="zh-TW" altLang="en-US" smtClean="0">
                <a:latin typeface="Arial" pitchFamily="34" charset="0"/>
              </a:rPr>
              <a:t>一道長期為靜止狀態理論進行辯護的</a:t>
            </a:r>
            <a:r>
              <a:rPr lang="zh-TW" altLang="en-US" smtClean="0">
                <a:latin typeface="Arial Unicode MS" pitchFamily="34" charset="-120"/>
                <a:ea typeface="Arial Unicode MS" pitchFamily="34" charset="-120"/>
                <a:cs typeface="Arial Unicode MS" pitchFamily="34" charset="-120"/>
              </a:rPr>
              <a:t>鄧尼斯</a:t>
            </a:r>
            <a:r>
              <a:rPr lang="zh-TW" altLang="en-US" smtClean="0">
                <a:latin typeface="Times New Roman" pitchFamily="18" charset="0"/>
                <a:ea typeface="Arial Unicode MS" pitchFamily="34" charset="-120"/>
                <a:cs typeface="Arial Unicode MS" pitchFamily="34" charset="-120"/>
              </a:rPr>
              <a:t>‧</a:t>
            </a:r>
            <a:r>
              <a:rPr lang="zh-TW" altLang="en-US" smtClean="0">
                <a:latin typeface="Arial Unicode MS" pitchFamily="34" charset="-120"/>
                <a:ea typeface="Arial Unicode MS" pitchFamily="34" charset="-120"/>
                <a:cs typeface="Arial Unicode MS" pitchFamily="34" charset="-120"/>
              </a:rPr>
              <a:t>塞易厄瑪(</a:t>
            </a:r>
            <a:r>
              <a:rPr lang="en-US" altLang="zh-TW" smtClean="0">
                <a:latin typeface="Arial Unicode MS" pitchFamily="34" charset="-120"/>
                <a:ea typeface="Arial Unicode MS" pitchFamily="34" charset="-120"/>
                <a:cs typeface="Arial Unicode MS" pitchFamily="34" charset="-120"/>
              </a:rPr>
              <a:t>Dennis Sciama)，</a:t>
            </a:r>
            <a:r>
              <a:rPr lang="zh-TW" altLang="en-US" smtClean="0">
                <a:latin typeface="Arial Unicode MS" pitchFamily="34" charset="-120"/>
                <a:ea typeface="Arial Unicode MS" pitchFamily="34" charset="-120"/>
                <a:cs typeface="Arial Unicode MS" pitchFamily="34" charset="-120"/>
              </a:rPr>
              <a:t>在不斷印證創世大爆炸理論的證據面前， 表達自己的心態時說道：</a:t>
            </a:r>
          </a:p>
          <a:p>
            <a:pPr eaLnBrk="1" hangingPunct="1"/>
            <a:endParaRPr lang="zh-TW"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3BE23F-5E10-4B26-BFE9-7036FAE11CB1}" type="slidenum">
              <a:rPr lang="zh-TW" altLang="en-US" smtClean="0">
                <a:solidFill>
                  <a:prstClr val="black"/>
                </a:solidFill>
              </a:rPr>
              <a:pPr eaLnBrk="1" hangingPunct="1"/>
              <a:t>33</a:t>
            </a:fld>
            <a:endParaRPr lang="en-US" altLang="zh-TW" smtClean="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latin typeface="Arial" pitchFamily="34" charset="0"/>
              </a:rPr>
              <a:t>Antony Flew was an English philosopher,</a:t>
            </a:r>
            <a:r>
              <a:rPr lang="en-US" altLang="zh-TW" baseline="0" dirty="0" smtClean="0">
                <a:latin typeface="Arial" pitchFamily="34" charset="0"/>
              </a:rPr>
              <a:t> taught at  the universities of Oxford, Aberdeen, </a:t>
            </a:r>
            <a:r>
              <a:rPr lang="en-US" altLang="zh-TW" baseline="0" dirty="0" err="1" smtClean="0">
                <a:latin typeface="Arial" pitchFamily="34" charset="0"/>
              </a:rPr>
              <a:t>Keele</a:t>
            </a:r>
            <a:r>
              <a:rPr lang="en-US" altLang="zh-TW" baseline="0" dirty="0" smtClean="0">
                <a:latin typeface="Arial" pitchFamily="34" charset="0"/>
              </a:rPr>
              <a:t> and Reading, and at York University in Toronto.</a:t>
            </a:r>
          </a:p>
          <a:p>
            <a:pPr eaLnBrk="1" hangingPunct="1"/>
            <a:r>
              <a:rPr lang="en-US" altLang="zh-TW" dirty="0" smtClean="0">
                <a:latin typeface="Arial" pitchFamily="34" charset="0"/>
              </a:rPr>
              <a:t> Flew was known as a strong advocate of atheism. </a:t>
            </a:r>
            <a:endParaRPr lang="zh-TW" altLang="en-US"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3BE23F-5E10-4B26-BFE9-7036FAE11CB1}" type="slidenum">
              <a:rPr lang="zh-TW" altLang="en-US" smtClean="0">
                <a:solidFill>
                  <a:prstClr val="black"/>
                </a:solidFill>
              </a:rPr>
              <a:pPr eaLnBrk="1" hangingPunct="1"/>
              <a:t>34</a:t>
            </a:fld>
            <a:endParaRPr lang="en-US" altLang="zh-TW" smtClean="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smtClean="0">
                <a:latin typeface="Arial" pitchFamily="34" charset="0"/>
              </a:rPr>
              <a:t>Antony Flew was an English philosopher,</a:t>
            </a:r>
            <a:r>
              <a:rPr lang="en-US" altLang="zh-TW" baseline="0" dirty="0" smtClean="0">
                <a:latin typeface="Arial" pitchFamily="34" charset="0"/>
              </a:rPr>
              <a:t> taught at  the universities of Oxford, Aberdeen, </a:t>
            </a:r>
            <a:r>
              <a:rPr lang="en-US" altLang="zh-TW" baseline="0" dirty="0" err="1" smtClean="0">
                <a:latin typeface="Arial" pitchFamily="34" charset="0"/>
              </a:rPr>
              <a:t>Keele</a:t>
            </a:r>
            <a:r>
              <a:rPr lang="en-US" altLang="zh-TW" baseline="0" dirty="0" smtClean="0">
                <a:latin typeface="Arial" pitchFamily="34" charset="0"/>
              </a:rPr>
              <a:t> and Reading, and at York University in Toronto.</a:t>
            </a:r>
          </a:p>
          <a:p>
            <a:pPr eaLnBrk="1" hangingPunct="1"/>
            <a:r>
              <a:rPr lang="en-US" altLang="zh-TW" smtClean="0">
                <a:latin typeface="Arial" pitchFamily="34" charset="0"/>
              </a:rPr>
              <a:t> Flew was known as a strong advocate of atheism. </a:t>
            </a:r>
            <a:endParaRPr lang="zh-TW" alt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52A905-9B56-462B-9014-8E75F33A994B}" type="slidenum">
              <a:rPr lang="zh-TW" altLang="en-US" smtClean="0"/>
              <a:pPr eaLnBrk="1" hangingPunct="1"/>
              <a:t>35</a:t>
            </a:fld>
            <a:endParaRPr lang="en-US" altLang="zh-TW"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FEC5E2-1D09-4662-BCC9-248A833312D9}" type="slidenum">
              <a:rPr lang="zh-TW" altLang="en-US" smtClean="0"/>
              <a:pPr eaLnBrk="1" hangingPunct="1"/>
              <a:t>36</a:t>
            </a:fld>
            <a:endParaRPr lang="en-US" altLang="zh-TW"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2F7B05-E098-4E95-BF56-CDE90DC8382C}" type="slidenum">
              <a:rPr lang="zh-TW" altLang="en-US" smtClean="0"/>
              <a:pPr eaLnBrk="1" hangingPunct="1"/>
              <a:t>37</a:t>
            </a:fld>
            <a:endParaRPr lang="en-US" altLang="zh-TW"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43D07A-30A8-47E4-8E15-E6C91412FA0A}" type="slidenum">
              <a:rPr lang="zh-TW" altLang="en-US" smtClean="0"/>
              <a:pPr eaLnBrk="1" hangingPunct="1"/>
              <a:t>38</a:t>
            </a:fld>
            <a:endParaRPr lang="en-US" altLang="zh-TW"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243542-54A9-4018-9BE8-1F4F55BC0783}" type="slidenum">
              <a:rPr lang="zh-TW" altLang="en-US" smtClean="0"/>
              <a:pPr eaLnBrk="1" hangingPunct="1"/>
              <a:t>39</a:t>
            </a:fld>
            <a:endParaRPr lang="en-US" altLang="zh-TW"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50135A-9757-40EB-A6D1-00C98E1A5D25}" type="slidenum">
              <a:rPr lang="zh-TW" altLang="en-US" smtClean="0"/>
              <a:pPr eaLnBrk="1" hangingPunct="1"/>
              <a:t>40</a:t>
            </a:fld>
            <a:endParaRPr lang="en-US" altLang="zh-TW"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3A6A7D-9D2D-49BD-8F63-A6DA38ECCD17}" type="slidenum">
              <a:rPr lang="zh-TW" altLang="en-US" smtClean="0"/>
              <a:pPr eaLnBrk="1" hangingPunct="1"/>
              <a:t>4</a:t>
            </a:fld>
            <a:endParaRPr lang="en-US" altLang="zh-TW"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F9C4E2-CE74-46F1-9E5E-CE82981B1375}" type="slidenum">
              <a:rPr lang="zh-TW" altLang="en-US" smtClean="0"/>
              <a:pPr eaLnBrk="1" hangingPunct="1"/>
              <a:t>41</a:t>
            </a:fld>
            <a:endParaRPr lang="en-US" altLang="zh-TW"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BB04B43-E12B-4C0D-B3A9-CA0D0AADEA06}" type="slidenum">
              <a:rPr lang="zh-TW" altLang="en-US" smtClean="0"/>
              <a:pPr eaLnBrk="1" hangingPunct="1"/>
              <a:t>42</a:t>
            </a:fld>
            <a:endParaRPr lang="en-US" altLang="zh-TW"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61A6C9-7470-4BBE-9717-63FCB4A5A524}" type="slidenum">
              <a:rPr lang="zh-TW" altLang="en-US" smtClean="0"/>
              <a:pPr eaLnBrk="1" hangingPunct="1"/>
              <a:t>43</a:t>
            </a:fld>
            <a:endParaRPr lang="en-US" altLang="zh-TW"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10B4F1-7223-4915-8301-14270E2D4C26}" type="slidenum">
              <a:rPr lang="zh-TW" altLang="en-US" smtClean="0"/>
              <a:pPr eaLnBrk="1" hangingPunct="1"/>
              <a:t>44</a:t>
            </a:fld>
            <a:endParaRPr lang="en-US" altLang="zh-TW"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662205-7E93-4A3B-89BD-F56203EA9F2F}" type="slidenum">
              <a:rPr lang="zh-TW" altLang="en-US" smtClean="0"/>
              <a:pPr eaLnBrk="1" hangingPunct="1"/>
              <a:t>45</a:t>
            </a:fld>
            <a:endParaRPr lang="en-US" altLang="zh-TW"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68C9B9-6C47-4BD8-9DBF-14F36FDA0EEB}" type="slidenum">
              <a:rPr lang="zh-TW" altLang="en-US" smtClean="0">
                <a:solidFill>
                  <a:srgbClr val="000000"/>
                </a:solidFill>
              </a:rPr>
              <a:pPr eaLnBrk="1" hangingPunct="1"/>
              <a:t>46</a:t>
            </a:fld>
            <a:endParaRPr lang="zh-TW" altLang="en-US" smtClean="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68C9B9-6C47-4BD8-9DBF-14F36FDA0EEB}" type="slidenum">
              <a:rPr lang="zh-TW" altLang="en-US" smtClean="0">
                <a:solidFill>
                  <a:srgbClr val="000000"/>
                </a:solidFill>
              </a:rPr>
              <a:pPr eaLnBrk="1" hangingPunct="1"/>
              <a:t>47</a:t>
            </a:fld>
            <a:endParaRPr lang="zh-TW" altLang="en-US" smtClean="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1D7FC5-C647-4B6F-8AA6-F533BBD4BB4C}" type="slidenum">
              <a:rPr lang="zh-TW" altLang="en-US" smtClean="0">
                <a:solidFill>
                  <a:srgbClr val="000000"/>
                </a:solidFill>
              </a:rPr>
              <a:pPr eaLnBrk="1" hangingPunct="1"/>
              <a:t>48</a:t>
            </a:fld>
            <a:endParaRPr lang="zh-TW" altLang="en-US" smtClean="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F75E0F-CCE6-4F96-8A83-6BBD378FA770}" type="slidenum">
              <a:rPr lang="zh-TW" altLang="en-US" smtClean="0"/>
              <a:pPr eaLnBrk="1" hangingPunct="1"/>
              <a:t>49</a:t>
            </a:fld>
            <a:endParaRPr lang="zh-TW" alt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3D086E-A03D-4F55-A690-0FC593FA2466}" type="slidenum">
              <a:rPr lang="zh-TW" altLang="en-US" smtClean="0"/>
              <a:pPr eaLnBrk="1" hangingPunct="1"/>
              <a:t>50</a:t>
            </a:fld>
            <a:endParaRPr lang="zh-TW"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3FD7EDF-BE28-4FA4-AB48-4E1CE436FAB4}" type="slidenum">
              <a:rPr lang="zh-TW" altLang="en-US" smtClean="0"/>
              <a:pPr eaLnBrk="1" hangingPunct="1"/>
              <a:t>5</a:t>
            </a:fld>
            <a:endParaRPr lang="zh-TW"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E81DCA6-DBA9-475D-BCF5-3BA6847C7A3C}" type="slidenum">
              <a:rPr lang="zh-TW" altLang="en-US" smtClean="0"/>
              <a:pPr eaLnBrk="1" hangingPunct="1"/>
              <a:t>51</a:t>
            </a:fld>
            <a:endParaRPr lang="zh-TW"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7FBDA5-8862-480A-B7CB-0E88405A4C75}" type="slidenum">
              <a:rPr lang="zh-TW" altLang="en-US" smtClean="0"/>
              <a:pPr eaLnBrk="1" hangingPunct="1"/>
              <a:t>52</a:t>
            </a:fld>
            <a:endParaRPr lang="zh-TW"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E33F33-5066-4DCB-B87E-F595194C75BE}" type="slidenum">
              <a:rPr lang="zh-TW" altLang="en-US" smtClean="0"/>
              <a:pPr eaLnBrk="1" hangingPunct="1"/>
              <a:t>53</a:t>
            </a:fld>
            <a:endParaRPr lang="en-US" altLang="zh-TW"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7112FC-D335-478B-8CB0-B95CD416AE3F}" type="slidenum">
              <a:rPr lang="zh-TW" altLang="en-US" smtClean="0"/>
              <a:pPr eaLnBrk="1" hangingPunct="1"/>
              <a:t>6</a:t>
            </a:fld>
            <a:endParaRPr lang="zh-TW"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CDAD14-83EA-4768-A51A-3446CA595984}" type="slidenum">
              <a:rPr lang="zh-TW" altLang="en-US" smtClean="0"/>
              <a:pPr eaLnBrk="1" hangingPunct="1"/>
              <a:t>7</a:t>
            </a:fld>
            <a:endParaRPr lang="zh-TW" altLang="en-US" smtClean="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zh-TW" altLang="en-US" sz="1400" smtClean="0">
              <a:solidFill>
                <a:schemeClr val="hlink"/>
              </a:solidFill>
              <a:latin typeface="標楷體" pitchFamily="65" charset="-120"/>
              <a:ea typeface="標楷體" pitchFamily="65" charset="-120"/>
            </a:endParaRPr>
          </a:p>
          <a:p>
            <a:r>
              <a:rPr lang="zh-TW" altLang="en-US" sz="1400" smtClean="0">
                <a:solidFill>
                  <a:schemeClr val="hlink"/>
                </a:solidFill>
                <a:latin typeface="標楷體" pitchFamily="65" charset="-120"/>
                <a:ea typeface="標楷體" pitchFamily="65" charset="-120"/>
              </a:rPr>
              <a:t>20世紀最偉大的科學家愛因斯坦在提出普通相對論時，就得出了宇宙不可能靜止的結論</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498E0C-0AB5-4591-9497-B4E0C9E23A71}" type="slidenum">
              <a:rPr lang="zh-TW" altLang="en-US" smtClean="0"/>
              <a:pPr eaLnBrk="1" hangingPunct="1"/>
              <a:t>8</a:t>
            </a:fld>
            <a:endParaRPr lang="zh-TW" altLang="en-US" smtClean="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zh-TW" sz="1400" i="1" smtClean="0">
                <a:solidFill>
                  <a:srgbClr val="000000"/>
                </a:solidFill>
                <a:latin typeface="標楷體" pitchFamily="65" charset="-120"/>
                <a:ea typeface="標楷體" pitchFamily="65" charset="-120"/>
              </a:rPr>
              <a:t>Aleksandra Friedmann (1888-1925) of Russia (left) and Abbe George LeMaitre (1894-1966) of Belgium</a:t>
            </a:r>
            <a:r>
              <a:rPr lang="zh-TW" altLang="en-US" sz="1400" i="1" smtClean="0">
                <a:solidFill>
                  <a:srgbClr val="000000"/>
                </a:solidFill>
                <a:latin typeface="標楷體" pitchFamily="65" charset="-120"/>
                <a:ea typeface="標楷體" pitchFamily="65" charset="-120"/>
              </a:rPr>
              <a:t>比利時 (</a:t>
            </a:r>
            <a:r>
              <a:rPr lang="en-US" altLang="zh-TW" sz="1400" i="1" smtClean="0">
                <a:solidFill>
                  <a:srgbClr val="000000"/>
                </a:solidFill>
                <a:latin typeface="標楷體" pitchFamily="65" charset="-120"/>
                <a:ea typeface="標楷體" pitchFamily="65" charset="-120"/>
              </a:rPr>
              <a:t>right). These two are credited with developing the basics of the Big Bang model.</a:t>
            </a:r>
            <a:endParaRPr lang="zh-TW" altLang="en-US" sz="1400" smtClean="0">
              <a:solidFill>
                <a:schemeClr val="hlink"/>
              </a:solidFill>
              <a:latin typeface="標楷體" pitchFamily="65" charset="-120"/>
              <a:ea typeface="標楷體" pitchFamily="65"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FD61305-9019-4A91-B54F-00943ED4266F}" type="slidenum">
              <a:rPr lang="zh-TW" altLang="en-US" smtClean="0"/>
              <a:pPr eaLnBrk="1" hangingPunct="1"/>
              <a:t>9</a:t>
            </a:fld>
            <a:endParaRPr lang="en-US" altLang="zh-TW"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12560A8E-F5DB-4D89-A5EF-FB47445BEA83}" type="slidenum">
              <a:rPr lang="zh-TW" altLang="tr-TR"/>
              <a:pPr>
                <a:defRPr/>
              </a:pPr>
              <a:t>‹#›</a:t>
            </a:fld>
            <a:endParaRPr lang="tr-TR" altLang="zh-TW"/>
          </a:p>
        </p:txBody>
      </p:sp>
    </p:spTree>
    <p:extLst>
      <p:ext uri="{BB962C8B-B14F-4D97-AF65-F5344CB8AC3E}">
        <p14:creationId xmlns:p14="http://schemas.microsoft.com/office/powerpoint/2010/main" val="105647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0FAD0C74-A197-4D5A-987B-1042443ECC2A}" type="slidenum">
              <a:rPr lang="zh-TW" altLang="tr-TR"/>
              <a:pPr>
                <a:defRPr/>
              </a:pPr>
              <a:t>‹#›</a:t>
            </a:fld>
            <a:endParaRPr lang="tr-TR" altLang="zh-TW"/>
          </a:p>
        </p:txBody>
      </p:sp>
    </p:spTree>
    <p:extLst>
      <p:ext uri="{BB962C8B-B14F-4D97-AF65-F5344CB8AC3E}">
        <p14:creationId xmlns:p14="http://schemas.microsoft.com/office/powerpoint/2010/main" val="164644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C44FAD30-1652-4C92-A21C-10DBB8DF8F41}" type="slidenum">
              <a:rPr lang="zh-TW" altLang="tr-TR"/>
              <a:pPr>
                <a:defRPr/>
              </a:pPr>
              <a:t>‹#›</a:t>
            </a:fld>
            <a:endParaRPr lang="tr-TR" altLang="zh-TW"/>
          </a:p>
        </p:txBody>
      </p:sp>
    </p:spTree>
    <p:extLst>
      <p:ext uri="{BB962C8B-B14F-4D97-AF65-F5344CB8AC3E}">
        <p14:creationId xmlns:p14="http://schemas.microsoft.com/office/powerpoint/2010/main" val="364260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grpSp>
      <p:sp>
        <p:nvSpPr>
          <p:cNvPr id="2154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ltLang="zh-TW"/>
              <a:t>Click to edit Master subtitle style</a:t>
            </a:r>
          </a:p>
        </p:txBody>
      </p:sp>
      <p:sp>
        <p:nvSpPr>
          <p:cNvPr id="215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ltLang="zh-TW"/>
              <a:t>Click to edit Master title style</a:t>
            </a:r>
          </a:p>
        </p:txBody>
      </p:sp>
      <p:sp>
        <p:nvSpPr>
          <p:cNvPr id="39" name="Rectangle 37"/>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40" name="Rectangle 38"/>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41" name="Rectangle 41"/>
          <p:cNvSpPr>
            <a:spLocks noGrp="1" noChangeArrowheads="1"/>
          </p:cNvSpPr>
          <p:nvPr>
            <p:ph type="sldNum" sz="quarter" idx="12"/>
          </p:nvPr>
        </p:nvSpPr>
        <p:spPr/>
        <p:txBody>
          <a:bodyPr/>
          <a:lstStyle>
            <a:lvl1pPr>
              <a:defRPr>
                <a:latin typeface="Arial" charset="0"/>
              </a:defRPr>
            </a:lvl1pPr>
          </a:lstStyle>
          <a:p>
            <a:pPr>
              <a:defRPr/>
            </a:pPr>
            <a:fld id="{0FDA605C-FC63-40BF-A3E0-867CCC60AD4C}" type="slidenum">
              <a:rPr lang="zh-TW" altLang="en-US"/>
              <a:pPr>
                <a:defRPr/>
              </a:pPr>
              <a:t>‹#›</a:t>
            </a:fld>
            <a:endParaRPr lang="zh-TW" altLang="en-US"/>
          </a:p>
        </p:txBody>
      </p:sp>
    </p:spTree>
    <p:extLst>
      <p:ext uri="{BB962C8B-B14F-4D97-AF65-F5344CB8AC3E}">
        <p14:creationId xmlns:p14="http://schemas.microsoft.com/office/powerpoint/2010/main" val="84039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5"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6" name="Rectangle 41"/>
          <p:cNvSpPr>
            <a:spLocks noGrp="1" noChangeArrowheads="1"/>
          </p:cNvSpPr>
          <p:nvPr>
            <p:ph type="sldNum" sz="quarter" idx="12"/>
          </p:nvPr>
        </p:nvSpPr>
        <p:spPr/>
        <p:txBody>
          <a:bodyPr/>
          <a:lstStyle>
            <a:lvl1pPr>
              <a:defRPr>
                <a:latin typeface="Arial" charset="0"/>
              </a:defRPr>
            </a:lvl1pPr>
          </a:lstStyle>
          <a:p>
            <a:pPr>
              <a:defRPr/>
            </a:pPr>
            <a:fld id="{3586ACF7-AC3E-443A-94BF-36ABB93CF7F4}" type="slidenum">
              <a:rPr lang="zh-TW" altLang="en-US"/>
              <a:pPr>
                <a:defRPr/>
              </a:pPr>
              <a:t>‹#›</a:t>
            </a:fld>
            <a:endParaRPr lang="zh-TW" altLang="en-US"/>
          </a:p>
        </p:txBody>
      </p:sp>
    </p:spTree>
    <p:extLst>
      <p:ext uri="{BB962C8B-B14F-4D97-AF65-F5344CB8AC3E}">
        <p14:creationId xmlns:p14="http://schemas.microsoft.com/office/powerpoint/2010/main" val="3609173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5"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6" name="Rectangle 41"/>
          <p:cNvSpPr>
            <a:spLocks noGrp="1" noChangeArrowheads="1"/>
          </p:cNvSpPr>
          <p:nvPr>
            <p:ph type="sldNum" sz="quarter" idx="12"/>
          </p:nvPr>
        </p:nvSpPr>
        <p:spPr/>
        <p:txBody>
          <a:bodyPr/>
          <a:lstStyle>
            <a:lvl1pPr>
              <a:defRPr>
                <a:latin typeface="Arial" charset="0"/>
              </a:defRPr>
            </a:lvl1pPr>
          </a:lstStyle>
          <a:p>
            <a:pPr>
              <a:defRPr/>
            </a:pPr>
            <a:fld id="{DE01385C-6520-485A-8A77-5B03ED0866B8}" type="slidenum">
              <a:rPr lang="zh-TW" altLang="en-US"/>
              <a:pPr>
                <a:defRPr/>
              </a:pPr>
              <a:t>‹#›</a:t>
            </a:fld>
            <a:endParaRPr lang="zh-TW" altLang="en-US"/>
          </a:p>
        </p:txBody>
      </p:sp>
    </p:spTree>
    <p:extLst>
      <p:ext uri="{BB962C8B-B14F-4D97-AF65-F5344CB8AC3E}">
        <p14:creationId xmlns:p14="http://schemas.microsoft.com/office/powerpoint/2010/main" val="287520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6"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7" name="Rectangle 41"/>
          <p:cNvSpPr>
            <a:spLocks noGrp="1" noChangeArrowheads="1"/>
          </p:cNvSpPr>
          <p:nvPr>
            <p:ph type="sldNum" sz="quarter" idx="12"/>
          </p:nvPr>
        </p:nvSpPr>
        <p:spPr/>
        <p:txBody>
          <a:bodyPr/>
          <a:lstStyle>
            <a:lvl1pPr>
              <a:defRPr>
                <a:latin typeface="Arial" charset="0"/>
              </a:defRPr>
            </a:lvl1pPr>
          </a:lstStyle>
          <a:p>
            <a:pPr>
              <a:defRPr/>
            </a:pPr>
            <a:fld id="{3E931D73-B632-411E-83FE-BE560F69B50F}" type="slidenum">
              <a:rPr lang="zh-TW" altLang="en-US"/>
              <a:pPr>
                <a:defRPr/>
              </a:pPr>
              <a:t>‹#›</a:t>
            </a:fld>
            <a:endParaRPr lang="zh-TW" altLang="en-US"/>
          </a:p>
        </p:txBody>
      </p:sp>
    </p:spTree>
    <p:extLst>
      <p:ext uri="{BB962C8B-B14F-4D97-AF65-F5344CB8AC3E}">
        <p14:creationId xmlns:p14="http://schemas.microsoft.com/office/powerpoint/2010/main" val="4186896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8"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9" name="Rectangle 41"/>
          <p:cNvSpPr>
            <a:spLocks noGrp="1" noChangeArrowheads="1"/>
          </p:cNvSpPr>
          <p:nvPr>
            <p:ph type="sldNum" sz="quarter" idx="12"/>
          </p:nvPr>
        </p:nvSpPr>
        <p:spPr/>
        <p:txBody>
          <a:bodyPr/>
          <a:lstStyle>
            <a:lvl1pPr>
              <a:defRPr>
                <a:latin typeface="Arial" charset="0"/>
              </a:defRPr>
            </a:lvl1pPr>
          </a:lstStyle>
          <a:p>
            <a:pPr>
              <a:defRPr/>
            </a:pPr>
            <a:fld id="{664D72FE-D42B-4DCD-A242-281D0705AD5A}" type="slidenum">
              <a:rPr lang="zh-TW" altLang="en-US"/>
              <a:pPr>
                <a:defRPr/>
              </a:pPr>
              <a:t>‹#›</a:t>
            </a:fld>
            <a:endParaRPr lang="zh-TW" altLang="en-US"/>
          </a:p>
        </p:txBody>
      </p:sp>
    </p:spTree>
    <p:extLst>
      <p:ext uri="{BB962C8B-B14F-4D97-AF65-F5344CB8AC3E}">
        <p14:creationId xmlns:p14="http://schemas.microsoft.com/office/powerpoint/2010/main" val="27803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4"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5" name="Rectangle 41"/>
          <p:cNvSpPr>
            <a:spLocks noGrp="1" noChangeArrowheads="1"/>
          </p:cNvSpPr>
          <p:nvPr>
            <p:ph type="sldNum" sz="quarter" idx="12"/>
          </p:nvPr>
        </p:nvSpPr>
        <p:spPr/>
        <p:txBody>
          <a:bodyPr/>
          <a:lstStyle>
            <a:lvl1pPr>
              <a:defRPr>
                <a:latin typeface="Arial" charset="0"/>
              </a:defRPr>
            </a:lvl1pPr>
          </a:lstStyle>
          <a:p>
            <a:pPr>
              <a:defRPr/>
            </a:pPr>
            <a:fld id="{358A4C1F-FD92-4FF5-951A-0CB8BB7D443E}" type="slidenum">
              <a:rPr lang="zh-TW" altLang="en-US"/>
              <a:pPr>
                <a:defRPr/>
              </a:pPr>
              <a:t>‹#›</a:t>
            </a:fld>
            <a:endParaRPr lang="zh-TW" altLang="en-US"/>
          </a:p>
        </p:txBody>
      </p:sp>
    </p:spTree>
    <p:extLst>
      <p:ext uri="{BB962C8B-B14F-4D97-AF65-F5344CB8AC3E}">
        <p14:creationId xmlns:p14="http://schemas.microsoft.com/office/powerpoint/2010/main" val="3569794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3"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4" name="Rectangle 41"/>
          <p:cNvSpPr>
            <a:spLocks noGrp="1" noChangeArrowheads="1"/>
          </p:cNvSpPr>
          <p:nvPr>
            <p:ph type="sldNum" sz="quarter" idx="12"/>
          </p:nvPr>
        </p:nvSpPr>
        <p:spPr/>
        <p:txBody>
          <a:bodyPr/>
          <a:lstStyle>
            <a:lvl1pPr>
              <a:defRPr>
                <a:latin typeface="Arial" charset="0"/>
              </a:defRPr>
            </a:lvl1pPr>
          </a:lstStyle>
          <a:p>
            <a:pPr>
              <a:defRPr/>
            </a:pPr>
            <a:fld id="{065094F1-51C2-41F9-8938-F60DFAE26826}" type="slidenum">
              <a:rPr lang="zh-TW" altLang="en-US"/>
              <a:pPr>
                <a:defRPr/>
              </a:pPr>
              <a:t>‹#›</a:t>
            </a:fld>
            <a:endParaRPr lang="zh-TW" altLang="en-US"/>
          </a:p>
        </p:txBody>
      </p:sp>
    </p:spTree>
    <p:extLst>
      <p:ext uri="{BB962C8B-B14F-4D97-AF65-F5344CB8AC3E}">
        <p14:creationId xmlns:p14="http://schemas.microsoft.com/office/powerpoint/2010/main" val="781984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6"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7" name="Rectangle 41"/>
          <p:cNvSpPr>
            <a:spLocks noGrp="1" noChangeArrowheads="1"/>
          </p:cNvSpPr>
          <p:nvPr>
            <p:ph type="sldNum" sz="quarter" idx="12"/>
          </p:nvPr>
        </p:nvSpPr>
        <p:spPr/>
        <p:txBody>
          <a:bodyPr/>
          <a:lstStyle>
            <a:lvl1pPr>
              <a:defRPr>
                <a:latin typeface="Arial" charset="0"/>
              </a:defRPr>
            </a:lvl1pPr>
          </a:lstStyle>
          <a:p>
            <a:pPr>
              <a:defRPr/>
            </a:pPr>
            <a:fld id="{543F4B63-4ACF-4FE1-8907-6E80800E8E2E}" type="slidenum">
              <a:rPr lang="zh-TW" altLang="en-US"/>
              <a:pPr>
                <a:defRPr/>
              </a:pPr>
              <a:t>‹#›</a:t>
            </a:fld>
            <a:endParaRPr lang="zh-TW" altLang="en-US"/>
          </a:p>
        </p:txBody>
      </p:sp>
    </p:spTree>
    <p:extLst>
      <p:ext uri="{BB962C8B-B14F-4D97-AF65-F5344CB8AC3E}">
        <p14:creationId xmlns:p14="http://schemas.microsoft.com/office/powerpoint/2010/main" val="321770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EA99DE-EE5A-4D9F-A0FB-1DECE72C2B9A}" type="slidenum">
              <a:rPr lang="zh-TW" altLang="tr-TR"/>
              <a:pPr>
                <a:defRPr/>
              </a:pPr>
              <a:t>‹#›</a:t>
            </a:fld>
            <a:endParaRPr lang="tr-TR" altLang="zh-TW"/>
          </a:p>
        </p:txBody>
      </p:sp>
    </p:spTree>
    <p:extLst>
      <p:ext uri="{BB962C8B-B14F-4D97-AF65-F5344CB8AC3E}">
        <p14:creationId xmlns:p14="http://schemas.microsoft.com/office/powerpoint/2010/main" val="872297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6"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7" name="Rectangle 41"/>
          <p:cNvSpPr>
            <a:spLocks noGrp="1" noChangeArrowheads="1"/>
          </p:cNvSpPr>
          <p:nvPr>
            <p:ph type="sldNum" sz="quarter" idx="12"/>
          </p:nvPr>
        </p:nvSpPr>
        <p:spPr/>
        <p:txBody>
          <a:bodyPr/>
          <a:lstStyle>
            <a:lvl1pPr>
              <a:defRPr>
                <a:latin typeface="Arial" charset="0"/>
              </a:defRPr>
            </a:lvl1pPr>
          </a:lstStyle>
          <a:p>
            <a:pPr>
              <a:defRPr/>
            </a:pPr>
            <a:fld id="{A582AD5F-668D-4618-AE22-2189D6D208E5}" type="slidenum">
              <a:rPr lang="zh-TW" altLang="en-US"/>
              <a:pPr>
                <a:defRPr/>
              </a:pPr>
              <a:t>‹#›</a:t>
            </a:fld>
            <a:endParaRPr lang="zh-TW" altLang="en-US"/>
          </a:p>
        </p:txBody>
      </p:sp>
    </p:spTree>
    <p:extLst>
      <p:ext uri="{BB962C8B-B14F-4D97-AF65-F5344CB8AC3E}">
        <p14:creationId xmlns:p14="http://schemas.microsoft.com/office/powerpoint/2010/main" val="2380298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5"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6" name="Rectangle 41"/>
          <p:cNvSpPr>
            <a:spLocks noGrp="1" noChangeArrowheads="1"/>
          </p:cNvSpPr>
          <p:nvPr>
            <p:ph type="sldNum" sz="quarter" idx="12"/>
          </p:nvPr>
        </p:nvSpPr>
        <p:spPr/>
        <p:txBody>
          <a:bodyPr/>
          <a:lstStyle>
            <a:lvl1pPr>
              <a:defRPr>
                <a:latin typeface="Arial" charset="0"/>
              </a:defRPr>
            </a:lvl1pPr>
          </a:lstStyle>
          <a:p>
            <a:pPr>
              <a:defRPr/>
            </a:pPr>
            <a:fld id="{97A7FC30-8C07-48AA-9EF3-58E97B71050C}" type="slidenum">
              <a:rPr lang="zh-TW" altLang="en-US"/>
              <a:pPr>
                <a:defRPr/>
              </a:pPr>
              <a:t>‹#›</a:t>
            </a:fld>
            <a:endParaRPr lang="zh-TW" altLang="en-US"/>
          </a:p>
        </p:txBody>
      </p:sp>
    </p:spTree>
    <p:extLst>
      <p:ext uri="{BB962C8B-B14F-4D97-AF65-F5344CB8AC3E}">
        <p14:creationId xmlns:p14="http://schemas.microsoft.com/office/powerpoint/2010/main" val="30170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7813"/>
            <a:ext cx="2057400" cy="58531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7813"/>
            <a:ext cx="6019800" cy="58531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39"/>
          <p:cNvSpPr>
            <a:spLocks noGrp="1" noChangeArrowheads="1"/>
          </p:cNvSpPr>
          <p:nvPr>
            <p:ph type="dt" sz="half" idx="10"/>
          </p:nvPr>
        </p:nvSpPr>
        <p:spPr/>
        <p:txBody>
          <a:bodyPr/>
          <a:lstStyle>
            <a:lvl1pPr>
              <a:defRPr>
                <a:latin typeface="Arial" charset="0"/>
              </a:defRPr>
            </a:lvl1pPr>
          </a:lstStyle>
          <a:p>
            <a:pPr>
              <a:defRPr/>
            </a:pPr>
            <a:endParaRPr lang="zh-TW" altLang="en-US"/>
          </a:p>
        </p:txBody>
      </p:sp>
      <p:sp>
        <p:nvSpPr>
          <p:cNvPr id="5" name="Rectangle 40"/>
          <p:cNvSpPr>
            <a:spLocks noGrp="1" noChangeArrowheads="1"/>
          </p:cNvSpPr>
          <p:nvPr>
            <p:ph type="ftr" sz="quarter" idx="11"/>
          </p:nvPr>
        </p:nvSpPr>
        <p:spPr/>
        <p:txBody>
          <a:bodyPr/>
          <a:lstStyle>
            <a:lvl1pPr>
              <a:defRPr>
                <a:latin typeface="Arial" charset="0"/>
              </a:defRPr>
            </a:lvl1pPr>
          </a:lstStyle>
          <a:p>
            <a:pPr>
              <a:defRPr/>
            </a:pPr>
            <a:endParaRPr lang="zh-TW" altLang="en-US"/>
          </a:p>
        </p:txBody>
      </p:sp>
      <p:sp>
        <p:nvSpPr>
          <p:cNvPr id="6" name="Rectangle 41"/>
          <p:cNvSpPr>
            <a:spLocks noGrp="1" noChangeArrowheads="1"/>
          </p:cNvSpPr>
          <p:nvPr>
            <p:ph type="sldNum" sz="quarter" idx="12"/>
          </p:nvPr>
        </p:nvSpPr>
        <p:spPr/>
        <p:txBody>
          <a:bodyPr/>
          <a:lstStyle>
            <a:lvl1pPr>
              <a:defRPr>
                <a:latin typeface="Arial" charset="0"/>
              </a:defRPr>
            </a:lvl1pPr>
          </a:lstStyle>
          <a:p>
            <a:pPr>
              <a:defRPr/>
            </a:pPr>
            <a:fld id="{90C537ED-7043-456F-AF27-274EEE6E9140}" type="slidenum">
              <a:rPr lang="zh-TW" altLang="en-US"/>
              <a:pPr>
                <a:defRPr/>
              </a:pPr>
              <a:t>‹#›</a:t>
            </a:fld>
            <a:endParaRPr lang="zh-TW" altLang="en-US"/>
          </a:p>
        </p:txBody>
      </p:sp>
    </p:spTree>
    <p:extLst>
      <p:ext uri="{BB962C8B-B14F-4D97-AF65-F5344CB8AC3E}">
        <p14:creationId xmlns:p14="http://schemas.microsoft.com/office/powerpoint/2010/main" val="1345396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20437A-B06C-486A-BE4B-CAA8E516EF6E}"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3689132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68ED57-DE5C-462A-A9BD-CAC5C9369AF1}"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848773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E71662-0303-4145-9715-2CBF402C1558}"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2090587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938679-AF08-4041-B3B7-74F9F66A3B07}"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4285972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E3ADE54-3C12-449D-89C1-83301A073064}"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2055540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04826B-7838-4017-9D8B-F16320859CE8}"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2011049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3D243-75A5-4D9B-98A6-5D8CBF09942F}"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146328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3F0D26A7-2763-4F91-806E-613CD709784A}" type="slidenum">
              <a:rPr lang="zh-TW" altLang="tr-TR"/>
              <a:pPr>
                <a:defRPr/>
              </a:pPr>
              <a:t>‹#›</a:t>
            </a:fld>
            <a:endParaRPr lang="tr-TR" altLang="zh-TW"/>
          </a:p>
        </p:txBody>
      </p:sp>
    </p:spTree>
    <p:extLst>
      <p:ext uri="{BB962C8B-B14F-4D97-AF65-F5344CB8AC3E}">
        <p14:creationId xmlns:p14="http://schemas.microsoft.com/office/powerpoint/2010/main" val="85455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BFBA88-8072-4074-BF3A-0805F7F16C3F}"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1356530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6DC1643-39C7-4954-8D02-21DF1A6F1DD1}"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28572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0955B4-9D17-4E18-8806-6DBAF1B8D973}"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2032501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639DD5-95A3-4D16-AC08-BF49B9885F7D}"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3860273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E8A920-8E84-4B7D-87B0-09F9A5031059}"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3473439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tr-TR"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zh-HK" altLang="zh-HK">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zh-HK" altLang="zh-HK">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BD160EA-FD35-4BD7-A89B-4CA3CE9D9617}" type="slidenum">
              <a:rPr lang="tr-TR" altLang="zh-HK">
                <a:solidFill>
                  <a:srgbClr val="000000"/>
                </a:solidFill>
              </a:rPr>
              <a:pPr/>
              <a:t>‹#›</a:t>
            </a:fld>
            <a:endParaRPr lang="tr-TR" altLang="zh-HK">
              <a:solidFill>
                <a:srgbClr val="000000"/>
              </a:solidFill>
            </a:endParaRPr>
          </a:p>
        </p:txBody>
      </p:sp>
    </p:spTree>
    <p:extLst>
      <p:ext uri="{BB962C8B-B14F-4D97-AF65-F5344CB8AC3E}">
        <p14:creationId xmlns:p14="http://schemas.microsoft.com/office/powerpoint/2010/main" val="372442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18F7957B-63BE-417D-871C-79FD07970D3D}" type="slidenum">
              <a:rPr lang="zh-TW" altLang="tr-TR"/>
              <a:pPr>
                <a:defRPr/>
              </a:pPr>
              <a:t>‹#›</a:t>
            </a:fld>
            <a:endParaRPr lang="tr-TR" altLang="zh-TW"/>
          </a:p>
        </p:txBody>
      </p:sp>
    </p:spTree>
    <p:extLst>
      <p:ext uri="{BB962C8B-B14F-4D97-AF65-F5344CB8AC3E}">
        <p14:creationId xmlns:p14="http://schemas.microsoft.com/office/powerpoint/2010/main" val="404824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A6748A10-113C-482D-B799-041783FE6123}" type="slidenum">
              <a:rPr lang="zh-TW" altLang="tr-TR"/>
              <a:pPr>
                <a:defRPr/>
              </a:pPr>
              <a:t>‹#›</a:t>
            </a:fld>
            <a:endParaRPr lang="tr-TR" altLang="zh-TW"/>
          </a:p>
        </p:txBody>
      </p:sp>
    </p:spTree>
    <p:extLst>
      <p:ext uri="{BB962C8B-B14F-4D97-AF65-F5344CB8AC3E}">
        <p14:creationId xmlns:p14="http://schemas.microsoft.com/office/powerpoint/2010/main" val="335180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41DCC0AE-1EAA-4A57-AE55-B70472C48B4A}" type="slidenum">
              <a:rPr lang="zh-TW" altLang="tr-TR"/>
              <a:pPr>
                <a:defRPr/>
              </a:pPr>
              <a:t>‹#›</a:t>
            </a:fld>
            <a:endParaRPr lang="tr-TR" altLang="zh-TW"/>
          </a:p>
        </p:txBody>
      </p:sp>
    </p:spTree>
    <p:extLst>
      <p:ext uri="{BB962C8B-B14F-4D97-AF65-F5344CB8AC3E}">
        <p14:creationId xmlns:p14="http://schemas.microsoft.com/office/powerpoint/2010/main" val="58531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DD16F47A-C885-4604-AADE-BD74FF68C855}" type="slidenum">
              <a:rPr lang="zh-TW" altLang="tr-TR"/>
              <a:pPr>
                <a:defRPr/>
              </a:pPr>
              <a:t>‹#›</a:t>
            </a:fld>
            <a:endParaRPr lang="tr-TR" altLang="zh-TW"/>
          </a:p>
        </p:txBody>
      </p:sp>
    </p:spTree>
    <p:extLst>
      <p:ext uri="{BB962C8B-B14F-4D97-AF65-F5344CB8AC3E}">
        <p14:creationId xmlns:p14="http://schemas.microsoft.com/office/powerpoint/2010/main" val="283009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EB11ACE-D0B7-4C58-8739-879FCD5A1002}" type="slidenum">
              <a:rPr lang="zh-TW" altLang="tr-TR"/>
              <a:pPr>
                <a:defRPr/>
              </a:pPr>
              <a:t>‹#›</a:t>
            </a:fld>
            <a:endParaRPr lang="tr-TR" altLang="zh-TW"/>
          </a:p>
        </p:txBody>
      </p:sp>
    </p:spTree>
    <p:extLst>
      <p:ext uri="{BB962C8B-B14F-4D97-AF65-F5344CB8AC3E}">
        <p14:creationId xmlns:p14="http://schemas.microsoft.com/office/powerpoint/2010/main" val="88944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9949B7E-F155-422E-9C10-13EE4CF3DEBF}" type="slidenum">
              <a:rPr lang="zh-TW" altLang="tr-TR"/>
              <a:pPr>
                <a:defRPr/>
              </a:pPr>
              <a:t>‹#›</a:t>
            </a:fld>
            <a:endParaRPr lang="tr-TR" altLang="zh-TW"/>
          </a:p>
        </p:txBody>
      </p:sp>
    </p:spTree>
    <p:extLst>
      <p:ext uri="{BB962C8B-B14F-4D97-AF65-F5344CB8AC3E}">
        <p14:creationId xmlns:p14="http://schemas.microsoft.com/office/powerpoint/2010/main" val="2565082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zh-TW"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zh-TW" smtClean="0"/>
              <a:t>Asıl metin stillerini düzenlemek için tıklatın</a:t>
            </a:r>
          </a:p>
          <a:p>
            <a:pPr lvl="1"/>
            <a:r>
              <a:rPr lang="tr-TR" altLang="zh-TW" smtClean="0"/>
              <a:t>İkinci düzey</a:t>
            </a:r>
          </a:p>
          <a:p>
            <a:pPr lvl="2"/>
            <a:r>
              <a:rPr lang="tr-TR" altLang="zh-TW" smtClean="0"/>
              <a:t>Üçüncü düzey</a:t>
            </a:r>
          </a:p>
          <a:p>
            <a:pPr lvl="3"/>
            <a:r>
              <a:rPr lang="tr-TR" altLang="zh-TW" smtClean="0"/>
              <a:t>Dördüncü düzey</a:t>
            </a:r>
          </a:p>
          <a:p>
            <a:pPr lvl="4"/>
            <a:r>
              <a:rPr lang="tr-TR" altLang="zh-TW"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tr-TR"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tr-TR"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新細明體" pitchFamily="18" charset="-120"/>
              </a:defRPr>
            </a:lvl1pPr>
          </a:lstStyle>
          <a:p>
            <a:pPr>
              <a:defRPr/>
            </a:pPr>
            <a:fld id="{880930FA-E139-49AE-86F3-ABC3F67743A2}" type="slidenum">
              <a:rPr lang="zh-TW" altLang="tr-TR"/>
              <a:pPr>
                <a:defRPr/>
              </a:pPr>
              <a:t>‹#›</a:t>
            </a:fld>
            <a:endParaRPr lang="tr-TR" altLang="zh-TW"/>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800475" y="1789113"/>
            <a:ext cx="5340350" cy="5056187"/>
            <a:chOff x="2394" y="1127"/>
            <a:chExt cx="3364" cy="3185"/>
          </a:xfrm>
        </p:grpSpPr>
        <p:sp>
          <p:nvSpPr>
            <p:cNvPr id="204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4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4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TW" altLang="en-US">
                <a:solidFill>
                  <a:srgbClr val="FFFFFF"/>
                </a:solidFill>
                <a:latin typeface="Tahoma" pitchFamily="34" charset="0"/>
                <a:ea typeface="新細明體" pitchFamily="18" charset="-120"/>
              </a:endParaRPr>
            </a:p>
          </p:txBody>
        </p:sp>
        <p:sp>
          <p:nvSpPr>
            <p:cNvPr id="205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sp>
          <p:nvSpPr>
            <p:cNvPr id="205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TW" altLang="en-US">
                <a:solidFill>
                  <a:srgbClr val="FFFFFF"/>
                </a:solidFill>
                <a:latin typeface="Tahoma" pitchFamily="34" charset="0"/>
                <a:ea typeface="新細明體" pitchFamily="18" charset="-120"/>
              </a:endParaRPr>
            </a:p>
          </p:txBody>
        </p:sp>
      </p:grpSp>
      <p:sp>
        <p:nvSpPr>
          <p:cNvPr id="205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05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205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ea typeface="新細明體" pitchFamily="18" charset="-120"/>
              </a:defRPr>
            </a:lvl1pPr>
          </a:lstStyle>
          <a:p>
            <a:pPr>
              <a:defRPr/>
            </a:pPr>
            <a:endParaRPr lang="zh-TW" altLang="en-US"/>
          </a:p>
        </p:txBody>
      </p:sp>
      <p:sp>
        <p:nvSpPr>
          <p:cNvPr id="205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ea typeface="新細明體" pitchFamily="18" charset="-120"/>
              </a:defRPr>
            </a:lvl1pPr>
          </a:lstStyle>
          <a:p>
            <a:pPr>
              <a:defRPr/>
            </a:pPr>
            <a:endParaRPr lang="zh-TW" altLang="en-US"/>
          </a:p>
        </p:txBody>
      </p:sp>
      <p:sp>
        <p:nvSpPr>
          <p:cNvPr id="205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ea typeface="新細明體" pitchFamily="18" charset="-120"/>
              </a:defRPr>
            </a:lvl1pPr>
          </a:lstStyle>
          <a:p>
            <a:pPr>
              <a:defRPr/>
            </a:pPr>
            <a:fld id="{B2419CE3-73E3-4780-A44B-EC6EE0BAC56B}" type="slidenum">
              <a:rPr lang="zh-TW" altLang="en-US"/>
              <a:pPr>
                <a:defRPr/>
              </a:pPr>
              <a:t>‹#›</a:t>
            </a:fld>
            <a:endParaRPr lang="zh-TW" altLang="en-US"/>
          </a:p>
        </p:txBody>
      </p:sp>
    </p:spTree>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zh-HK"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zh-HK" smtClean="0"/>
              <a:t>Asıl metin stillerini düzenlemek için tıklatın</a:t>
            </a:r>
          </a:p>
          <a:p>
            <a:pPr lvl="1"/>
            <a:r>
              <a:rPr lang="tr-TR" altLang="zh-HK" smtClean="0"/>
              <a:t>İkinci düzey</a:t>
            </a:r>
          </a:p>
          <a:p>
            <a:pPr lvl="2"/>
            <a:r>
              <a:rPr lang="tr-TR" altLang="zh-HK" smtClean="0"/>
              <a:t>Üçüncü düzey</a:t>
            </a:r>
          </a:p>
          <a:p>
            <a:pPr lvl="3"/>
            <a:r>
              <a:rPr lang="tr-TR" altLang="zh-HK" smtClean="0"/>
              <a:t>Dördüncü düzey</a:t>
            </a:r>
          </a:p>
          <a:p>
            <a:pPr lvl="4"/>
            <a:r>
              <a:rPr lang="tr-TR" altLang="zh-HK"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zh-HK" altLang="zh-HK">
              <a:solidFill>
                <a:srgbClr val="000000"/>
              </a:solidFill>
              <a:latin typeface="Arial" charset="0"/>
              <a:ea typeface="ＭＳ Ｐゴシック" pitchFamily="-107"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zh-HK" altLang="zh-HK">
              <a:solidFill>
                <a:srgbClr val="000000"/>
              </a:solidFill>
              <a:latin typeface="Arial" charset="0"/>
              <a:ea typeface="ＭＳ Ｐゴシック" pitchFamily="-107"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1E478EB-BBDF-4765-9403-1209754EB5A9}" type="slidenum">
              <a:rPr lang="tr-TR" altLang="zh-HK">
                <a:solidFill>
                  <a:srgbClr val="000000"/>
                </a:solidFill>
                <a:latin typeface="Arial" charset="0"/>
                <a:ea typeface="ＭＳ Ｐゴシック" pitchFamily="-107" charset="-128"/>
              </a:rPr>
              <a:pPr/>
              <a:t>‹#›</a:t>
            </a:fld>
            <a:endParaRPr lang="tr-TR" altLang="zh-HK">
              <a:solidFill>
                <a:srgbClr val="000000"/>
              </a:solidFill>
              <a:latin typeface="Arial" charset="0"/>
              <a:ea typeface="ＭＳ Ｐゴシック" pitchFamily="-107" charset="-128"/>
            </a:endParaRPr>
          </a:p>
        </p:txBody>
      </p:sp>
    </p:spTree>
    <p:extLst>
      <p:ext uri="{BB962C8B-B14F-4D97-AF65-F5344CB8AC3E}">
        <p14:creationId xmlns:p14="http://schemas.microsoft.com/office/powerpoint/2010/main" val="165157729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6.mp4"/><Relationship Id="rId7" Type="http://schemas.openxmlformats.org/officeDocument/2006/relationships/image" Target="../media/image30.png"/><Relationship Id="rId2" Type="http://schemas.microsoft.com/office/2007/relationships/media" Target="../media/media6.mp4"/><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23.xm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4.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oleObject" Target="../embeddings/oleObject5.bin"/><Relationship Id="rId4" Type="http://schemas.openxmlformats.org/officeDocument/2006/relationships/image" Target="../media/image34.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6.xml"/><Relationship Id="rId7" Type="http://schemas.openxmlformats.org/officeDocument/2006/relationships/image" Target="../media/image37.pn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mp4"/><Relationship Id="rId7" Type="http://schemas.openxmlformats.org/officeDocument/2006/relationships/image" Target="../media/image4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0.png"/><Relationship Id="rId5" Type="http://schemas.openxmlformats.org/officeDocument/2006/relationships/slideLayout" Target="../slideLayouts/slideLayout29.xml"/><Relationship Id="rId4" Type="http://schemas.openxmlformats.org/officeDocument/2006/relationships/video" Target="../media/media8.mp4"/></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oleObject" Target="../embeddings/oleObject12.bin"/></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4.png"/><Relationship Id="rId5" Type="http://schemas.openxmlformats.org/officeDocument/2006/relationships/oleObject" Target="../embeddings/oleObject13.bin"/><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1.bin"/><Relationship Id="rId10" Type="http://schemas.openxmlformats.org/officeDocument/2006/relationships/image" Target="../media/image7.png"/><Relationship Id="rId4" Type="http://schemas.openxmlformats.org/officeDocument/2006/relationships/image" Target="../media/image11.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7.png"/><Relationship Id="rId5" Type="http://schemas.openxmlformats.org/officeDocument/2006/relationships/image" Target="../media/image5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zay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54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WordArt 4"/>
          <p:cNvSpPr>
            <a:spLocks noChangeArrowheads="1" noChangeShapeType="1" noTextEdit="1"/>
          </p:cNvSpPr>
          <p:nvPr/>
        </p:nvSpPr>
        <p:spPr bwMode="auto">
          <a:xfrm>
            <a:off x="1633538" y="1270000"/>
            <a:ext cx="6194425" cy="1466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8000" b="1" kern="10" spc="1601">
                <a:gradFill rotWithShape="1">
                  <a:gsLst>
                    <a:gs pos="0">
                      <a:srgbClr val="FFFF37"/>
                    </a:gs>
                    <a:gs pos="100000">
                      <a:srgbClr val="E9C84D"/>
                    </a:gs>
                  </a:gsLst>
                  <a:lin ang="5400000" scaled="1"/>
                </a:gradFill>
                <a:effectLst>
                  <a:outerShdw dist="45791" dir="2021404" algn="ctr" rotWithShape="0">
                    <a:srgbClr val="333333">
                      <a:alpha val="79999"/>
                    </a:srgbClr>
                  </a:outerShdw>
                </a:effectLst>
                <a:latin typeface="標楷體"/>
                <a:ea typeface="標楷體"/>
              </a:rPr>
              <a:t>宇宙的創造</a:t>
            </a:r>
          </a:p>
        </p:txBody>
      </p:sp>
      <p:pic>
        <p:nvPicPr>
          <p:cNvPr id="14341" name="Picture 6" descr="Resim1"/>
          <p:cNvPicPr>
            <a:picLocks noChangeAspect="1" noChangeArrowheads="1"/>
          </p:cNvPicPr>
          <p:nvPr/>
        </p:nvPicPr>
        <p:blipFill>
          <a:blip r:embed="rId5">
            <a:lum contrast="42000"/>
            <a:extLst>
              <a:ext uri="{28A0092B-C50C-407E-A947-70E740481C1C}">
                <a14:useLocalDpi xmlns:a14="http://schemas.microsoft.com/office/drawing/2010/main" val="0"/>
              </a:ext>
            </a:extLst>
          </a:blip>
          <a:srcRect/>
          <a:stretch>
            <a:fillRect/>
          </a:stretch>
        </p:blipFill>
        <p:spPr bwMode="auto">
          <a:xfrm>
            <a:off x="7621588" y="4848225"/>
            <a:ext cx="8636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WordArt 7"/>
          <p:cNvSpPr>
            <a:spLocks noChangeArrowheads="1" noChangeShapeType="1" noTextEdit="1"/>
          </p:cNvSpPr>
          <p:nvPr/>
        </p:nvSpPr>
        <p:spPr bwMode="auto">
          <a:xfrm>
            <a:off x="4800600" y="5118100"/>
            <a:ext cx="2590800" cy="327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HK" sz="4000" b="1" kern="10">
                <a:gradFill rotWithShape="1">
                  <a:gsLst>
                    <a:gs pos="0">
                      <a:srgbClr val="EBE600"/>
                    </a:gs>
                    <a:gs pos="100000">
                      <a:srgbClr val="E2B700"/>
                    </a:gs>
                  </a:gsLst>
                  <a:path path="rect">
                    <a:fillToRect r="100000" b="100000"/>
                  </a:path>
                </a:gradFill>
                <a:effectLst>
                  <a:outerShdw dist="35921" dir="2700000" algn="ctr" rotWithShape="0">
                    <a:srgbClr val="333333"/>
                  </a:outerShdw>
                </a:effectLst>
                <a:latin typeface="TrSah Aria Script SSi"/>
              </a:rPr>
              <a:t>Oktar Babuna MD</a:t>
            </a:r>
            <a:endParaRPr lang="zh-HK" altLang="en-US" sz="4000" b="1" kern="10">
              <a:gradFill rotWithShape="1">
                <a:gsLst>
                  <a:gs pos="0">
                    <a:srgbClr val="EBE600"/>
                  </a:gs>
                  <a:gs pos="100000">
                    <a:srgbClr val="E2B700"/>
                  </a:gs>
                </a:gsLst>
                <a:path path="rect">
                  <a:fillToRect r="100000" b="100000"/>
                </a:path>
              </a:gradFill>
              <a:effectLst>
                <a:outerShdw dist="35921" dir="2700000" algn="ctr" rotWithShape="0">
                  <a:srgbClr val="333333"/>
                </a:outerShdw>
              </a:effectLst>
              <a:latin typeface="TrSah Aria Script SSi"/>
            </a:endParaRPr>
          </a:p>
        </p:txBody>
      </p:sp>
      <p:pic>
        <p:nvPicPr>
          <p:cNvPr id="14343" name="Picture 5" descr="cerceve-kapak-ay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1.11111E-6 0 C 0.20625 -0.12269 0.41302 -0.24514 0.5684 -0.24931 C 0.72413 -0.25347 0.82864 -0.13958 0.93333 -0.02569 " pathEditMode="relative" rAng="0" ptsTypes="aaA">
                                      <p:cBhvr>
                                        <p:cTn id="6" dur="3000" fill="hold"/>
                                        <p:tgtEl>
                                          <p:spTgt spid="34819"/>
                                        </p:tgtEl>
                                        <p:attrNameLst>
                                          <p:attrName>ppt_x</p:attrName>
                                          <p:attrName>ppt_y</p:attrName>
                                        </p:attrNameLst>
                                      </p:cBhvr>
                                      <p:rCtr x="46667" y="-12685"/>
                                    </p:animMotion>
                                  </p:childTnLst>
                                </p:cTn>
                              </p:par>
                              <p:par>
                                <p:cTn id="7" presetID="23" presetClass="entr" presetSubtype="16" fill="hold" nodeType="withEffect">
                                  <p:stCondLst>
                                    <p:cond delay="0"/>
                                  </p:stCondLst>
                                  <p:childTnLst>
                                    <p:set>
                                      <p:cBhvr>
                                        <p:cTn id="8" dur="1" fill="hold">
                                          <p:stCondLst>
                                            <p:cond delay="0"/>
                                          </p:stCondLst>
                                        </p:cTn>
                                        <p:tgtEl>
                                          <p:spTgt spid="34819"/>
                                        </p:tgtEl>
                                        <p:attrNameLst>
                                          <p:attrName>style.visibility</p:attrName>
                                        </p:attrNameLst>
                                      </p:cBhvr>
                                      <p:to>
                                        <p:strVal val="visible"/>
                                      </p:to>
                                    </p:set>
                                    <p:anim calcmode="lin" valueType="num">
                                      <p:cBhvr>
                                        <p:cTn id="9" dur="3000" fill="hold"/>
                                        <p:tgtEl>
                                          <p:spTgt spid="34819"/>
                                        </p:tgtEl>
                                        <p:attrNameLst>
                                          <p:attrName>ppt_w</p:attrName>
                                        </p:attrNameLst>
                                      </p:cBhvr>
                                      <p:tavLst>
                                        <p:tav tm="0">
                                          <p:val>
                                            <p:fltVal val="0"/>
                                          </p:val>
                                        </p:tav>
                                        <p:tav tm="100000">
                                          <p:val>
                                            <p:strVal val="#ppt_w"/>
                                          </p:val>
                                        </p:tav>
                                      </p:tavLst>
                                    </p:anim>
                                    <p:anim calcmode="lin" valueType="num">
                                      <p:cBhvr>
                                        <p:cTn id="10" dur="3000" fill="hold"/>
                                        <p:tgtEl>
                                          <p:spTgt spid="34819"/>
                                        </p:tgtEl>
                                        <p:attrNameLst>
                                          <p:attrName>ppt_h</p:attrName>
                                        </p:attrNameLst>
                                      </p:cBhvr>
                                      <p:tavLst>
                                        <p:tav tm="0">
                                          <p:val>
                                            <p:fltVal val="0"/>
                                          </p:val>
                                        </p:tav>
                                        <p:tav tm="100000">
                                          <p:val>
                                            <p:strVal val="#ppt_h"/>
                                          </p:val>
                                        </p:tav>
                                      </p:tavLst>
                                    </p:anim>
                                  </p:childTnLst>
                                </p:cTn>
                              </p:par>
                            </p:childTnLst>
                          </p:cTn>
                        </p:par>
                        <p:par>
                          <p:cTn id="11" fill="hold" nodeType="afterGroup">
                            <p:stCondLst>
                              <p:cond delay="3000"/>
                            </p:stCondLst>
                            <p:childTnLst>
                              <p:par>
                                <p:cTn id="12" presetID="53" presetClass="entr" presetSubtype="0" fill="hold" grpId="0" nodeType="afterEffect">
                                  <p:stCondLst>
                                    <p:cond delay="0"/>
                                  </p:stCondLst>
                                  <p:childTnLst>
                                    <p:set>
                                      <p:cBhvr>
                                        <p:cTn id="13" dur="1" fill="hold">
                                          <p:stCondLst>
                                            <p:cond delay="0"/>
                                          </p:stCondLst>
                                        </p:cTn>
                                        <p:tgtEl>
                                          <p:spTgt spid="34820"/>
                                        </p:tgtEl>
                                        <p:attrNameLst>
                                          <p:attrName>style.visibility</p:attrName>
                                        </p:attrNameLst>
                                      </p:cBhvr>
                                      <p:to>
                                        <p:strVal val="visible"/>
                                      </p:to>
                                    </p:set>
                                    <p:anim calcmode="lin" valueType="num">
                                      <p:cBhvr>
                                        <p:cTn id="14" dur="2000" fill="hold"/>
                                        <p:tgtEl>
                                          <p:spTgt spid="34820"/>
                                        </p:tgtEl>
                                        <p:attrNameLst>
                                          <p:attrName>ppt_w</p:attrName>
                                        </p:attrNameLst>
                                      </p:cBhvr>
                                      <p:tavLst>
                                        <p:tav tm="0">
                                          <p:val>
                                            <p:fltVal val="0"/>
                                          </p:val>
                                        </p:tav>
                                        <p:tav tm="100000">
                                          <p:val>
                                            <p:strVal val="#ppt_w"/>
                                          </p:val>
                                        </p:tav>
                                      </p:tavLst>
                                    </p:anim>
                                    <p:anim calcmode="lin" valueType="num">
                                      <p:cBhvr>
                                        <p:cTn id="15" dur="2000" fill="hold"/>
                                        <p:tgtEl>
                                          <p:spTgt spid="34820"/>
                                        </p:tgtEl>
                                        <p:attrNameLst>
                                          <p:attrName>ppt_h</p:attrName>
                                        </p:attrNameLst>
                                      </p:cBhvr>
                                      <p:tavLst>
                                        <p:tav tm="0">
                                          <p:val>
                                            <p:fltVal val="0"/>
                                          </p:val>
                                        </p:tav>
                                        <p:tav tm="100000">
                                          <p:val>
                                            <p:strVal val="#ppt_h"/>
                                          </p:val>
                                        </p:tav>
                                      </p:tavLst>
                                    </p:anim>
                                    <p:animEffect transition="in" filter="fade">
                                      <p:cBhvr>
                                        <p:cTn id="16" dur="2000"/>
                                        <p:tgtEl>
                                          <p:spTgt spid="34820"/>
                                        </p:tgtEl>
                                      </p:cBhvr>
                                    </p:animEffect>
                                  </p:childTnLst>
                                </p:cTn>
                              </p:par>
                            </p:childTnLst>
                          </p:cTn>
                        </p:par>
                        <p:par>
                          <p:cTn id="17" fill="hold" nodeType="afterGroup">
                            <p:stCondLst>
                              <p:cond delay="5000"/>
                            </p:stCondLst>
                            <p:childTnLst>
                              <p:par>
                                <p:cTn id="18" presetID="12" presetClass="entr" presetSubtype="2" fill="hold" grpId="0" nodeType="afterEffect">
                                  <p:stCondLst>
                                    <p:cond delay="0"/>
                                  </p:stCondLst>
                                  <p:childTnLst>
                                    <p:set>
                                      <p:cBhvr>
                                        <p:cTn id="19" dur="1" fill="hold">
                                          <p:stCondLst>
                                            <p:cond delay="0"/>
                                          </p:stCondLst>
                                        </p:cTn>
                                        <p:tgtEl>
                                          <p:spTgt spid="34823"/>
                                        </p:tgtEl>
                                        <p:attrNameLst>
                                          <p:attrName>style.visibility</p:attrName>
                                        </p:attrNameLst>
                                      </p:cBhvr>
                                      <p:to>
                                        <p:strVal val="visible"/>
                                      </p:to>
                                    </p:set>
                                    <p:animEffect transition="in" filter="slide(fromRight)">
                                      <p:cBhvr>
                                        <p:cTn id="20" dur="30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P spid="348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descr="gezegenler (1)"/>
          <p:cNvPicPr>
            <a:picLocks noChangeAspect="1" noChangeArrowheads="1"/>
          </p:cNvPicPr>
          <p:nvPr/>
        </p:nvPicPr>
        <p:blipFill>
          <a:blip r:embed="rId3">
            <a:extLst>
              <a:ext uri="{28A0092B-C50C-407E-A947-70E740481C1C}">
                <a14:useLocalDpi xmlns:a14="http://schemas.microsoft.com/office/drawing/2010/main" val="0"/>
              </a:ext>
            </a:extLst>
          </a:blip>
          <a:srcRect l="3773" r="8582" b="12993"/>
          <a:stretch>
            <a:fillRect/>
          </a:stretch>
        </p:blipFill>
        <p:spPr bwMode="auto">
          <a:xfrm>
            <a:off x="0" y="904875"/>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479425" y="4167188"/>
            <a:ext cx="1200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a:solidFill>
                  <a:schemeClr val="bg1"/>
                </a:solidFill>
                <a:latin typeface="標楷體" pitchFamily="65" charset="-120"/>
                <a:ea typeface="標楷體" pitchFamily="65" charset="-120"/>
              </a:rPr>
              <a:t>太陽 </a:t>
            </a:r>
            <a:endParaRPr lang="tr-TR" altLang="zh-TW" sz="3200">
              <a:solidFill>
                <a:schemeClr val="bg1"/>
              </a:solidFill>
              <a:latin typeface="標楷體" pitchFamily="65" charset="-120"/>
              <a:ea typeface="標楷體" pitchFamily="65" charset="-120"/>
            </a:endParaRPr>
          </a:p>
        </p:txBody>
      </p:sp>
      <p:sp>
        <p:nvSpPr>
          <p:cNvPr id="7174" name="Text Box 6"/>
          <p:cNvSpPr txBox="1">
            <a:spLocks noChangeArrowheads="1"/>
          </p:cNvSpPr>
          <p:nvPr/>
        </p:nvSpPr>
        <p:spPr bwMode="auto">
          <a:xfrm>
            <a:off x="1458913" y="35433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b="1">
                <a:solidFill>
                  <a:schemeClr val="bg1"/>
                </a:solidFill>
              </a:rPr>
              <a:t>1</a:t>
            </a:r>
          </a:p>
        </p:txBody>
      </p:sp>
      <p:sp>
        <p:nvSpPr>
          <p:cNvPr id="7175" name="Text Box 7"/>
          <p:cNvSpPr txBox="1">
            <a:spLocks noChangeArrowheads="1"/>
          </p:cNvSpPr>
          <p:nvPr/>
        </p:nvSpPr>
        <p:spPr bwMode="auto">
          <a:xfrm>
            <a:off x="2197100" y="31003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b="1">
                <a:solidFill>
                  <a:schemeClr val="bg1"/>
                </a:solidFill>
              </a:rPr>
              <a:t>2</a:t>
            </a:r>
          </a:p>
        </p:txBody>
      </p:sp>
      <p:sp>
        <p:nvSpPr>
          <p:cNvPr id="7176" name="Text Box 8"/>
          <p:cNvSpPr txBox="1">
            <a:spLocks noChangeArrowheads="1"/>
          </p:cNvSpPr>
          <p:nvPr/>
        </p:nvSpPr>
        <p:spPr bwMode="auto">
          <a:xfrm>
            <a:off x="2998788" y="26320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b="1">
                <a:solidFill>
                  <a:schemeClr val="bg1"/>
                </a:solidFill>
              </a:rPr>
              <a:t>3</a:t>
            </a:r>
          </a:p>
        </p:txBody>
      </p:sp>
      <p:sp>
        <p:nvSpPr>
          <p:cNvPr id="7177" name="Text Box 9"/>
          <p:cNvSpPr txBox="1">
            <a:spLocks noChangeArrowheads="1"/>
          </p:cNvSpPr>
          <p:nvPr/>
        </p:nvSpPr>
        <p:spPr bwMode="auto">
          <a:xfrm>
            <a:off x="3198813" y="3359150"/>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2400">
                <a:solidFill>
                  <a:schemeClr val="bg1"/>
                </a:solidFill>
                <a:latin typeface="標楷體" pitchFamily="65" charset="-120"/>
                <a:ea typeface="標楷體" pitchFamily="65" charset="-120"/>
              </a:rPr>
              <a:t>地球</a:t>
            </a:r>
            <a:r>
              <a:rPr lang="zh-TW" altLang="en-US" sz="2000">
                <a:solidFill>
                  <a:schemeClr val="bg1"/>
                </a:solidFill>
                <a:latin typeface="新細明體" pitchFamily="18" charset="-120"/>
                <a:ea typeface="新細明體" pitchFamily="18" charset="-120"/>
              </a:rPr>
              <a:t> </a:t>
            </a:r>
            <a:endParaRPr lang="tr-TR" altLang="zh-TW" sz="2000">
              <a:solidFill>
                <a:schemeClr val="bg1"/>
              </a:solidFill>
              <a:latin typeface="新細明體" pitchFamily="18" charset="-120"/>
              <a:ea typeface="新細明體" pitchFamily="18" charset="-120"/>
            </a:endParaRPr>
          </a:p>
        </p:txBody>
      </p:sp>
      <p:pic>
        <p:nvPicPr>
          <p:cNvPr id="23560" name="Picture 15"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5"/>
                                        </p:tgtEl>
                                        <p:attrNameLst>
                                          <p:attrName>style.visibility</p:attrName>
                                        </p:attrNameLst>
                                      </p:cBhvr>
                                      <p:to>
                                        <p:strVal val="visible"/>
                                      </p:to>
                                    </p:set>
                                    <p:animEffect transition="in" filter="fade">
                                      <p:cBhvr>
                                        <p:cTn id="15" dur="2000"/>
                                        <p:tgtEl>
                                          <p:spTgt spid="7175"/>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fade">
                                      <p:cBhvr>
                                        <p:cTn id="19" dur="2000"/>
                                        <p:tgtEl>
                                          <p:spTgt spid="7176"/>
                                        </p:tgtEl>
                                      </p:cBhvr>
                                    </p:animEffect>
                                  </p:childTnLst>
                                </p:cTn>
                              </p:par>
                            </p:childTnLst>
                          </p:cTn>
                        </p:par>
                        <p:par>
                          <p:cTn id="20" fill="hold" nodeType="afterGroup">
                            <p:stCondLst>
                              <p:cond delay="80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7177"/>
                                        </p:tgtEl>
                                        <p:attrNameLst>
                                          <p:attrName>style.visibility</p:attrName>
                                        </p:attrNameLst>
                                      </p:cBhvr>
                                      <p:to>
                                        <p:strVal val="visible"/>
                                      </p:to>
                                    </p:set>
                                    <p:anim calcmode="discrete" valueType="clr">
                                      <p:cBhvr override="childStyle">
                                        <p:cTn id="23" dur="80"/>
                                        <p:tgtEl>
                                          <p:spTgt spid="7177"/>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177"/>
                                        </p:tgtEl>
                                        <p:attrNameLst>
                                          <p:attrName>fillcolor</p:attrName>
                                        </p:attrNameLst>
                                      </p:cBhvr>
                                      <p:tavLst>
                                        <p:tav tm="0">
                                          <p:val>
                                            <p:clrVal>
                                              <a:schemeClr val="accent2"/>
                                            </p:clrVal>
                                          </p:val>
                                        </p:tav>
                                        <p:tav tm="50000">
                                          <p:val>
                                            <p:clrVal>
                                              <a:schemeClr val="hlink"/>
                                            </p:clrVal>
                                          </p:val>
                                        </p:tav>
                                      </p:tavLst>
                                    </p:anim>
                                    <p:set>
                                      <p:cBhvr>
                                        <p:cTn id="25" dur="80"/>
                                        <p:tgtEl>
                                          <p:spTgt spid="71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p:bldP spid="7175" grpId="0"/>
      <p:bldP spid="7176" grpId="0"/>
      <p:bldP spid="71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Resim6"/>
          <p:cNvPicPr>
            <a:picLocks noChangeAspect="1" noChangeArrowheads="1"/>
          </p:cNvPicPr>
          <p:nvPr/>
        </p:nvPicPr>
        <p:blipFill>
          <a:blip r:embed="rId3">
            <a:extLst>
              <a:ext uri="{28A0092B-C50C-407E-A947-70E740481C1C}">
                <a14:useLocalDpi xmlns:a14="http://schemas.microsoft.com/office/drawing/2010/main" val="0"/>
              </a:ext>
            </a:extLst>
          </a:blip>
          <a:srcRect t="9554"/>
          <a:stretch>
            <a:fillRect/>
          </a:stretch>
        </p:blipFill>
        <p:spPr bwMode="auto">
          <a:xfrm>
            <a:off x="215900" y="155575"/>
            <a:ext cx="89281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986213" y="1454150"/>
            <a:ext cx="3441700" cy="701675"/>
          </a:xfrm>
          <a:prstGeom prst="rect">
            <a:avLst/>
          </a:prstGeom>
          <a:noFill/>
          <a:ln w="9525">
            <a:noFill/>
            <a:miter lim="800000"/>
            <a:headEnd/>
            <a:tailEnd/>
          </a:ln>
          <a:effectLst/>
        </p:spPr>
        <p:txBody>
          <a:bodyPr>
            <a:spAutoFit/>
          </a:bodyPr>
          <a:lstStyle/>
          <a:p>
            <a:pPr algn="ctr">
              <a:spcBef>
                <a:spcPct val="50000"/>
              </a:spcBef>
              <a:defRPr/>
            </a:pPr>
            <a:r>
              <a:rPr lang="zh-TW" altLang="en-US" sz="4000" b="1">
                <a:effectLst>
                  <a:outerShdw blurRad="38100" dist="38100" dir="2700000" algn="tl">
                    <a:srgbClr val="C0C0C0"/>
                  </a:outerShdw>
                </a:effectLst>
                <a:latin typeface="Arial" charset="0"/>
                <a:ea typeface="標楷體" pitchFamily="65" charset="-120"/>
              </a:rPr>
              <a:t>銀河系</a:t>
            </a:r>
            <a:r>
              <a:rPr lang="zh-TW" altLang="en-US">
                <a:latin typeface="Arial" charset="0"/>
                <a:ea typeface="新細明體" pitchFamily="18" charset="-120"/>
              </a:rPr>
              <a:t> </a:t>
            </a:r>
            <a:r>
              <a:rPr lang="tr-TR" altLang="zh-TW" sz="3200" b="1">
                <a:effectLst>
                  <a:outerShdw blurRad="38100" dist="38100" dir="2700000" algn="tl">
                    <a:srgbClr val="C0C0C0"/>
                  </a:outerShdw>
                </a:effectLst>
                <a:latin typeface="Tahoma" pitchFamily="34" charset="0"/>
              </a:rPr>
              <a:t> </a:t>
            </a:r>
          </a:p>
        </p:txBody>
      </p:sp>
      <p:sp>
        <p:nvSpPr>
          <p:cNvPr id="8204" name="Text Box 12"/>
          <p:cNvSpPr txBox="1">
            <a:spLocks noChangeArrowheads="1"/>
          </p:cNvSpPr>
          <p:nvPr/>
        </p:nvSpPr>
        <p:spPr bwMode="auto">
          <a:xfrm>
            <a:off x="6511925" y="5200650"/>
            <a:ext cx="1120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2400" b="1">
                <a:solidFill>
                  <a:schemeClr val="bg1"/>
                </a:solidFill>
                <a:latin typeface="新細明體" pitchFamily="18" charset="-120"/>
                <a:ea typeface="新細明體" pitchFamily="18" charset="-120"/>
              </a:rPr>
              <a:t>太陽系</a:t>
            </a:r>
            <a:r>
              <a:rPr lang="zh-TW" altLang="en-US" sz="2400">
                <a:latin typeface="新細明體" pitchFamily="18" charset="-120"/>
                <a:ea typeface="新細明體" pitchFamily="18" charset="-120"/>
              </a:rPr>
              <a:t> </a:t>
            </a:r>
            <a:endParaRPr lang="tr-TR" altLang="zh-TW" sz="2400">
              <a:latin typeface="新細明體" pitchFamily="18" charset="-120"/>
              <a:ea typeface="新細明體" pitchFamily="18" charset="-120"/>
            </a:endParaRPr>
          </a:p>
        </p:txBody>
      </p:sp>
      <p:pic>
        <p:nvPicPr>
          <p:cNvPr id="24581" name="Picture 16"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17"/>
          <p:cNvSpPr txBox="1">
            <a:spLocks noChangeArrowheads="1"/>
          </p:cNvSpPr>
          <p:nvPr/>
        </p:nvSpPr>
        <p:spPr bwMode="auto">
          <a:xfrm>
            <a:off x="1466850" y="3810000"/>
            <a:ext cx="628650" cy="366713"/>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TW" altLang="en-US" sz="1200">
                <a:solidFill>
                  <a:schemeClr val="bg1"/>
                </a:solidFill>
                <a:ea typeface="新細明體" pitchFamily="18" charset="-120"/>
              </a:rPr>
              <a:t>木星</a:t>
            </a:r>
            <a:r>
              <a:rPr lang="zh-TW" altLang="en-US">
                <a:ea typeface="新細明體" pitchFamily="18" charset="-120"/>
              </a:rPr>
              <a:t> </a:t>
            </a:r>
          </a:p>
        </p:txBody>
      </p:sp>
      <p:sp>
        <p:nvSpPr>
          <p:cNvPr id="24583" name="Text Box 18"/>
          <p:cNvSpPr txBox="1">
            <a:spLocks noChangeArrowheads="1"/>
          </p:cNvSpPr>
          <p:nvPr/>
        </p:nvSpPr>
        <p:spPr bwMode="auto">
          <a:xfrm>
            <a:off x="3429000" y="4438650"/>
            <a:ext cx="647700" cy="274638"/>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1200">
                <a:solidFill>
                  <a:schemeClr val="bg1"/>
                </a:solidFill>
                <a:ea typeface="SimSun" pitchFamily="2" charset="-122"/>
              </a:rPr>
              <a:t>海王星</a:t>
            </a:r>
            <a:endParaRPr lang="zh-TW" altLang="en-US" sz="1200">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p:cTn id="7" dur="1000" fill="hold"/>
                                        <p:tgtEl>
                                          <p:spTgt spid="8203"/>
                                        </p:tgtEl>
                                        <p:attrNameLst>
                                          <p:attrName>ppt_w</p:attrName>
                                        </p:attrNameLst>
                                      </p:cBhvr>
                                      <p:tavLst>
                                        <p:tav tm="0">
                                          <p:val>
                                            <p:fltVal val="0"/>
                                          </p:val>
                                        </p:tav>
                                        <p:tav tm="100000">
                                          <p:val>
                                            <p:strVal val="#ppt_w"/>
                                          </p:val>
                                        </p:tav>
                                      </p:tavLst>
                                    </p:anim>
                                    <p:anim calcmode="lin" valueType="num">
                                      <p:cBhvr>
                                        <p:cTn id="8" dur="1000" fill="hold"/>
                                        <p:tgtEl>
                                          <p:spTgt spid="8203"/>
                                        </p:tgtEl>
                                        <p:attrNameLst>
                                          <p:attrName>ppt_h</p:attrName>
                                        </p:attrNameLst>
                                      </p:cBhvr>
                                      <p:tavLst>
                                        <p:tav tm="0">
                                          <p:val>
                                            <p:fltVal val="0"/>
                                          </p:val>
                                        </p:tav>
                                        <p:tav tm="100000">
                                          <p:val>
                                            <p:strVal val="#ppt_h"/>
                                          </p:val>
                                        </p:tav>
                                      </p:tavLst>
                                    </p:anim>
                                    <p:animEffect transition="in" filter="fade">
                                      <p:cBhvr>
                                        <p:cTn id="9" dur="1000"/>
                                        <p:tgtEl>
                                          <p:spTgt spid="8203"/>
                                        </p:tgtEl>
                                      </p:cBhvr>
                                    </p:animEffect>
                                  </p:childTnLst>
                                </p:cTn>
                              </p:par>
                            </p:childTnLst>
                          </p:cTn>
                        </p:par>
                        <p:par>
                          <p:cTn id="10" fill="hold" nodeType="afterGroup">
                            <p:stCondLst>
                              <p:cond delay="1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8204">
                                            <p:txEl>
                                              <p:pRg st="0" end="0"/>
                                            </p:txEl>
                                          </p:spTgt>
                                        </p:tgtEl>
                                        <p:attrNameLst>
                                          <p:attrName>style.visibility</p:attrName>
                                        </p:attrNameLst>
                                      </p:cBhvr>
                                      <p:to>
                                        <p:strVal val="visible"/>
                                      </p:to>
                                    </p:set>
                                    <p:anim calcmode="discrete" valueType="clr">
                                      <p:cBhvr override="childStyle">
                                        <p:cTn id="13" dur="80"/>
                                        <p:tgtEl>
                                          <p:spTgt spid="820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204">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20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Resi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09563"/>
            <a:ext cx="88106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5"/>
          <p:cNvGraphicFramePr>
            <a:graphicFrameLocks noChangeAspect="1"/>
          </p:cNvGraphicFramePr>
          <p:nvPr/>
        </p:nvGraphicFramePr>
        <p:xfrm>
          <a:off x="6265863" y="3738563"/>
          <a:ext cx="2374900" cy="1795462"/>
        </p:xfrm>
        <a:graphic>
          <a:graphicData uri="http://schemas.openxmlformats.org/presentationml/2006/ole">
            <mc:AlternateContent xmlns:mc="http://schemas.openxmlformats.org/markup-compatibility/2006">
              <mc:Choice xmlns:v="urn:schemas-microsoft-com:vml" Requires="v">
                <p:oleObj spid="_x0000_s25645" name="Slayt" r:id="rId5" imgW="4499028" imgH="3374262" progId="PowerPoint.Slide.8">
                  <p:embed/>
                </p:oleObj>
              </mc:Choice>
              <mc:Fallback>
                <p:oleObj name="Slayt" r:id="rId5" imgW="4499028" imgH="3374262" progId="PowerPoint.Slid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15604" t="12697" r="12802" b="15150"/>
                      <a:stretch>
                        <a:fillRect/>
                      </a:stretch>
                    </p:blipFill>
                    <p:spPr bwMode="auto">
                      <a:xfrm>
                        <a:off x="6265863" y="3738563"/>
                        <a:ext cx="2374900" cy="1795462"/>
                      </a:xfrm>
                      <a:prstGeom prst="rect">
                        <a:avLst/>
                      </a:prstGeom>
                      <a:noFill/>
                      <a:ln w="57150" cmpd="thinThick">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文字方塊 4"/>
          <p:cNvSpPr txBox="1"/>
          <p:nvPr/>
        </p:nvSpPr>
        <p:spPr>
          <a:xfrm>
            <a:off x="4568825" y="1066800"/>
            <a:ext cx="4037013" cy="1384300"/>
          </a:xfrm>
          <a:prstGeom prst="rect">
            <a:avLst/>
          </a:prstGeom>
          <a:noFill/>
        </p:spPr>
        <p:txBody>
          <a:bodyPr>
            <a:spAutoFit/>
          </a:bodyPr>
          <a:lstStyle/>
          <a:p>
            <a:pPr>
              <a:defRPr/>
            </a:pPr>
            <a:r>
              <a:rPr lang="en-US" sz="2800" dirty="0" err="1" smtClean="0">
                <a:solidFill>
                  <a:schemeClr val="bg1">
                    <a:lumMod val="85000"/>
                  </a:schemeClr>
                </a:solidFill>
                <a:effectLst>
                  <a:outerShdw blurRad="38100" dist="38100" dir="2700000" algn="tl">
                    <a:srgbClr val="000000">
                      <a:alpha val="43137"/>
                    </a:srgbClr>
                  </a:outerShdw>
                </a:effectLst>
                <a:latin typeface="標楷體" pitchFamily="65" charset="-120"/>
                <a:ea typeface="標楷體" pitchFamily="65" charset="-120"/>
              </a:rPr>
              <a:t>宇宙星球的數量</a:t>
            </a:r>
            <a:r>
              <a:rPr lang="en-US" sz="2800" dirty="0" err="1">
                <a:solidFill>
                  <a:schemeClr val="bg1">
                    <a:lumMod val="85000"/>
                  </a:schemeClr>
                </a:solidFill>
                <a:effectLst>
                  <a:outerShdw blurRad="38100" dist="38100" dir="2700000" algn="tl">
                    <a:srgbClr val="000000">
                      <a:alpha val="43137"/>
                    </a:srgbClr>
                  </a:outerShdw>
                </a:effectLst>
                <a:latin typeface="標楷體" pitchFamily="65" charset="-120"/>
                <a:ea typeface="標楷體" pitchFamily="65" charset="-120"/>
              </a:rPr>
              <a:t>，比全球所有海灘的沙粒還要多</a:t>
            </a:r>
            <a:endParaRPr lang="en-US" sz="2800" dirty="0">
              <a:solidFill>
                <a:schemeClr val="bg1">
                  <a:lumMod val="85000"/>
                </a:schemeClr>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562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3" name="Bigba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8292" y="1233996"/>
            <a:ext cx="7561065" cy="4253099"/>
          </a:xfrm>
          <a:prstGeom prst="rect">
            <a:avLst/>
          </a:prstGeom>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ubbl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2246313"/>
            <a:ext cx="3040062" cy="2363787"/>
          </a:xfrm>
          <a:prstGeom prst="rect">
            <a:avLst/>
          </a:prstGeom>
          <a:noFill/>
          <a:ln w="127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51" name="Text Box 6"/>
          <p:cNvSpPr txBox="1">
            <a:spLocks noChangeArrowheads="1"/>
          </p:cNvSpPr>
          <p:nvPr/>
        </p:nvSpPr>
        <p:spPr bwMode="auto">
          <a:xfrm>
            <a:off x="868363" y="4684713"/>
            <a:ext cx="2828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en-US" sz="2800">
                <a:solidFill>
                  <a:schemeClr val="bg1"/>
                </a:solidFill>
                <a:latin typeface="標楷體" pitchFamily="65" charset="-120"/>
                <a:ea typeface="標楷體" pitchFamily="65" charset="-120"/>
              </a:rPr>
              <a:t>愛德文</a:t>
            </a:r>
            <a:r>
              <a:rPr lang="en-US" altLang="zh-TW" sz="2800">
                <a:solidFill>
                  <a:schemeClr val="bg1"/>
                </a:solidFill>
                <a:latin typeface="標楷體" pitchFamily="65" charset="-120"/>
                <a:ea typeface="標楷體" pitchFamily="65" charset="-120"/>
              </a:rPr>
              <a:t>‧</a:t>
            </a:r>
            <a:r>
              <a:rPr lang="zh-TW" altLang="en-US" sz="2800">
                <a:solidFill>
                  <a:schemeClr val="bg1"/>
                </a:solidFill>
                <a:latin typeface="標楷體" pitchFamily="65" charset="-120"/>
                <a:ea typeface="標楷體" pitchFamily="65" charset="-120"/>
              </a:rPr>
              <a:t>哈勃</a:t>
            </a:r>
          </a:p>
          <a:p>
            <a:pPr algn="ctr" eaLnBrk="1" hangingPunct="1"/>
            <a:r>
              <a:rPr lang="en-US" altLang="zh-TW" sz="2800">
                <a:solidFill>
                  <a:schemeClr val="bg1"/>
                </a:solidFill>
                <a:latin typeface="Times New Roman" pitchFamily="18" charset="0"/>
                <a:ea typeface="標楷體" pitchFamily="65" charset="-120"/>
              </a:rPr>
              <a:t>(Edwin Hubble)</a:t>
            </a:r>
            <a:r>
              <a:rPr lang="en-US" altLang="zh-TW" sz="2800">
                <a:solidFill>
                  <a:schemeClr val="bg1"/>
                </a:solidFill>
                <a:latin typeface="標楷體" pitchFamily="65" charset="-120"/>
                <a:ea typeface="標楷體" pitchFamily="65" charset="-120"/>
              </a:rPr>
              <a:t> </a:t>
            </a:r>
          </a:p>
        </p:txBody>
      </p:sp>
      <p:sp>
        <p:nvSpPr>
          <p:cNvPr id="27652" name="Text Box 7"/>
          <p:cNvSpPr txBox="1">
            <a:spLocks noChangeArrowheads="1"/>
          </p:cNvSpPr>
          <p:nvPr/>
        </p:nvSpPr>
        <p:spPr bwMode="auto">
          <a:xfrm>
            <a:off x="5368925" y="5208588"/>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tr-TR" altLang="zh-TW" sz="2400" b="1">
                <a:solidFill>
                  <a:schemeClr val="bg1"/>
                </a:solidFill>
              </a:rPr>
              <a:t>1929</a:t>
            </a:r>
          </a:p>
        </p:txBody>
      </p:sp>
      <p:sp>
        <p:nvSpPr>
          <p:cNvPr id="12296" name="Text Box 8"/>
          <p:cNvSpPr txBox="1">
            <a:spLocks noChangeArrowheads="1"/>
          </p:cNvSpPr>
          <p:nvPr/>
        </p:nvSpPr>
        <p:spPr bwMode="auto">
          <a:xfrm>
            <a:off x="1687513" y="1181100"/>
            <a:ext cx="57610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tr-TR" sz="4800" b="1">
                <a:solidFill>
                  <a:schemeClr val="bg1"/>
                </a:solidFill>
                <a:ea typeface="標楷體" pitchFamily="65" charset="-120"/>
              </a:rPr>
              <a:t>宇宙擴張的發現</a:t>
            </a:r>
            <a:endParaRPr lang="en-US" sz="4800" b="1">
              <a:solidFill>
                <a:schemeClr val="bg1"/>
              </a:solidFill>
              <a:ea typeface="標楷體" pitchFamily="65" charset="-120"/>
            </a:endParaRPr>
          </a:p>
        </p:txBody>
      </p:sp>
      <p:pic>
        <p:nvPicPr>
          <p:cNvPr id="2" name="HUBB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3944" y="2196902"/>
            <a:ext cx="4422775" cy="2487811"/>
          </a:xfrm>
          <a:prstGeom prst="rect">
            <a:avLst/>
          </a:prstGeom>
        </p:spPr>
      </p:pic>
      <p:pic>
        <p:nvPicPr>
          <p:cNvPr id="276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ppt_x"/>
                                          </p:val>
                                        </p:tav>
                                        <p:tav tm="100000">
                                          <p:val>
                                            <p:strVal val="#ppt_x"/>
                                          </p:val>
                                        </p:tav>
                                      </p:tavLst>
                                    </p:anim>
                                    <p:anim calcmode="lin" valueType="num">
                                      <p:cBhvr additive="base">
                                        <p:cTn id="8" dur="500" fill="hold"/>
                                        <p:tgtEl>
                                          <p:spTgt spid="122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229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3" name="KIZILAKACM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8205" y="1438183"/>
            <a:ext cx="7622957" cy="4287913"/>
          </a:xfrm>
          <a:prstGeom prst="rect">
            <a:avLst/>
          </a:prstGeom>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1027"/>
          <p:cNvSpPr>
            <a:spLocks noGrp="1" noChangeArrowheads="1"/>
          </p:cNvSpPr>
          <p:nvPr>
            <p:ph type="body" idx="1"/>
          </p:nvPr>
        </p:nvSpPr>
        <p:spPr>
          <a:xfrm>
            <a:off x="3617913" y="3095625"/>
            <a:ext cx="5029200" cy="2327275"/>
          </a:xfrm>
        </p:spPr>
        <p:txBody>
          <a:bodyPr/>
          <a:lstStyle/>
          <a:p>
            <a:pPr marL="441325" indent="-441325" eaLnBrk="1" hangingPunct="1">
              <a:defRPr/>
            </a:pPr>
            <a:r>
              <a:rPr lang="zh-TW" altLang="en-US" sz="3600" dirty="0">
                <a:solidFill>
                  <a:schemeClr val="bg1"/>
                </a:solidFill>
                <a:latin typeface="標楷體" pitchFamily="65" charset="-120"/>
                <a:ea typeface="標楷體" pitchFamily="65" charset="-120"/>
              </a:rPr>
              <a:t>及後，</a:t>
            </a:r>
            <a:r>
              <a:rPr lang="zh-TW" altLang="en-US" sz="3600" dirty="0" smtClean="0">
                <a:solidFill>
                  <a:schemeClr val="bg1"/>
                </a:solidFill>
                <a:latin typeface="標楷體" pitchFamily="65" charset="-120"/>
                <a:ea typeface="標楷體" pitchFamily="65" charset="-120"/>
              </a:rPr>
              <a:t>進一步證明星體各自移離</a:t>
            </a:r>
          </a:p>
          <a:p>
            <a:pPr eaLnBrk="1" hangingPunct="1">
              <a:defRPr/>
            </a:pPr>
            <a:r>
              <a:rPr lang="zh-TW" altLang="en-US" sz="3600" dirty="0" smtClean="0">
                <a:solidFill>
                  <a:schemeClr val="bg1"/>
                </a:solidFill>
                <a:latin typeface="標楷體" pitchFamily="65" charset="-120"/>
                <a:ea typeface="標楷體" pitchFamily="65" charset="-120"/>
              </a:rPr>
              <a:t>結論</a:t>
            </a:r>
            <a:r>
              <a:rPr lang="zh-TW" altLang="en-US" sz="3600" dirty="0" smtClean="0">
                <a:solidFill>
                  <a:schemeClr val="bg1"/>
                </a:solidFill>
                <a:latin typeface="標楷體" pitchFamily="65" charset="-120"/>
                <a:ea typeface="標楷體" pitchFamily="65" charset="-120"/>
                <a:sym typeface="Wingdings" pitchFamily="2" charset="2"/>
              </a:rPr>
              <a:t></a:t>
            </a:r>
            <a:r>
              <a:rPr lang="zh-TW" altLang="en-US" sz="3600" dirty="0" smtClean="0">
                <a:solidFill>
                  <a:schemeClr val="bg1"/>
                </a:solidFill>
                <a:latin typeface="標楷體" pitchFamily="65" charset="-120"/>
                <a:ea typeface="標楷體" pitchFamily="65" charset="-120"/>
              </a:rPr>
              <a:t> 宇宙在澎漲中</a:t>
            </a:r>
          </a:p>
          <a:p>
            <a:pPr eaLnBrk="1" hangingPunct="1">
              <a:defRPr/>
            </a:pPr>
            <a:endParaRPr lang="zh-TW" altLang="en-US" sz="3600" dirty="0" smtClean="0">
              <a:solidFill>
                <a:schemeClr val="hlink"/>
              </a:solidFill>
              <a:latin typeface="標楷體" pitchFamily="65" charset="-120"/>
              <a:ea typeface="標楷體" pitchFamily="65" charset="-120"/>
            </a:endParaRPr>
          </a:p>
        </p:txBody>
      </p:sp>
      <p:pic>
        <p:nvPicPr>
          <p:cNvPr id="29699" name="Picture 1028" descr="hubb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725613"/>
            <a:ext cx="2663825" cy="2071687"/>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wipe(left)">
                                      <p:cBhvr>
                                        <p:cTn id="7" dur="500"/>
                                        <p:tgtEl>
                                          <p:spTgt spid="110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595">
                                            <p:txEl>
                                              <p:pRg st="1" end="1"/>
                                            </p:txEl>
                                          </p:spTgt>
                                        </p:tgtEl>
                                        <p:attrNameLst>
                                          <p:attrName>style.visibility</p:attrName>
                                        </p:attrNameLst>
                                      </p:cBhvr>
                                      <p:to>
                                        <p:strVal val="visible"/>
                                      </p:to>
                                    </p:set>
                                    <p:animEffect transition="in" filter="wipe(left)">
                                      <p:cBhvr>
                                        <p:cTn id="12" dur="500"/>
                                        <p:tgtEl>
                                          <p:spTgt spid="110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3" name="balloon.expan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898" y="1382350"/>
            <a:ext cx="7276977" cy="4093300"/>
          </a:xfrm>
          <a:prstGeom prst="rect">
            <a:avLst/>
          </a:prstGeom>
        </p:spPr>
      </p:pic>
      <p:sp>
        <p:nvSpPr>
          <p:cNvPr id="30723" name="Text Box 3"/>
          <p:cNvSpPr txBox="1">
            <a:spLocks noChangeArrowheads="1"/>
          </p:cNvSpPr>
          <p:nvPr/>
        </p:nvSpPr>
        <p:spPr bwMode="auto">
          <a:xfrm>
            <a:off x="7650163" y="1689100"/>
            <a:ext cx="7334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TW" altLang="en-US" sz="4400">
                <a:solidFill>
                  <a:schemeClr val="bg1"/>
                </a:solidFill>
                <a:latin typeface="方正粗黑"/>
                <a:ea typeface="方正粗黑"/>
                <a:cs typeface="方正粗黑"/>
              </a:rPr>
              <a:t>宇宙的膨脹</a:t>
            </a:r>
            <a:endParaRPr lang="en-US" altLang="zh-TW" sz="4400">
              <a:solidFill>
                <a:schemeClr val="bg1"/>
              </a:solidFill>
              <a:latin typeface="方正粗黑"/>
              <a:ea typeface="方正粗黑"/>
              <a:cs typeface="方正粗黑"/>
            </a:endParaRPr>
          </a:p>
        </p:txBody>
      </p:sp>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84188" y="1700213"/>
            <a:ext cx="2743200" cy="608012"/>
          </a:xfrm>
        </p:spPr>
        <p:txBody>
          <a:bodyPr/>
          <a:lstStyle/>
          <a:p>
            <a:pPr eaLnBrk="1" hangingPunct="1"/>
            <a:r>
              <a:rPr lang="zh-TW" altLang="en-US" sz="4000" smtClean="0">
                <a:solidFill>
                  <a:schemeClr val="bg1"/>
                </a:solidFill>
                <a:latin typeface="標楷體" pitchFamily="65" charset="-120"/>
                <a:ea typeface="標楷體" pitchFamily="65" charset="-120"/>
              </a:rPr>
              <a:t>宇宙澎漲</a:t>
            </a:r>
          </a:p>
        </p:txBody>
      </p:sp>
      <p:sp>
        <p:nvSpPr>
          <p:cNvPr id="93187" name="Rectangle 3"/>
          <p:cNvSpPr>
            <a:spLocks noGrp="1" noChangeArrowheads="1"/>
          </p:cNvSpPr>
          <p:nvPr>
            <p:ph type="body" idx="1"/>
          </p:nvPr>
        </p:nvSpPr>
        <p:spPr>
          <a:xfrm>
            <a:off x="304800" y="4648200"/>
            <a:ext cx="8305800" cy="914400"/>
          </a:xfrm>
        </p:spPr>
        <p:txBody>
          <a:bodyPr/>
          <a:lstStyle/>
          <a:p>
            <a:pPr algn="ctr" eaLnBrk="1" hangingPunct="1">
              <a:buFont typeface="Wingdings" pitchFamily="2" charset="2"/>
              <a:buNone/>
            </a:pPr>
            <a:r>
              <a:rPr lang="zh-TW" altLang="en-US" sz="5400" smtClean="0">
                <a:solidFill>
                  <a:schemeClr val="bg1"/>
                </a:solidFill>
                <a:latin typeface="標楷體" pitchFamily="65" charset="-120"/>
                <a:ea typeface="標楷體" pitchFamily="65" charset="-120"/>
              </a:rPr>
              <a:t>換言之，宇宙從無被創造</a:t>
            </a:r>
          </a:p>
        </p:txBody>
      </p:sp>
      <p:sp>
        <p:nvSpPr>
          <p:cNvPr id="31748" name="Text Box 6"/>
          <p:cNvSpPr txBox="1">
            <a:spLocks noChangeArrowheads="1"/>
          </p:cNvSpPr>
          <p:nvPr/>
        </p:nvSpPr>
        <p:spPr bwMode="auto">
          <a:xfrm>
            <a:off x="838200" y="762000"/>
            <a:ext cx="717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TW" altLang="en-US">
              <a:ea typeface="新細明體" pitchFamily="18" charset="-120"/>
            </a:endParaRPr>
          </a:p>
        </p:txBody>
      </p:sp>
      <p:sp>
        <p:nvSpPr>
          <p:cNvPr id="31749" name="Text Box 8"/>
          <p:cNvSpPr txBox="1">
            <a:spLocks noChangeArrowheads="1"/>
          </p:cNvSpPr>
          <p:nvPr/>
        </p:nvSpPr>
        <p:spPr bwMode="auto">
          <a:xfrm>
            <a:off x="3124200" y="1066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zh-TW" altLang="en-US">
              <a:ea typeface="新細明體" pitchFamily="18" charset="-120"/>
            </a:endParaRPr>
          </a:p>
        </p:txBody>
      </p:sp>
      <p:sp>
        <p:nvSpPr>
          <p:cNvPr id="93193" name="Line 9"/>
          <p:cNvSpPr>
            <a:spLocks noChangeShapeType="1"/>
          </p:cNvSpPr>
          <p:nvPr/>
        </p:nvSpPr>
        <p:spPr bwMode="auto">
          <a:xfrm>
            <a:off x="3114675" y="2057400"/>
            <a:ext cx="2057400" cy="0"/>
          </a:xfrm>
          <a:prstGeom prst="line">
            <a:avLst/>
          </a:prstGeom>
          <a:noFill/>
          <a:ln w="25400">
            <a:solidFill>
              <a:schemeClr val="bg1">
                <a:lumMod val="95000"/>
              </a:schemeClr>
            </a:solidFill>
            <a:round/>
            <a:headEnd/>
            <a:tailEnd type="triangle" w="med" len="med"/>
          </a:ln>
        </p:spPr>
        <p:txBody>
          <a:bodyPr/>
          <a:lstStyle/>
          <a:p>
            <a:pPr>
              <a:defRPr/>
            </a:pPr>
            <a:endParaRPr lang="zh-TW" altLang="en-US"/>
          </a:p>
        </p:txBody>
      </p:sp>
      <p:sp>
        <p:nvSpPr>
          <p:cNvPr id="93194" name="Text Box 10"/>
          <p:cNvSpPr txBox="1">
            <a:spLocks noChangeArrowheads="1"/>
          </p:cNvSpPr>
          <p:nvPr/>
        </p:nvSpPr>
        <p:spPr bwMode="auto">
          <a:xfrm>
            <a:off x="3271838" y="1624013"/>
            <a:ext cx="1752600" cy="503237"/>
          </a:xfrm>
          <a:prstGeom prst="rect">
            <a:avLst/>
          </a:prstGeom>
          <a:noFill/>
          <a:ln w="9525">
            <a:noFill/>
            <a:miter lim="800000"/>
            <a:headEnd/>
            <a:tailEnd/>
          </a:ln>
          <a:effectLst/>
        </p:spPr>
        <p:txBody>
          <a:bodyPr>
            <a:spAutoFit/>
          </a:bodyPr>
          <a:lstStyle/>
          <a:p>
            <a:pPr>
              <a:spcBef>
                <a:spcPct val="50000"/>
              </a:spcBef>
              <a:defRPr/>
            </a:pPr>
            <a:r>
              <a:rPr lang="zh-TW" altLang="en-US" sz="4000" baseline="30000" dirty="0">
                <a:solidFill>
                  <a:srgbClr val="FFFF00"/>
                </a:solidFill>
                <a:effectLst>
                  <a:outerShdw blurRad="38100" dist="38100" dir="2700000" algn="tl">
                    <a:srgbClr val="000000"/>
                  </a:outerShdw>
                </a:effectLst>
                <a:latin typeface="標楷體" pitchFamily="65" charset="-120"/>
                <a:ea typeface="標楷體" pitchFamily="65" charset="-120"/>
              </a:rPr>
              <a:t>時間回流</a:t>
            </a:r>
          </a:p>
        </p:txBody>
      </p:sp>
      <p:sp>
        <p:nvSpPr>
          <p:cNvPr id="93195" name="Text Box 11"/>
          <p:cNvSpPr txBox="1">
            <a:spLocks noChangeArrowheads="1"/>
          </p:cNvSpPr>
          <p:nvPr/>
        </p:nvSpPr>
        <p:spPr bwMode="auto">
          <a:xfrm>
            <a:off x="5292725" y="1639888"/>
            <a:ext cx="3352800" cy="701675"/>
          </a:xfrm>
          <a:prstGeom prst="rect">
            <a:avLst/>
          </a:prstGeom>
          <a:noFill/>
          <a:ln w="9525">
            <a:noFill/>
            <a:miter lim="800000"/>
            <a:headEnd/>
            <a:tailEnd/>
          </a:ln>
          <a:effectLst/>
        </p:spPr>
        <p:txBody>
          <a:bodyPr>
            <a:spAutoFit/>
          </a:bodyPr>
          <a:lstStyle/>
          <a:p>
            <a:pPr>
              <a:spcBef>
                <a:spcPct val="50000"/>
              </a:spcBef>
              <a:defRPr/>
            </a:pPr>
            <a:r>
              <a:rPr lang="zh-TW" altLang="en-US" sz="4000" dirty="0">
                <a:solidFill>
                  <a:schemeClr val="bg1"/>
                </a:solidFill>
                <a:effectLst>
                  <a:outerShdw blurRad="38100" dist="38100" dir="2700000" algn="tl">
                    <a:srgbClr val="000000"/>
                  </a:outerShdw>
                </a:effectLst>
                <a:latin typeface="標楷體" pitchFamily="65" charset="-120"/>
                <a:ea typeface="標楷體" pitchFamily="65" charset="-120"/>
              </a:rPr>
              <a:t>宇宙縮成一點</a:t>
            </a:r>
          </a:p>
        </p:txBody>
      </p:sp>
      <p:sp>
        <p:nvSpPr>
          <p:cNvPr id="93196" name="Text Box 12"/>
          <p:cNvSpPr txBox="1">
            <a:spLocks noChangeArrowheads="1"/>
          </p:cNvSpPr>
          <p:nvPr/>
        </p:nvSpPr>
        <p:spPr bwMode="auto">
          <a:xfrm>
            <a:off x="828675" y="2587625"/>
            <a:ext cx="7620000" cy="1311275"/>
          </a:xfrm>
          <a:prstGeom prst="rect">
            <a:avLst/>
          </a:prstGeom>
          <a:noFill/>
          <a:ln w="9525">
            <a:noFill/>
            <a:miter lim="800000"/>
            <a:headEnd/>
            <a:tailEnd/>
          </a:ln>
          <a:effectLst/>
        </p:spPr>
        <p:txBody>
          <a:bodyPr>
            <a:spAutoFit/>
          </a:bodyPr>
          <a:lstStyle/>
          <a:p>
            <a:pPr marL="765175" indent="-765175">
              <a:spcBef>
                <a:spcPct val="20000"/>
              </a:spcBef>
              <a:buClr>
                <a:schemeClr val="hlink"/>
              </a:buClr>
              <a:buSzPct val="65000"/>
              <a:buFont typeface="Wingdings" pitchFamily="2" charset="2"/>
              <a:buNone/>
              <a:defRPr/>
            </a:pPr>
            <a:r>
              <a:rPr lang="zh-TW" altLang="en-US" sz="4000" dirty="0">
                <a:solidFill>
                  <a:schemeClr val="bg1"/>
                </a:solidFill>
                <a:effectLst>
                  <a:outerShdw blurRad="38100" dist="38100" dir="2700000" algn="tl">
                    <a:srgbClr val="000000"/>
                  </a:outerShdw>
                </a:effectLst>
                <a:latin typeface="標楷體" pitchFamily="65" charset="-120"/>
                <a:ea typeface="標楷體" pitchFamily="65" charset="-120"/>
              </a:rPr>
              <a:t>「零體積」 的點發生爆炸， 就是「創世大爆炸」</a:t>
            </a:r>
            <a:endParaRPr lang="zh-TW" altLang="en-US" dirty="0">
              <a:solidFill>
                <a:schemeClr val="bg1"/>
              </a:solidFill>
              <a:ea typeface="新細明體" pitchFamily="18" charset="-120"/>
            </a:endParaRPr>
          </a:p>
        </p:txBody>
      </p:sp>
      <p:sp>
        <p:nvSpPr>
          <p:cNvPr id="93197" name="Text Box 13"/>
          <p:cNvSpPr txBox="1">
            <a:spLocks noChangeArrowheads="1"/>
          </p:cNvSpPr>
          <p:nvPr/>
        </p:nvSpPr>
        <p:spPr bwMode="auto">
          <a:xfrm>
            <a:off x="887413" y="3933825"/>
            <a:ext cx="2590800" cy="701675"/>
          </a:xfrm>
          <a:prstGeom prst="rect">
            <a:avLst/>
          </a:prstGeom>
          <a:noFill/>
          <a:ln w="9525">
            <a:noFill/>
            <a:miter lim="800000"/>
            <a:headEnd/>
            <a:tailEnd/>
          </a:ln>
          <a:effectLst/>
        </p:spPr>
        <p:txBody>
          <a:bodyPr>
            <a:spAutoFit/>
          </a:bodyPr>
          <a:lstStyle/>
          <a:p>
            <a:pPr>
              <a:spcBef>
                <a:spcPct val="50000"/>
              </a:spcBef>
              <a:defRPr/>
            </a:pPr>
            <a:r>
              <a:rPr lang="zh-TW" altLang="en-US" sz="4000" dirty="0">
                <a:solidFill>
                  <a:schemeClr val="bg1"/>
                </a:solidFill>
                <a:effectLst>
                  <a:outerShdw blurRad="38100" dist="38100" dir="2700000" algn="tl">
                    <a:srgbClr val="000000"/>
                  </a:outerShdw>
                </a:effectLst>
                <a:latin typeface="標楷體" pitchFamily="65" charset="-120"/>
                <a:ea typeface="標楷體" pitchFamily="65" charset="-120"/>
              </a:rPr>
              <a:t>「零體積」</a:t>
            </a:r>
          </a:p>
        </p:txBody>
      </p:sp>
      <p:sp>
        <p:nvSpPr>
          <p:cNvPr id="93198" name="Line 14"/>
          <p:cNvSpPr>
            <a:spLocks noChangeShapeType="1"/>
          </p:cNvSpPr>
          <p:nvPr/>
        </p:nvSpPr>
        <p:spPr bwMode="auto">
          <a:xfrm>
            <a:off x="3578225" y="4370388"/>
            <a:ext cx="1752600" cy="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3199" name="Text Box 15"/>
          <p:cNvSpPr txBox="1">
            <a:spLocks noChangeArrowheads="1"/>
          </p:cNvSpPr>
          <p:nvPr/>
        </p:nvSpPr>
        <p:spPr bwMode="auto">
          <a:xfrm>
            <a:off x="5867400" y="3919538"/>
            <a:ext cx="1676400" cy="701675"/>
          </a:xfrm>
          <a:prstGeom prst="rect">
            <a:avLst/>
          </a:prstGeom>
          <a:noFill/>
          <a:ln w="9525">
            <a:noFill/>
            <a:miter lim="800000"/>
            <a:headEnd/>
            <a:tailEnd/>
          </a:ln>
          <a:effectLst/>
        </p:spPr>
        <p:txBody>
          <a:bodyPr>
            <a:spAutoFit/>
          </a:bodyPr>
          <a:lstStyle/>
          <a:p>
            <a:pPr>
              <a:spcBef>
                <a:spcPct val="20000"/>
              </a:spcBef>
              <a:buClr>
                <a:schemeClr val="hlink"/>
              </a:buClr>
              <a:buSzPct val="65000"/>
              <a:buFont typeface="Wingdings" pitchFamily="2" charset="2"/>
              <a:buNone/>
              <a:defRPr/>
            </a:pPr>
            <a:r>
              <a:rPr lang="zh-TW" altLang="en-US" sz="4000" dirty="0">
                <a:solidFill>
                  <a:schemeClr val="bg1"/>
                </a:solidFill>
                <a:effectLst>
                  <a:outerShdw blurRad="38100" dist="38100" dir="2700000" algn="tl">
                    <a:srgbClr val="000000"/>
                  </a:outerShdw>
                </a:effectLst>
                <a:latin typeface="標楷體" pitchFamily="65" charset="-120"/>
                <a:ea typeface="標楷體" pitchFamily="65" charset="-120"/>
              </a:rPr>
              <a:t>「無」</a:t>
            </a:r>
            <a:endParaRPr lang="zh-TW" altLang="en-US" dirty="0">
              <a:solidFill>
                <a:schemeClr val="bg1"/>
              </a:solidFill>
              <a:ea typeface="新細明體" pitchFamily="18" charset="-120"/>
            </a:endParaRPr>
          </a:p>
        </p:txBody>
      </p:sp>
      <p:pic>
        <p:nvPicPr>
          <p:cNvPr id="31757" name="Picture 12"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94">
                                            <p:txEl>
                                              <p:pRg st="0" end="0"/>
                                            </p:txEl>
                                          </p:spTgt>
                                        </p:tgtEl>
                                        <p:attrNameLst>
                                          <p:attrName>style.visibility</p:attrName>
                                        </p:attrNameLst>
                                      </p:cBhvr>
                                      <p:to>
                                        <p:strVal val="visible"/>
                                      </p:to>
                                    </p:set>
                                    <p:animEffect transition="in" filter="wipe(left)">
                                      <p:cBhvr>
                                        <p:cTn id="7" dur="500"/>
                                        <p:tgtEl>
                                          <p:spTgt spid="9319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3193"/>
                                        </p:tgtEl>
                                        <p:attrNameLst>
                                          <p:attrName>style.visibility</p:attrName>
                                        </p:attrNameLst>
                                      </p:cBhvr>
                                      <p:to>
                                        <p:strVal val="visible"/>
                                      </p:to>
                                    </p:set>
                                    <p:animEffect transition="in" filter="wipe(left)">
                                      <p:cBhvr>
                                        <p:cTn id="10" dur="500"/>
                                        <p:tgtEl>
                                          <p:spTgt spid="931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3195">
                                            <p:txEl>
                                              <p:pRg st="0" end="0"/>
                                            </p:txEl>
                                          </p:spTgt>
                                        </p:tgtEl>
                                        <p:attrNameLst>
                                          <p:attrName>style.visibility</p:attrName>
                                        </p:attrNameLst>
                                      </p:cBhvr>
                                      <p:to>
                                        <p:strVal val="visible"/>
                                      </p:to>
                                    </p:set>
                                    <p:animEffect transition="in" filter="wipe(left)">
                                      <p:cBhvr>
                                        <p:cTn id="15" dur="500"/>
                                        <p:tgtEl>
                                          <p:spTgt spid="9319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3196">
                                            <p:txEl>
                                              <p:pRg st="0" end="0"/>
                                            </p:txEl>
                                          </p:spTgt>
                                        </p:tgtEl>
                                        <p:attrNameLst>
                                          <p:attrName>style.visibility</p:attrName>
                                        </p:attrNameLst>
                                      </p:cBhvr>
                                      <p:to>
                                        <p:strVal val="visible"/>
                                      </p:to>
                                    </p:set>
                                    <p:animEffect transition="in" filter="wipe(left)">
                                      <p:cBhvr>
                                        <p:cTn id="20" dur="500"/>
                                        <p:tgtEl>
                                          <p:spTgt spid="9319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3197">
                                            <p:txEl>
                                              <p:pRg st="0" end="0"/>
                                            </p:txEl>
                                          </p:spTgt>
                                        </p:tgtEl>
                                        <p:attrNameLst>
                                          <p:attrName>style.visibility</p:attrName>
                                        </p:attrNameLst>
                                      </p:cBhvr>
                                      <p:to>
                                        <p:strVal val="visible"/>
                                      </p:to>
                                    </p:set>
                                    <p:animEffect transition="in" filter="wipe(left)">
                                      <p:cBhvr>
                                        <p:cTn id="25" dur="500"/>
                                        <p:tgtEl>
                                          <p:spTgt spid="93197">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3198"/>
                                        </p:tgtEl>
                                        <p:attrNameLst>
                                          <p:attrName>style.visibility</p:attrName>
                                        </p:attrNameLst>
                                      </p:cBhvr>
                                      <p:to>
                                        <p:strVal val="visible"/>
                                      </p:to>
                                    </p:set>
                                    <p:animEffect transition="in" filter="wipe(left)">
                                      <p:cBhvr>
                                        <p:cTn id="30" dur="500"/>
                                        <p:tgtEl>
                                          <p:spTgt spid="9319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3199">
                                            <p:txEl>
                                              <p:pRg st="0" end="0"/>
                                            </p:txEl>
                                          </p:spTgt>
                                        </p:tgtEl>
                                        <p:attrNameLst>
                                          <p:attrName>style.visibility</p:attrName>
                                        </p:attrNameLst>
                                      </p:cBhvr>
                                      <p:to>
                                        <p:strVal val="visible"/>
                                      </p:to>
                                    </p:set>
                                    <p:animEffect transition="in" filter="wipe(left)">
                                      <p:cBhvr>
                                        <p:cTn id="35" dur="500"/>
                                        <p:tgtEl>
                                          <p:spTgt spid="93199">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3187">
                                            <p:txEl>
                                              <p:pRg st="0" end="0"/>
                                            </p:txEl>
                                          </p:spTgt>
                                        </p:tgtEl>
                                        <p:attrNameLst>
                                          <p:attrName>style.visibility</p:attrName>
                                        </p:attrNameLst>
                                      </p:cBhvr>
                                      <p:to>
                                        <p:strVal val="visible"/>
                                      </p:to>
                                    </p:set>
                                    <p:animEffect transition="in" filter="wipe(left)">
                                      <p:cBhvr>
                                        <p:cTn id="40" dur="500"/>
                                        <p:tgtEl>
                                          <p:spTgt spid="93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P spid="93194" grpId="0" build="p" autoUpdateAnimBg="0"/>
      <p:bldP spid="93195" grpId="0" build="p" autoUpdateAnimBg="0"/>
      <p:bldP spid="93196" grpId="0" build="p" autoUpdateAnimBg="0"/>
      <p:bldP spid="93197" grpId="0" build="p" autoUpdateAnimBg="0"/>
      <p:bldP spid="93198" grpId="0" animBg="1"/>
      <p:bldP spid="9319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457200" y="1981200"/>
            <a:ext cx="8077200" cy="4114800"/>
          </a:xfrm>
        </p:spPr>
        <p:txBody>
          <a:bodyPr/>
          <a:lstStyle/>
          <a:p>
            <a:pPr eaLnBrk="1" hangingPunct="1">
              <a:lnSpc>
                <a:spcPct val="130000"/>
              </a:lnSpc>
              <a:buFont typeface="Wingdings" pitchFamily="2" charset="2"/>
              <a:buNone/>
            </a:pPr>
            <a:r>
              <a:rPr lang="zh-TW" altLang="en-US" sz="4000" dirty="0" smtClean="0">
                <a:solidFill>
                  <a:srgbClr val="FFFF00"/>
                </a:solidFill>
                <a:latin typeface="標楷體" pitchFamily="65" charset="-120"/>
                <a:ea typeface="標楷體" pitchFamily="65" charset="-120"/>
              </a:rPr>
              <a:t>「他是天地的創造者， 他沒有配偶， 怎麼會有兒女呢？ 他曾創造萬物， 他是全知萬物的。 」 </a:t>
            </a:r>
          </a:p>
          <a:p>
            <a:pPr eaLnBrk="1" hangingPunct="1">
              <a:lnSpc>
                <a:spcPct val="130000"/>
              </a:lnSpc>
              <a:buFont typeface="Wingdings" pitchFamily="2" charset="2"/>
              <a:buNone/>
            </a:pPr>
            <a:r>
              <a:rPr lang="zh-TW" altLang="en-US" sz="4000" dirty="0" smtClean="0">
                <a:solidFill>
                  <a:srgbClr val="FFFF00"/>
                </a:solidFill>
                <a:latin typeface="標楷體" pitchFamily="65" charset="-120"/>
                <a:ea typeface="標楷體" pitchFamily="65" charset="-120"/>
              </a:rPr>
              <a:t>					      </a:t>
            </a:r>
            <a:r>
              <a:rPr lang="zh-TW" altLang="en-US" sz="2800" dirty="0" smtClean="0">
                <a:solidFill>
                  <a:srgbClr val="FFFF00"/>
                </a:solidFill>
                <a:latin typeface="標楷體" pitchFamily="65" charset="-120"/>
                <a:ea typeface="標楷體" pitchFamily="65" charset="-120"/>
              </a:rPr>
              <a:t>（古蘭 6:101）</a:t>
            </a:r>
            <a:r>
              <a:rPr lang="zh-TW" altLang="en-US" sz="2800" dirty="0" smtClean="0">
                <a:solidFill>
                  <a:srgbClr val="FFFF00"/>
                </a:solidFill>
                <a:ea typeface="新細明體" pitchFamily="18" charset="-120"/>
              </a:rPr>
              <a:t> </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wipe(left)">
                                      <p:cBhvr>
                                        <p:cTn id="7" dur="500"/>
                                        <p:tgtEl>
                                          <p:spTgt spid="94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wipe(left)">
                                      <p:cBhvr>
                                        <p:cTn id="12" dur="500"/>
                                        <p:tgtEl>
                                          <p:spTgt spid="94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362" name="Picture 5"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228600" y="1981200"/>
            <a:ext cx="8305800" cy="4114800"/>
          </a:xfrm>
        </p:spPr>
        <p:txBody>
          <a:bodyPr/>
          <a:lstStyle/>
          <a:p>
            <a:pPr eaLnBrk="1" hangingPunct="1">
              <a:lnSpc>
                <a:spcPct val="130000"/>
              </a:lnSpc>
              <a:buFont typeface="Wingdings" pitchFamily="2" charset="2"/>
              <a:buNone/>
            </a:pPr>
            <a:r>
              <a:rPr lang="zh-TW" altLang="en-US" sz="4000" smtClean="0">
                <a:solidFill>
                  <a:srgbClr val="FFFF00"/>
                </a:solidFill>
                <a:latin typeface="標楷體" pitchFamily="65" charset="-120"/>
                <a:ea typeface="標楷體" pitchFamily="65" charset="-120"/>
              </a:rPr>
              <a:t>「不信道者難道不知道嗎？天地原是閉塞的，而我開天闢地，我用水創造了一切生物。難道他們不信嗎？ 」 	    （古蘭 21:30）</a:t>
            </a:r>
            <a:r>
              <a:rPr lang="zh-TW" altLang="en-US" smtClean="0">
                <a:solidFill>
                  <a:srgbClr val="FFFF00"/>
                </a:solidFill>
                <a:ea typeface="新細明體" pitchFamily="18" charset="-120"/>
              </a:rPr>
              <a:t> </a:t>
            </a:r>
          </a:p>
          <a:p>
            <a:pPr eaLnBrk="1" hangingPunct="1">
              <a:lnSpc>
                <a:spcPct val="130000"/>
              </a:lnSpc>
              <a:buFont typeface="Wingdings" pitchFamily="2" charset="2"/>
              <a:buNone/>
            </a:pPr>
            <a:endParaRPr lang="zh-TW" altLang="en-US" smtClean="0">
              <a:ea typeface="新細明體" pitchFamily="18" charset="-120"/>
            </a:endParaRPr>
          </a:p>
        </p:txBody>
      </p:sp>
      <p:pic>
        <p:nvPicPr>
          <p:cNvPr id="33795" name="Picture 12"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wipe(left)">
                                      <p:cBhvr>
                                        <p:cTn id="7" dur="500"/>
                                        <p:tgtEl>
                                          <p:spTgt spid="95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457200" y="1905000"/>
            <a:ext cx="8001000" cy="4114800"/>
          </a:xfrm>
        </p:spPr>
        <p:txBody>
          <a:bodyPr/>
          <a:lstStyle/>
          <a:p>
            <a:pPr eaLnBrk="1" hangingPunct="1">
              <a:lnSpc>
                <a:spcPct val="130000"/>
              </a:lnSpc>
              <a:buFont typeface="Wingdings" pitchFamily="2" charset="2"/>
              <a:buNone/>
            </a:pPr>
            <a:r>
              <a:rPr lang="zh-TW" altLang="en-US" sz="4000" dirty="0" smtClean="0">
                <a:solidFill>
                  <a:srgbClr val="FFFF00"/>
                </a:solidFill>
                <a:latin typeface="標楷體" pitchFamily="65" charset="-120"/>
                <a:ea typeface="標楷體" pitchFamily="65" charset="-120"/>
              </a:rPr>
              <a:t>「天地我曾以權力建造它；我確是在擴展它的</a:t>
            </a:r>
            <a:r>
              <a:rPr lang="zh-TW" altLang="en-US" sz="4000" dirty="0" smtClean="0">
                <a:solidFill>
                  <a:srgbClr val="FFFF00"/>
                </a:solidFill>
                <a:latin typeface="Times New Roman" pitchFamily="18" charset="0"/>
                <a:ea typeface="標楷體" pitchFamily="65" charset="-120"/>
              </a:rPr>
              <a:t>……</a:t>
            </a:r>
            <a:r>
              <a:rPr lang="zh-TW" altLang="en-US" sz="4000" dirty="0" smtClean="0">
                <a:solidFill>
                  <a:srgbClr val="FFFF00"/>
                </a:solidFill>
                <a:latin typeface="標楷體" pitchFamily="65" charset="-120"/>
                <a:ea typeface="標楷體" pitchFamily="65" charset="-120"/>
              </a:rPr>
              <a:t>.. 」 							    	</a:t>
            </a:r>
            <a:r>
              <a:rPr lang="zh-TW" altLang="en-US" sz="2800" dirty="0" smtClean="0">
                <a:solidFill>
                  <a:srgbClr val="FFFF00"/>
                </a:solidFill>
                <a:latin typeface="標楷體" pitchFamily="65" charset="-120"/>
                <a:ea typeface="標楷體" pitchFamily="65" charset="-120"/>
              </a:rPr>
              <a:t>（古蘭 51:47） </a:t>
            </a:r>
          </a:p>
          <a:p>
            <a:pPr eaLnBrk="1" hangingPunct="1">
              <a:lnSpc>
                <a:spcPct val="130000"/>
              </a:lnSpc>
              <a:buFont typeface="Wingdings" pitchFamily="2" charset="2"/>
              <a:buNone/>
            </a:pPr>
            <a:endParaRPr lang="zh-TW" altLang="en-US" sz="4000" dirty="0" smtClean="0">
              <a:latin typeface="標楷體" pitchFamily="65" charset="-120"/>
              <a:ea typeface="標楷體" pitchFamily="65" charset="-12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6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8163" y="800100"/>
            <a:ext cx="8229600" cy="1143000"/>
          </a:xfrm>
        </p:spPr>
        <p:txBody>
          <a:bodyPr/>
          <a:lstStyle/>
          <a:p>
            <a:pPr eaLnBrk="1" hangingPunct="1"/>
            <a:r>
              <a:rPr lang="zh-TW" altLang="en-US" sz="4800" smtClean="0">
                <a:solidFill>
                  <a:schemeClr val="bg1"/>
                </a:solidFill>
                <a:ea typeface="標楷體" pitchFamily="65" charset="-120"/>
              </a:rPr>
              <a:t>「穩定狀態」論</a:t>
            </a:r>
            <a:r>
              <a:rPr lang="zh-TW" altLang="en-US" sz="4000" smtClean="0">
                <a:solidFill>
                  <a:schemeClr val="bg1"/>
                </a:solidFill>
                <a:latin typeface="Times New Roman" pitchFamily="18" charset="0"/>
                <a:ea typeface="標楷體" pitchFamily="65" charset="-120"/>
                <a:cs typeface="Times New Roman" pitchFamily="18" charset="0"/>
              </a:rPr>
              <a:t>(</a:t>
            </a:r>
            <a:r>
              <a:rPr lang="en-US" altLang="zh-TW" sz="4000" smtClean="0">
                <a:solidFill>
                  <a:schemeClr val="bg1"/>
                </a:solidFill>
                <a:latin typeface="Times New Roman" pitchFamily="18" charset="0"/>
                <a:ea typeface="標楷體" pitchFamily="65" charset="-120"/>
                <a:cs typeface="Times New Roman" pitchFamily="18" charset="0"/>
              </a:rPr>
              <a:t>Steady State)</a:t>
            </a:r>
            <a:endParaRPr lang="zh-TW" altLang="en-US" sz="4000" smtClean="0">
              <a:solidFill>
                <a:schemeClr val="bg1"/>
              </a:solidFill>
              <a:latin typeface="Times New Roman" pitchFamily="18" charset="0"/>
              <a:ea typeface="標楷體" pitchFamily="65" charset="-120"/>
              <a:cs typeface="Times New Roman" pitchFamily="18" charset="0"/>
            </a:endParaRPr>
          </a:p>
        </p:txBody>
      </p:sp>
      <p:sp>
        <p:nvSpPr>
          <p:cNvPr id="132099" name="Rectangle 3"/>
          <p:cNvSpPr>
            <a:spLocks noGrp="1" noChangeArrowheads="1"/>
          </p:cNvSpPr>
          <p:nvPr>
            <p:ph type="body" idx="1"/>
          </p:nvPr>
        </p:nvSpPr>
        <p:spPr>
          <a:xfrm>
            <a:off x="381000" y="1981200"/>
            <a:ext cx="8382000" cy="4267200"/>
          </a:xfrm>
        </p:spPr>
        <p:txBody>
          <a:bodyPr/>
          <a:lstStyle/>
          <a:p>
            <a:pPr eaLnBrk="1" hangingPunct="1">
              <a:lnSpc>
                <a:spcPct val="120000"/>
              </a:lnSpc>
              <a:spcAft>
                <a:spcPts val="600"/>
              </a:spcAft>
            </a:pPr>
            <a:r>
              <a:rPr lang="zh-TW" altLang="en-US" smtClean="0">
                <a:solidFill>
                  <a:schemeClr val="bg1"/>
                </a:solidFill>
                <a:ea typeface="標楷體" pitchFamily="65" charset="-120"/>
              </a:rPr>
              <a:t>英國天文學家弗萊德</a:t>
            </a:r>
            <a:r>
              <a:rPr lang="zh-TW" altLang="en-US" smtClean="0">
                <a:solidFill>
                  <a:schemeClr val="bg1"/>
                </a:solidFill>
                <a:ea typeface="標楷體" pitchFamily="65" charset="-120"/>
                <a:sym typeface="Wingdings" pitchFamily="2" charset="2"/>
              </a:rPr>
              <a:t>．霍伊爾爵士(</a:t>
            </a:r>
            <a:r>
              <a:rPr lang="en-US" altLang="zh-TW" smtClean="0">
                <a:solidFill>
                  <a:schemeClr val="bg1"/>
                </a:solidFill>
                <a:ea typeface="標楷體" pitchFamily="65" charset="-120"/>
                <a:sym typeface="Wingdings" pitchFamily="2" charset="2"/>
              </a:rPr>
              <a:t>Fred Hoyle)</a:t>
            </a:r>
            <a:r>
              <a:rPr lang="zh-TW" altLang="en-US" smtClean="0">
                <a:solidFill>
                  <a:schemeClr val="bg1"/>
                </a:solidFill>
                <a:ea typeface="標楷體" pitchFamily="65" charset="-120"/>
                <a:sym typeface="Wingdings" pitchFamily="2" charset="2"/>
              </a:rPr>
              <a:t>提出</a:t>
            </a:r>
            <a:r>
              <a:rPr lang="zh-TW" altLang="en-US" smtClean="0">
                <a:solidFill>
                  <a:schemeClr val="bg1"/>
                </a:solidFill>
                <a:ea typeface="標楷體" pitchFamily="65" charset="-120"/>
              </a:rPr>
              <a:t>「穩定狀態」的模式， 認為宇宙各處平均密度不變，</a:t>
            </a:r>
          </a:p>
          <a:p>
            <a:pPr eaLnBrk="1" hangingPunct="1">
              <a:lnSpc>
                <a:spcPct val="120000"/>
              </a:lnSpc>
              <a:spcAft>
                <a:spcPts val="600"/>
              </a:spcAft>
            </a:pPr>
            <a:r>
              <a:rPr lang="zh-TW" altLang="en-US" smtClean="0">
                <a:solidFill>
                  <a:schemeClr val="bg1"/>
                </a:solidFill>
                <a:ea typeface="標楷體" pitchFamily="65" charset="-120"/>
              </a:rPr>
              <a:t>他推斷物質會根據數量的需要 ，自然而然地出現，令宇宙保持「穩定狀態」 。</a:t>
            </a:r>
          </a:p>
        </p:txBody>
      </p:sp>
      <p:sp>
        <p:nvSpPr>
          <p:cNvPr id="35844" name="Rectangle 4"/>
          <p:cNvSpPr>
            <a:spLocks noChangeArrowheads="1"/>
          </p:cNvSpPr>
          <p:nvPr/>
        </p:nvSpPr>
        <p:spPr bwMode="auto">
          <a:xfrm>
            <a:off x="0" y="51054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zh-TW" altLang="en-US" sz="1400">
                <a:latin typeface="Times New Roman" pitchFamily="18" charset="0"/>
                <a:ea typeface="新細明體" pitchFamily="18" charset="-120"/>
              </a:rPr>
              <a:t> </a:t>
            </a:r>
            <a:endParaRPr kumimoji="1" lang="zh-TW" altLang="en-US" sz="1200">
              <a:latin typeface="Times New Roman" pitchFamily="18" charset="0"/>
              <a:ea typeface="新細明體" pitchFamily="18" charset="-120"/>
              <a:sym typeface="Wingdings" pitchFamily="2" charset="2"/>
            </a:endParaRPr>
          </a:p>
        </p:txBody>
      </p:sp>
      <p:pic>
        <p:nvPicPr>
          <p:cNvPr id="35845" name="Picture 12"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wipe(left)">
                                      <p:cBhvr>
                                        <p:cTn id="7" dur="500"/>
                                        <p:tgtEl>
                                          <p:spTgt spid="132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wipe(left)">
                                      <p:cBhvr>
                                        <p:cTn id="12" dur="500"/>
                                        <p:tgtEl>
                                          <p:spTgt spid="132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4"/>
          <p:cNvGraphicFramePr>
            <a:graphicFrameLocks noChangeAspect="1"/>
          </p:cNvGraphicFramePr>
          <p:nvPr>
            <p:extLst>
              <p:ext uri="{D42A27DB-BD31-4B8C-83A1-F6EECF244321}">
                <p14:modId xmlns:p14="http://schemas.microsoft.com/office/powerpoint/2010/main" val="3840212853"/>
              </p:ext>
            </p:extLst>
          </p:nvPr>
        </p:nvGraphicFramePr>
        <p:xfrm>
          <a:off x="649288" y="1992313"/>
          <a:ext cx="1987550" cy="1711325"/>
        </p:xfrm>
        <a:graphic>
          <a:graphicData uri="http://schemas.openxmlformats.org/presentationml/2006/ole">
            <mc:AlternateContent xmlns:mc="http://schemas.openxmlformats.org/markup-compatibility/2006">
              <mc:Choice xmlns:v="urn:schemas-microsoft-com:vml" Requires="v">
                <p:oleObj spid="_x0000_s36913" name="Presto! ImageFolio LE" r:id="rId6" imgW="2666667" imgH="2038081" progId="ImgFolio.Document">
                  <p:embed/>
                </p:oleObj>
              </mc:Choice>
              <mc:Fallback>
                <p:oleObj name="Presto! ImageFolio LE" r:id="rId6" imgW="2666667" imgH="2038081" progId="ImgFolio.Document">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88" y="1992313"/>
                        <a:ext cx="1987550" cy="1711325"/>
                      </a:xfrm>
                      <a:prstGeom prst="rect">
                        <a:avLst/>
                      </a:prstGeom>
                      <a:noFill/>
                      <a:ln w="12700">
                        <a:solidFill>
                          <a:schemeClr val="bg1">
                            <a:lumMod val="85000"/>
                          </a:schemeClr>
                        </a:solidFill>
                        <a:miter lim="800000"/>
                        <a:headEnd type="none" w="sm" len="sm"/>
                        <a:tailEnd type="none" w="sm" len="sm"/>
                      </a:ln>
                      <a:effectLst/>
                      <a:extLst/>
                    </p:spPr>
                  </p:pic>
                </p:oleObj>
              </mc:Fallback>
            </mc:AlternateContent>
          </a:graphicData>
        </a:graphic>
      </p:graphicFrame>
      <p:sp>
        <p:nvSpPr>
          <p:cNvPr id="36868" name="Text Box 6"/>
          <p:cNvSpPr txBox="1">
            <a:spLocks noChangeArrowheads="1"/>
          </p:cNvSpPr>
          <p:nvPr/>
        </p:nvSpPr>
        <p:spPr bwMode="auto">
          <a:xfrm>
            <a:off x="4856163" y="4174948"/>
            <a:ext cx="146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tr-TR" altLang="zh-TW" sz="2000" dirty="0">
                <a:solidFill>
                  <a:schemeClr val="bg1"/>
                </a:solidFill>
                <a:latin typeface="Tahoma" pitchFamily="34" charset="0"/>
              </a:rPr>
              <a:t>1948</a:t>
            </a:r>
          </a:p>
        </p:txBody>
      </p:sp>
      <p:sp>
        <p:nvSpPr>
          <p:cNvPr id="15367" name="Text Box 7"/>
          <p:cNvSpPr txBox="1">
            <a:spLocks noChangeArrowheads="1"/>
          </p:cNvSpPr>
          <p:nvPr/>
        </p:nvSpPr>
        <p:spPr bwMode="auto">
          <a:xfrm>
            <a:off x="1692275" y="1009650"/>
            <a:ext cx="57610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tr-TR" sz="4800" b="1">
                <a:solidFill>
                  <a:schemeClr val="bg1"/>
                </a:solidFill>
                <a:ea typeface="標楷體" pitchFamily="65" charset="-120"/>
              </a:rPr>
              <a:t>宇宙擴張的證據</a:t>
            </a:r>
            <a:endParaRPr lang="en-US" sz="4800" b="1">
              <a:solidFill>
                <a:schemeClr val="bg1"/>
              </a:solidFill>
              <a:ea typeface="標楷體" pitchFamily="65" charset="-120"/>
            </a:endParaRPr>
          </a:p>
        </p:txBody>
      </p:sp>
      <p:sp>
        <p:nvSpPr>
          <p:cNvPr id="36870" name="Text Box 8"/>
          <p:cNvSpPr txBox="1">
            <a:spLocks noChangeArrowheads="1"/>
          </p:cNvSpPr>
          <p:nvPr/>
        </p:nvSpPr>
        <p:spPr bwMode="auto">
          <a:xfrm>
            <a:off x="476250" y="3713163"/>
            <a:ext cx="2376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en-US" sz="2400">
                <a:solidFill>
                  <a:schemeClr val="bg1"/>
                </a:solidFill>
                <a:ea typeface="標楷體" pitchFamily="65" charset="-120"/>
              </a:rPr>
              <a:t>喬治</a:t>
            </a:r>
            <a:r>
              <a:rPr lang="en-US" altLang="zh-TW" sz="2400">
                <a:solidFill>
                  <a:schemeClr val="bg1"/>
                </a:solidFill>
                <a:latin typeface="標楷體" pitchFamily="65" charset="-120"/>
                <a:ea typeface="標楷體" pitchFamily="65" charset="-120"/>
              </a:rPr>
              <a:t>·</a:t>
            </a:r>
            <a:r>
              <a:rPr lang="zh-TW" altLang="en-US" sz="2400">
                <a:solidFill>
                  <a:schemeClr val="bg1"/>
                </a:solidFill>
                <a:ea typeface="標楷體" pitchFamily="65" charset="-120"/>
              </a:rPr>
              <a:t>伽莫夫</a:t>
            </a:r>
            <a:r>
              <a:rPr lang="zh-TW" altLang="en-US">
                <a:solidFill>
                  <a:schemeClr val="bg1"/>
                </a:solidFill>
                <a:ea typeface="新細明體" pitchFamily="18" charset="-120"/>
              </a:rPr>
              <a:t> </a:t>
            </a:r>
            <a:endParaRPr lang="en-US" altLang="zh-TW">
              <a:solidFill>
                <a:schemeClr val="bg1"/>
              </a:solidFill>
              <a:latin typeface="Tahoma" pitchFamily="34" charset="0"/>
              <a:ea typeface="新細明體" pitchFamily="18" charset="-120"/>
            </a:endParaRPr>
          </a:p>
          <a:p>
            <a:pPr algn="ctr" eaLnBrk="1" hangingPunct="1"/>
            <a:r>
              <a:rPr lang="en-US" altLang="zh-TW">
                <a:solidFill>
                  <a:schemeClr val="bg1"/>
                </a:solidFill>
                <a:latin typeface="Tahoma" pitchFamily="34" charset="0"/>
                <a:ea typeface="新細明體" pitchFamily="18" charset="-120"/>
              </a:rPr>
              <a:t>(</a:t>
            </a:r>
            <a:r>
              <a:rPr lang="tr-TR" altLang="zh-TW">
                <a:solidFill>
                  <a:schemeClr val="bg1"/>
                </a:solidFill>
                <a:latin typeface="Tahoma" pitchFamily="34" charset="0"/>
              </a:rPr>
              <a:t>G</a:t>
            </a:r>
            <a:r>
              <a:rPr lang="en-US" altLang="zh-TW">
                <a:solidFill>
                  <a:schemeClr val="bg1"/>
                </a:solidFill>
                <a:latin typeface="Tahoma" pitchFamily="34" charset="0"/>
                <a:ea typeface="新細明體" pitchFamily="18" charset="-120"/>
              </a:rPr>
              <a:t>eorge</a:t>
            </a:r>
            <a:r>
              <a:rPr lang="tr-TR" altLang="zh-TW">
                <a:solidFill>
                  <a:schemeClr val="bg1"/>
                </a:solidFill>
                <a:latin typeface="Tahoma" pitchFamily="34" charset="0"/>
              </a:rPr>
              <a:t> G</a:t>
            </a:r>
            <a:r>
              <a:rPr lang="en-US" altLang="zh-TW">
                <a:solidFill>
                  <a:schemeClr val="bg1"/>
                </a:solidFill>
                <a:latin typeface="Tahoma" pitchFamily="34" charset="0"/>
                <a:ea typeface="新細明體" pitchFamily="18" charset="-120"/>
              </a:rPr>
              <a:t>amow)</a:t>
            </a:r>
          </a:p>
        </p:txBody>
      </p:sp>
      <p:sp>
        <p:nvSpPr>
          <p:cNvPr id="8" name="Text Box 7"/>
          <p:cNvSpPr txBox="1">
            <a:spLocks noChangeArrowheads="1"/>
          </p:cNvSpPr>
          <p:nvPr/>
        </p:nvSpPr>
        <p:spPr bwMode="auto">
          <a:xfrm>
            <a:off x="265113" y="4575175"/>
            <a:ext cx="8534400" cy="1689100"/>
          </a:xfrm>
          <a:prstGeom prst="rect">
            <a:avLst/>
          </a:prstGeom>
          <a:noFill/>
          <a:ln w="9525">
            <a:noFill/>
            <a:miter lim="800000"/>
            <a:headEnd/>
            <a:tailEnd/>
          </a:ln>
          <a:effectLst/>
        </p:spPr>
        <p:txBody>
          <a:bodyPr>
            <a:spAutoFit/>
          </a:bodyPr>
          <a:lstStyle/>
          <a:p>
            <a:pPr marL="476250" indent="-476250">
              <a:lnSpc>
                <a:spcPct val="120000"/>
              </a:lnSpc>
              <a:spcBef>
                <a:spcPct val="20000"/>
              </a:spcBef>
              <a:buClr>
                <a:srgbClr val="FFFF00"/>
              </a:buClr>
              <a:buSzPct val="65000"/>
              <a:buFont typeface="Wingdings" pitchFamily="2" charset="2"/>
              <a:buChar char="n"/>
              <a:tabLst>
                <a:tab pos="850900" algn="l"/>
              </a:tabLst>
              <a:defRPr/>
            </a:pPr>
            <a:r>
              <a:rPr lang="zh-TW" altLang="en-US" sz="3200" dirty="0">
                <a:solidFill>
                  <a:srgbClr val="FFFF00"/>
                </a:solidFill>
                <a:effectLst>
                  <a:outerShdw blurRad="38100" dist="38100" dir="2700000" algn="tl">
                    <a:srgbClr val="000000"/>
                  </a:outerShdw>
                </a:effectLst>
                <a:latin typeface="標楷體" pitchFamily="65" charset="-120"/>
                <a:ea typeface="標楷體" pitchFamily="65" charset="-120"/>
              </a:rPr>
              <a:t>提出宇宙大爆炸後，應留下一定比例的輻射，平均分佈宇宙各處</a:t>
            </a:r>
          </a:p>
          <a:p>
            <a:pPr marL="476250" indent="-476250">
              <a:spcBef>
                <a:spcPct val="50000"/>
              </a:spcBef>
              <a:tabLst>
                <a:tab pos="850900" algn="l"/>
              </a:tabLst>
              <a:defRPr/>
            </a:pPr>
            <a:endParaRPr lang="zh-TW" altLang="en-US" dirty="0">
              <a:ea typeface="新細明體" pitchFamily="18" charset="-120"/>
            </a:endParaRPr>
          </a:p>
        </p:txBody>
      </p:sp>
      <p:pic>
        <p:nvPicPr>
          <p:cNvPr id="2" name="KOZMIKFON.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895203" y="1997476"/>
            <a:ext cx="3558110" cy="2001436"/>
          </a:xfrm>
          <a:prstGeom prst="rect">
            <a:avLst/>
          </a:prstGeom>
          <a:ln w="19050">
            <a:solidFill>
              <a:schemeClr val="bg1">
                <a:lumMod val="95000"/>
              </a:schemeClr>
            </a:solidFill>
          </a:ln>
        </p:spPr>
      </p:pic>
      <p:pic>
        <p:nvPicPr>
          <p:cNvPr id="9" name="Picture 12" descr="cerceve-norm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ppt_x"/>
                                          </p:val>
                                        </p:tav>
                                        <p:tav tm="100000">
                                          <p:val>
                                            <p:strVal val="#ppt_x"/>
                                          </p:val>
                                        </p:tav>
                                      </p:tavLst>
                                    </p:anim>
                                    <p:anim calcmode="lin" valueType="num">
                                      <p:cBhvr additive="base">
                                        <p:cTn id="8" dur="500" fill="hold"/>
                                        <p:tgtEl>
                                          <p:spTgt spid="1536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1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15367" grpId="0"/>
      <p:bldP spid="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2222500" y="5056188"/>
            <a:ext cx="2816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1400">
                <a:solidFill>
                  <a:schemeClr val="bg1"/>
                </a:solidFill>
                <a:ea typeface="標楷體" pitchFamily="65" charset="-120"/>
              </a:rPr>
              <a:t> 阿諾</a:t>
            </a:r>
            <a:r>
              <a:rPr lang="en-US" altLang="zh-TW" sz="1400">
                <a:solidFill>
                  <a:schemeClr val="bg1"/>
                </a:solidFill>
                <a:latin typeface="標楷體" pitchFamily="65" charset="-120"/>
                <a:ea typeface="標楷體" pitchFamily="65" charset="-120"/>
              </a:rPr>
              <a:t>·</a:t>
            </a:r>
            <a:r>
              <a:rPr lang="zh-TW" altLang="en-US" sz="1400">
                <a:solidFill>
                  <a:schemeClr val="bg1"/>
                </a:solidFill>
                <a:ea typeface="標楷體" pitchFamily="65" charset="-120"/>
              </a:rPr>
              <a:t>彭齊亞斯        </a:t>
            </a:r>
            <a:r>
              <a:rPr lang="zh-CN" altLang="en-US" sz="1400">
                <a:solidFill>
                  <a:schemeClr val="bg1"/>
                </a:solidFill>
                <a:ea typeface="SimSun" pitchFamily="2" charset="-122"/>
              </a:rPr>
              <a:t>羅伯</a:t>
            </a:r>
            <a:r>
              <a:rPr lang="en-US" altLang="zh-CN" sz="1400">
                <a:solidFill>
                  <a:schemeClr val="bg1"/>
                </a:solidFill>
                <a:ea typeface="SimSun" pitchFamily="2" charset="-122"/>
              </a:rPr>
              <a:t>·</a:t>
            </a:r>
            <a:r>
              <a:rPr lang="zh-CN" altLang="en-US" sz="1400">
                <a:solidFill>
                  <a:schemeClr val="bg1"/>
                </a:solidFill>
                <a:ea typeface="SimSun" pitchFamily="2" charset="-122"/>
              </a:rPr>
              <a:t>威爾森</a:t>
            </a:r>
            <a:endParaRPr lang="en-US" altLang="zh-TW" sz="1400" b="1">
              <a:solidFill>
                <a:schemeClr val="bg1"/>
              </a:solidFill>
              <a:ea typeface="新細明體" pitchFamily="18" charset="-120"/>
            </a:endParaRPr>
          </a:p>
          <a:p>
            <a:pPr eaLnBrk="1" hangingPunct="1"/>
            <a:r>
              <a:rPr lang="en-US" altLang="zh-TW" sz="1400">
                <a:solidFill>
                  <a:schemeClr val="bg1"/>
                </a:solidFill>
                <a:latin typeface="Times New Roman" pitchFamily="18" charset="0"/>
                <a:ea typeface="新細明體" pitchFamily="18" charset="-120"/>
              </a:rPr>
              <a:t>(</a:t>
            </a:r>
            <a:r>
              <a:rPr lang="tr-TR" altLang="zh-TW" sz="1400">
                <a:solidFill>
                  <a:schemeClr val="bg1"/>
                </a:solidFill>
                <a:latin typeface="Times New Roman" pitchFamily="18" charset="0"/>
              </a:rPr>
              <a:t>Arno Penzias</a:t>
            </a:r>
            <a:r>
              <a:rPr lang="en-US" altLang="zh-TW" sz="1400">
                <a:solidFill>
                  <a:schemeClr val="bg1"/>
                </a:solidFill>
                <a:latin typeface="Times New Roman" pitchFamily="18" charset="0"/>
                <a:ea typeface="新細明體" pitchFamily="18" charset="-120"/>
              </a:rPr>
              <a:t>)</a:t>
            </a:r>
            <a:r>
              <a:rPr lang="tr-TR" altLang="zh-TW" sz="1400">
                <a:solidFill>
                  <a:schemeClr val="bg1"/>
                </a:solidFill>
                <a:latin typeface="Times New Roman" pitchFamily="18" charset="0"/>
              </a:rPr>
              <a:t>  </a:t>
            </a:r>
            <a:r>
              <a:rPr lang="en-US" altLang="zh-TW" sz="1400">
                <a:solidFill>
                  <a:schemeClr val="bg1"/>
                </a:solidFill>
                <a:latin typeface="Times New Roman" pitchFamily="18" charset="0"/>
                <a:ea typeface="新細明體" pitchFamily="18" charset="-120"/>
              </a:rPr>
              <a:t>  </a:t>
            </a:r>
            <a:r>
              <a:rPr lang="tr-TR" altLang="zh-TW" sz="1400">
                <a:solidFill>
                  <a:schemeClr val="bg1"/>
                </a:solidFill>
                <a:latin typeface="Times New Roman" pitchFamily="18" charset="0"/>
              </a:rPr>
              <a:t>    </a:t>
            </a:r>
            <a:r>
              <a:rPr lang="en-US" altLang="zh-TW" sz="1400">
                <a:solidFill>
                  <a:schemeClr val="bg1"/>
                </a:solidFill>
                <a:latin typeface="Times New Roman" pitchFamily="18" charset="0"/>
                <a:ea typeface="新細明體" pitchFamily="18" charset="-120"/>
              </a:rPr>
              <a:t>(</a:t>
            </a:r>
            <a:r>
              <a:rPr lang="tr-TR" altLang="zh-TW" sz="1400">
                <a:solidFill>
                  <a:schemeClr val="bg1"/>
                </a:solidFill>
                <a:latin typeface="Times New Roman" pitchFamily="18" charset="0"/>
              </a:rPr>
              <a:t>Robert Wilson</a:t>
            </a:r>
            <a:r>
              <a:rPr lang="en-US" altLang="zh-TW" sz="1400">
                <a:solidFill>
                  <a:schemeClr val="bg1"/>
                </a:solidFill>
                <a:latin typeface="Times New Roman" pitchFamily="18" charset="0"/>
                <a:ea typeface="新細明體" pitchFamily="18" charset="-120"/>
              </a:rPr>
              <a:t>)</a:t>
            </a:r>
            <a:r>
              <a:rPr lang="tr-TR" altLang="zh-TW" sz="1400">
                <a:solidFill>
                  <a:schemeClr val="bg1"/>
                </a:solidFill>
                <a:latin typeface="Times New Roman" pitchFamily="18" charset="0"/>
              </a:rPr>
              <a:t> </a:t>
            </a:r>
          </a:p>
        </p:txBody>
      </p:sp>
      <p:pic>
        <p:nvPicPr>
          <p:cNvPr id="16389" name="Picture 5" descr="D-24"/>
          <p:cNvPicPr>
            <a:picLocks noChangeAspect="1" noChangeArrowheads="1"/>
          </p:cNvPicPr>
          <p:nvPr/>
        </p:nvPicPr>
        <p:blipFill>
          <a:blip r:embed="rId4" cstate="print">
            <a:extLst>
              <a:ext uri="{28A0092B-C50C-407E-A947-70E740481C1C}">
                <a14:useLocalDpi xmlns:a14="http://schemas.microsoft.com/office/drawing/2010/main" val="0"/>
              </a:ext>
            </a:extLst>
          </a:blip>
          <a:srcRect l="17587" r="23087"/>
          <a:stretch>
            <a:fillRect/>
          </a:stretch>
        </p:blipFill>
        <p:spPr bwMode="auto">
          <a:xfrm>
            <a:off x="2135188" y="1898650"/>
            <a:ext cx="3059112" cy="30019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 Box 6"/>
          <p:cNvSpPr txBox="1">
            <a:spLocks noChangeArrowheads="1"/>
          </p:cNvSpPr>
          <p:nvPr/>
        </p:nvSpPr>
        <p:spPr bwMode="auto">
          <a:xfrm>
            <a:off x="465138" y="723900"/>
            <a:ext cx="82073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zh-TW" altLang="tr-TR" b="1">
              <a:solidFill>
                <a:schemeClr val="bg1"/>
              </a:solidFill>
              <a:ea typeface="新細明體" pitchFamily="18" charset="-120"/>
            </a:endParaRPr>
          </a:p>
          <a:p>
            <a:pPr algn="ctr" eaLnBrk="1" hangingPunct="1"/>
            <a:r>
              <a:rPr lang="zh-TW" altLang="tr-TR" sz="4400" b="1">
                <a:solidFill>
                  <a:schemeClr val="bg1"/>
                </a:solidFill>
                <a:ea typeface="標楷體" pitchFamily="65" charset="-120"/>
              </a:rPr>
              <a:t>宇宙背景輻射</a:t>
            </a:r>
            <a:endParaRPr lang="tr-TR" altLang="zh-TW" sz="4400" b="1">
              <a:solidFill>
                <a:schemeClr val="bg1"/>
              </a:solidFill>
              <a:ea typeface="標楷體" pitchFamily="65" charset="-120"/>
            </a:endParaRPr>
          </a:p>
        </p:txBody>
      </p:sp>
      <p:graphicFrame>
        <p:nvGraphicFramePr>
          <p:cNvPr id="16391" name="Object 7"/>
          <p:cNvGraphicFramePr>
            <a:graphicFrameLocks noChangeAspect="1"/>
          </p:cNvGraphicFramePr>
          <p:nvPr/>
        </p:nvGraphicFramePr>
        <p:xfrm>
          <a:off x="5648325" y="1916113"/>
          <a:ext cx="2159000" cy="1619250"/>
        </p:xfrm>
        <a:graphic>
          <a:graphicData uri="http://schemas.openxmlformats.org/presentationml/2006/ole">
            <mc:AlternateContent xmlns:mc="http://schemas.openxmlformats.org/markup-compatibility/2006">
              <mc:Choice xmlns:v="urn:schemas-microsoft-com:vml" Requires="v">
                <p:oleObj spid="_x0000_s37974" name="Presto! ImageFolio LE" r:id="rId5" imgW="3181310" imgH="2572082" progId="ImgFolio.Document">
                  <p:embed/>
                </p:oleObj>
              </mc:Choice>
              <mc:Fallback>
                <p:oleObj name="Presto! ImageFolio LE" r:id="rId5" imgW="3181310" imgH="2572082" progId="ImgFolio.Document">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1916113"/>
                        <a:ext cx="2159000" cy="1619250"/>
                      </a:xfrm>
                      <a:prstGeom prst="rect">
                        <a:avLst/>
                      </a:prstGeom>
                      <a:noFill/>
                      <a:ln w="1905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2" name="Object 8"/>
          <p:cNvGraphicFramePr>
            <a:graphicFrameLocks noChangeAspect="1"/>
          </p:cNvGraphicFramePr>
          <p:nvPr/>
        </p:nvGraphicFramePr>
        <p:xfrm>
          <a:off x="5648325" y="4221163"/>
          <a:ext cx="2160588" cy="1504950"/>
        </p:xfrm>
        <a:graphic>
          <a:graphicData uri="http://schemas.openxmlformats.org/presentationml/2006/ole">
            <mc:AlternateContent xmlns:mc="http://schemas.openxmlformats.org/markup-compatibility/2006">
              <mc:Choice xmlns:v="urn:schemas-microsoft-com:vml" Requires="v">
                <p:oleObj spid="_x0000_s37975" name="Presto! ImageFolio LE" r:id="rId7" imgW="3181310" imgH="2581236" progId="ImgFolio.Document">
                  <p:embed/>
                </p:oleObj>
              </mc:Choice>
              <mc:Fallback>
                <p:oleObj name="Presto! ImageFolio LE" r:id="rId7" imgW="3181310" imgH="2581236" progId="ImgFolio.Document">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325" y="4221163"/>
                        <a:ext cx="2160588" cy="1504950"/>
                      </a:xfrm>
                      <a:prstGeom prst="rect">
                        <a:avLst/>
                      </a:prstGeom>
                      <a:noFill/>
                      <a:ln w="1905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5603875" y="3695700"/>
            <a:ext cx="2216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sz="2400" b="1">
                <a:solidFill>
                  <a:schemeClr val="bg1"/>
                </a:solidFill>
                <a:latin typeface="Times New Roman" pitchFamily="18" charset="0"/>
              </a:rPr>
              <a:t>1965</a:t>
            </a:r>
            <a:r>
              <a:rPr lang="zh-CN" altLang="tr-TR" sz="2600">
                <a:solidFill>
                  <a:schemeClr val="bg1"/>
                </a:solidFill>
                <a:ea typeface="標楷體" pitchFamily="65" charset="-120"/>
              </a:rPr>
              <a:t>諾貝爾獎</a:t>
            </a:r>
            <a:endParaRPr lang="tr-TR" altLang="zh-TW" sz="2600">
              <a:solidFill>
                <a:schemeClr val="bg1"/>
              </a:solidFill>
              <a:ea typeface="標楷體" pitchFamily="65" charset="-120"/>
            </a:endParaRPr>
          </a:p>
        </p:txBody>
      </p:sp>
      <p:sp>
        <p:nvSpPr>
          <p:cNvPr id="37896" name="文字方塊 8"/>
          <p:cNvSpPr txBox="1">
            <a:spLocks noChangeArrowheads="1"/>
          </p:cNvSpPr>
          <p:nvPr/>
        </p:nvSpPr>
        <p:spPr bwMode="auto">
          <a:xfrm>
            <a:off x="542925" y="2036763"/>
            <a:ext cx="14493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TW" sz="2400" b="1">
                <a:solidFill>
                  <a:schemeClr val="bg1"/>
                </a:solidFill>
                <a:ea typeface="新細明體" pitchFamily="18" charset="-120"/>
              </a:rPr>
              <a:t>1965</a:t>
            </a:r>
            <a:r>
              <a:rPr lang="zh-TW" altLang="en-US" sz="2400" b="1">
                <a:solidFill>
                  <a:schemeClr val="bg1"/>
                </a:solidFill>
                <a:ea typeface="新細明體" pitchFamily="18" charset="-120"/>
              </a:rPr>
              <a:t>年偶然發現了輻射波，名為「宇宙背景輻射」</a:t>
            </a:r>
          </a:p>
          <a:p>
            <a:pPr eaLnBrk="1" hangingPunct="1"/>
            <a:endParaRPr lang="zh-TW" altLang="en-US">
              <a:ea typeface="新細明體" pitchFamily="18" charset="-120"/>
            </a:endParaRPr>
          </a:p>
        </p:txBody>
      </p:sp>
      <p:pic>
        <p:nvPicPr>
          <p:cNvPr id="37897" name="Picture 12" descr="cerceve-norm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1000" fill="hold"/>
                                        <p:tgtEl>
                                          <p:spTgt spid="16390"/>
                                        </p:tgtEl>
                                        <p:attrNameLst>
                                          <p:attrName>ppt_x</p:attrName>
                                        </p:attrNameLst>
                                      </p:cBhvr>
                                      <p:tavLst>
                                        <p:tav tm="0">
                                          <p:val>
                                            <p:strVal val="#ppt_x"/>
                                          </p:val>
                                        </p:tav>
                                        <p:tav tm="100000">
                                          <p:val>
                                            <p:strVal val="#ppt_x"/>
                                          </p:val>
                                        </p:tav>
                                      </p:tavLst>
                                    </p:anim>
                                    <p:anim calcmode="lin" valueType="num">
                                      <p:cBhvr additive="base">
                                        <p:cTn id="8" dur="1000" fill="hold"/>
                                        <p:tgtEl>
                                          <p:spTgt spid="163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additive="base">
                                        <p:cTn id="12" dur="500" fill="hold"/>
                                        <p:tgtEl>
                                          <p:spTgt spid="16388"/>
                                        </p:tgtEl>
                                        <p:attrNameLst>
                                          <p:attrName>ppt_x</p:attrName>
                                        </p:attrNameLst>
                                      </p:cBhvr>
                                      <p:tavLst>
                                        <p:tav tm="0">
                                          <p:val>
                                            <p:strVal val="0-#ppt_w/2"/>
                                          </p:val>
                                        </p:tav>
                                        <p:tav tm="100000">
                                          <p:val>
                                            <p:strVal val="#ppt_x"/>
                                          </p:val>
                                        </p:tav>
                                      </p:tavLst>
                                    </p:anim>
                                    <p:anim calcmode="lin" valueType="num">
                                      <p:cBhvr additive="base">
                                        <p:cTn id="13" dur="500" fill="hold"/>
                                        <p:tgtEl>
                                          <p:spTgt spid="1638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389"/>
                                        </p:tgtEl>
                                        <p:attrNameLst>
                                          <p:attrName>style.visibility</p:attrName>
                                        </p:attrNameLst>
                                      </p:cBhvr>
                                      <p:to>
                                        <p:strVal val="visible"/>
                                      </p:to>
                                    </p:set>
                                    <p:anim calcmode="lin" valueType="num">
                                      <p:cBhvr additive="base">
                                        <p:cTn id="16" dur="500" fill="hold"/>
                                        <p:tgtEl>
                                          <p:spTgt spid="16389"/>
                                        </p:tgtEl>
                                        <p:attrNameLst>
                                          <p:attrName>ppt_x</p:attrName>
                                        </p:attrNameLst>
                                      </p:cBhvr>
                                      <p:tavLst>
                                        <p:tav tm="0">
                                          <p:val>
                                            <p:strVal val="0-#ppt_w/2"/>
                                          </p:val>
                                        </p:tav>
                                        <p:tav tm="100000">
                                          <p:val>
                                            <p:strVal val="#ppt_x"/>
                                          </p:val>
                                        </p:tav>
                                      </p:tavLst>
                                    </p:anim>
                                    <p:anim calcmode="lin" valueType="num">
                                      <p:cBhvr additive="base">
                                        <p:cTn id="17" dur="500" fill="hold"/>
                                        <p:tgtEl>
                                          <p:spTgt spid="1638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391"/>
                                        </p:tgtEl>
                                        <p:attrNameLst>
                                          <p:attrName>style.visibility</p:attrName>
                                        </p:attrNameLst>
                                      </p:cBhvr>
                                      <p:to>
                                        <p:strVal val="visible"/>
                                      </p:to>
                                    </p:set>
                                    <p:anim calcmode="lin" valueType="num">
                                      <p:cBhvr additive="base">
                                        <p:cTn id="20" dur="500" fill="hold"/>
                                        <p:tgtEl>
                                          <p:spTgt spid="16391"/>
                                        </p:tgtEl>
                                        <p:attrNameLst>
                                          <p:attrName>ppt_x</p:attrName>
                                        </p:attrNameLst>
                                      </p:cBhvr>
                                      <p:tavLst>
                                        <p:tav tm="0">
                                          <p:val>
                                            <p:strVal val="1+#ppt_w/2"/>
                                          </p:val>
                                        </p:tav>
                                        <p:tav tm="100000">
                                          <p:val>
                                            <p:strVal val="#ppt_x"/>
                                          </p:val>
                                        </p:tav>
                                      </p:tavLst>
                                    </p:anim>
                                    <p:anim calcmode="lin" valueType="num">
                                      <p:cBhvr additive="base">
                                        <p:cTn id="21" dur="500" fill="hold"/>
                                        <p:tgtEl>
                                          <p:spTgt spid="1639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6392"/>
                                        </p:tgtEl>
                                        <p:attrNameLst>
                                          <p:attrName>style.visibility</p:attrName>
                                        </p:attrNameLst>
                                      </p:cBhvr>
                                      <p:to>
                                        <p:strVal val="visible"/>
                                      </p:to>
                                    </p:set>
                                    <p:anim calcmode="lin" valueType="num">
                                      <p:cBhvr additive="base">
                                        <p:cTn id="24" dur="500" fill="hold"/>
                                        <p:tgtEl>
                                          <p:spTgt spid="16392"/>
                                        </p:tgtEl>
                                        <p:attrNameLst>
                                          <p:attrName>ppt_x</p:attrName>
                                        </p:attrNameLst>
                                      </p:cBhvr>
                                      <p:tavLst>
                                        <p:tav tm="0">
                                          <p:val>
                                            <p:strVal val="1+#ppt_w/2"/>
                                          </p:val>
                                        </p:tav>
                                        <p:tav tm="100000">
                                          <p:val>
                                            <p:strVal val="#ppt_x"/>
                                          </p:val>
                                        </p:tav>
                                      </p:tavLst>
                                    </p:anim>
                                    <p:anim calcmode="lin" valueType="num">
                                      <p:cBhvr additive="base">
                                        <p:cTn id="25" dur="500" fill="hold"/>
                                        <p:tgtEl>
                                          <p:spTgt spid="1639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6393"/>
                                        </p:tgtEl>
                                        <p:attrNameLst>
                                          <p:attrName>style.visibility</p:attrName>
                                        </p:attrNameLst>
                                      </p:cBhvr>
                                      <p:to>
                                        <p:strVal val="visible"/>
                                      </p:to>
                                    </p:set>
                                    <p:anim calcmode="lin" valueType="num">
                                      <p:cBhvr additive="base">
                                        <p:cTn id="28" dur="500" fill="hold"/>
                                        <p:tgtEl>
                                          <p:spTgt spid="16393"/>
                                        </p:tgtEl>
                                        <p:attrNameLst>
                                          <p:attrName>ppt_x</p:attrName>
                                        </p:attrNameLst>
                                      </p:cBhvr>
                                      <p:tavLst>
                                        <p:tav tm="0">
                                          <p:val>
                                            <p:strVal val="1+#ppt_w/2"/>
                                          </p:val>
                                        </p:tav>
                                        <p:tav tm="100000">
                                          <p:val>
                                            <p:strVal val="#ppt_x"/>
                                          </p:val>
                                        </p:tav>
                                      </p:tavLst>
                                    </p:anim>
                                    <p:anim calcmode="lin" valueType="num">
                                      <p:cBhvr additive="base">
                                        <p:cTn id="29"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0" grpId="0"/>
      <p:bldP spid="163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Resim8"/>
          <p:cNvPicPr>
            <a:picLocks noChangeAspect="1" noChangeArrowheads="1"/>
          </p:cNvPicPr>
          <p:nvPr/>
        </p:nvPicPr>
        <p:blipFill>
          <a:blip r:embed="rId3">
            <a:extLst>
              <a:ext uri="{28A0092B-C50C-407E-A947-70E740481C1C}">
                <a14:useLocalDpi xmlns:a14="http://schemas.microsoft.com/office/drawing/2010/main" val="0"/>
              </a:ext>
            </a:extLst>
          </a:blip>
          <a:srcRect b="5344"/>
          <a:stretch>
            <a:fillRect/>
          </a:stretch>
        </p:blipFill>
        <p:spPr bwMode="auto">
          <a:xfrm>
            <a:off x="161925" y="952500"/>
            <a:ext cx="87915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p:cNvSpPr txBox="1">
            <a:spLocks noChangeArrowheads="1"/>
          </p:cNvSpPr>
          <p:nvPr/>
        </p:nvSpPr>
        <p:spPr bwMode="auto">
          <a:xfrm>
            <a:off x="2479675" y="3852863"/>
            <a:ext cx="2339975" cy="396875"/>
          </a:xfrm>
          <a:prstGeom prst="rect">
            <a:avLst/>
          </a:prstGeom>
          <a:solidFill>
            <a:srgbClr val="2D27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tr-TR" sz="2000">
                <a:solidFill>
                  <a:schemeClr val="bg1"/>
                </a:solidFill>
                <a:ea typeface="標楷體" pitchFamily="65" charset="-120"/>
              </a:rPr>
              <a:t>宇宙背景探測</a:t>
            </a:r>
            <a:r>
              <a:rPr lang="zh-TW" altLang="en-US" sz="2000">
                <a:solidFill>
                  <a:schemeClr val="bg1"/>
                </a:solidFill>
                <a:ea typeface="標楷體" pitchFamily="65" charset="-120"/>
              </a:rPr>
              <a:t>衛星</a:t>
            </a:r>
            <a:endParaRPr lang="tr-TR" altLang="zh-TW" sz="2000">
              <a:solidFill>
                <a:schemeClr val="bg1"/>
              </a:solidFill>
              <a:ea typeface="標楷體" pitchFamily="65" charset="-120"/>
            </a:endParaRPr>
          </a:p>
        </p:txBody>
      </p:sp>
      <p:sp>
        <p:nvSpPr>
          <p:cNvPr id="38916" name="Text Box 6"/>
          <p:cNvSpPr txBox="1">
            <a:spLocks noChangeArrowheads="1"/>
          </p:cNvSpPr>
          <p:nvPr/>
        </p:nvSpPr>
        <p:spPr bwMode="auto">
          <a:xfrm>
            <a:off x="5972175" y="2667000"/>
            <a:ext cx="2901950" cy="457200"/>
          </a:xfrm>
          <a:prstGeom prst="rect">
            <a:avLst/>
          </a:prstGeom>
          <a:solidFill>
            <a:srgbClr val="2D27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tr-TR" sz="2400">
                <a:solidFill>
                  <a:schemeClr val="bg1"/>
                </a:solidFill>
                <a:ea typeface="標楷體" pitchFamily="65" charset="-120"/>
              </a:rPr>
              <a:t>宇宙背景輻射</a:t>
            </a:r>
            <a:endParaRPr lang="tr-TR" altLang="zh-TW" sz="2400">
              <a:solidFill>
                <a:schemeClr val="bg1"/>
              </a:solidFill>
              <a:ea typeface="標楷體" pitchFamily="65" charset="-120"/>
            </a:endParaRPr>
          </a:p>
        </p:txBody>
      </p:sp>
      <p:pic>
        <p:nvPicPr>
          <p:cNvPr id="38917" name="Picture 8"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10"/>
          <p:cNvSpPr txBox="1">
            <a:spLocks noChangeArrowheads="1"/>
          </p:cNvSpPr>
          <p:nvPr/>
        </p:nvSpPr>
        <p:spPr bwMode="auto">
          <a:xfrm>
            <a:off x="533400" y="3032125"/>
            <a:ext cx="171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000">
                <a:solidFill>
                  <a:schemeClr val="bg1"/>
                </a:solidFill>
                <a:ea typeface="標楷體" pitchFamily="65" charset="-120"/>
              </a:rPr>
              <a:t>喬治</a:t>
            </a:r>
            <a:r>
              <a:rPr lang="en-US" altLang="zh-CN" sz="2000">
                <a:solidFill>
                  <a:schemeClr val="bg1"/>
                </a:solidFill>
                <a:latin typeface="標楷體" pitchFamily="65" charset="-120"/>
                <a:ea typeface="標楷體" pitchFamily="65" charset="-120"/>
              </a:rPr>
              <a:t>·</a:t>
            </a:r>
            <a:r>
              <a:rPr lang="zh-CN" altLang="en-US" sz="2000">
                <a:solidFill>
                  <a:schemeClr val="bg1"/>
                </a:solidFill>
                <a:ea typeface="標楷體" pitchFamily="65" charset="-120"/>
              </a:rPr>
              <a:t>斯穆特</a:t>
            </a:r>
            <a:endParaRPr lang="zh-TW" altLang="en-US" sz="2000">
              <a:solidFill>
                <a:schemeClr val="bg1"/>
              </a:solidFill>
              <a:ea typeface="標楷體" pitchFamily="65"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nvGraphicFramePr>
        <p:xfrm>
          <a:off x="3589338" y="3960813"/>
          <a:ext cx="2087562" cy="1468437"/>
        </p:xfrm>
        <a:graphic>
          <a:graphicData uri="http://schemas.openxmlformats.org/presentationml/2006/ole">
            <mc:AlternateContent xmlns:mc="http://schemas.openxmlformats.org/markup-compatibility/2006">
              <mc:Choice xmlns:v="urn:schemas-microsoft-com:vml" Requires="v">
                <p:oleObj spid="_x0000_s40097" name="Presto! ImageFolio LE" r:id="rId4" imgW="3181310" imgH="2514605" progId="ImgFolio.Document">
                  <p:embed/>
                </p:oleObj>
              </mc:Choice>
              <mc:Fallback>
                <p:oleObj name="Presto! ImageFolio LE" r:id="rId4" imgW="3181310" imgH="2514605" progId="ImgFolio.Document">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9338" y="3960813"/>
                        <a:ext cx="2087562" cy="1468437"/>
                      </a:xfrm>
                      <a:prstGeom prst="rect">
                        <a:avLst/>
                      </a:prstGeom>
                      <a:solidFill>
                        <a:schemeClr val="bg1"/>
                      </a:solidFill>
                      <a:ln w="3175">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7" name="Object 5"/>
          <p:cNvGraphicFramePr>
            <a:graphicFrameLocks noChangeAspect="1"/>
          </p:cNvGraphicFramePr>
          <p:nvPr/>
        </p:nvGraphicFramePr>
        <p:xfrm>
          <a:off x="6273800" y="3954463"/>
          <a:ext cx="2057400" cy="1447800"/>
        </p:xfrm>
        <a:graphic>
          <a:graphicData uri="http://schemas.openxmlformats.org/presentationml/2006/ole">
            <mc:AlternateContent xmlns:mc="http://schemas.openxmlformats.org/markup-compatibility/2006">
              <mc:Choice xmlns:v="urn:schemas-microsoft-com:vml" Requires="v">
                <p:oleObj spid="_x0000_s40098" name="Presto! ImageFolio LE" r:id="rId6" imgW="3191262" imgH="2514605" progId="ImgFolio.Document">
                  <p:embed/>
                </p:oleObj>
              </mc:Choice>
              <mc:Fallback>
                <p:oleObj name="Presto! ImageFolio LE" r:id="rId6" imgW="3191262" imgH="2514605" progId="ImgFolio.Document">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800" y="3954463"/>
                        <a:ext cx="2057400" cy="1447800"/>
                      </a:xfrm>
                      <a:prstGeom prst="rect">
                        <a:avLst/>
                      </a:prstGeom>
                      <a:solidFill>
                        <a:schemeClr val="bg1"/>
                      </a:solidFill>
                      <a:ln w="3175">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925513" y="3890963"/>
          <a:ext cx="2087562" cy="1517650"/>
        </p:xfrm>
        <a:graphic>
          <a:graphicData uri="http://schemas.openxmlformats.org/presentationml/2006/ole">
            <mc:AlternateContent xmlns:mc="http://schemas.openxmlformats.org/markup-compatibility/2006">
              <mc:Choice xmlns:v="urn:schemas-microsoft-com:vml" Requires="v">
                <p:oleObj spid="_x0000_s40099" name="Presto! ImageFolio LE" r:id="rId8" imgW="2885845" imgH="2419478" progId="ImgFolio.Document">
                  <p:embed/>
                </p:oleObj>
              </mc:Choice>
              <mc:Fallback>
                <p:oleObj name="Presto! ImageFolio LE" r:id="rId8" imgW="2885845" imgH="2419478" progId="ImgFolio.Document">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513" y="3890963"/>
                        <a:ext cx="2087562" cy="1517650"/>
                      </a:xfrm>
                      <a:prstGeom prst="rect">
                        <a:avLst/>
                      </a:prstGeom>
                      <a:solidFill>
                        <a:schemeClr val="bg1"/>
                      </a:solidFill>
                      <a:ln w="3175">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9" name="Object 7"/>
          <p:cNvGraphicFramePr>
            <a:graphicFrameLocks noChangeAspect="1"/>
          </p:cNvGraphicFramePr>
          <p:nvPr/>
        </p:nvGraphicFramePr>
        <p:xfrm>
          <a:off x="3876675" y="1374775"/>
          <a:ext cx="1624013" cy="2087563"/>
        </p:xfrm>
        <a:graphic>
          <a:graphicData uri="http://schemas.openxmlformats.org/presentationml/2006/ole">
            <mc:AlternateContent xmlns:mc="http://schemas.openxmlformats.org/markup-compatibility/2006">
              <mc:Choice xmlns:v="urn:schemas-microsoft-com:vml" Requires="v">
                <p:oleObj spid="_x0000_s40100" name="Presto! ImageFolio LE" r:id="rId10" imgW="2552478" imgH="2600203" progId="ImgFolio.Document">
                  <p:embed/>
                </p:oleObj>
              </mc:Choice>
              <mc:Fallback>
                <p:oleObj name="Presto! ImageFolio LE" r:id="rId10" imgW="2552478" imgH="2600203" progId="ImgFolio.Document">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6675" y="1374775"/>
                        <a:ext cx="1624013" cy="2087563"/>
                      </a:xfrm>
                      <a:prstGeom prst="rect">
                        <a:avLst/>
                      </a:prstGeom>
                      <a:solidFill>
                        <a:schemeClr val="bg1"/>
                      </a:solidFill>
                      <a:ln w="3175">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0" name="Text Box 8"/>
          <p:cNvSpPr txBox="1">
            <a:spLocks noChangeArrowheads="1"/>
          </p:cNvSpPr>
          <p:nvPr/>
        </p:nvSpPr>
        <p:spPr bwMode="auto">
          <a:xfrm>
            <a:off x="688975" y="1406525"/>
            <a:ext cx="2441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TW" altLang="tr-TR" sz="4000" b="1">
                <a:solidFill>
                  <a:schemeClr val="bg1"/>
                </a:solidFill>
                <a:ea typeface="標楷體" pitchFamily="65" charset="-120"/>
              </a:rPr>
              <a:t>宇宙背景探測</a:t>
            </a:r>
            <a:r>
              <a:rPr lang="zh-TW" altLang="en-US" sz="4000" b="1">
                <a:solidFill>
                  <a:schemeClr val="bg1"/>
                </a:solidFill>
                <a:ea typeface="標楷體" pitchFamily="65" charset="-120"/>
              </a:rPr>
              <a:t>衛星</a:t>
            </a:r>
          </a:p>
          <a:p>
            <a:pPr algn="ctr" eaLnBrk="1" hangingPunct="1">
              <a:spcBef>
                <a:spcPct val="50000"/>
              </a:spcBef>
            </a:pPr>
            <a:r>
              <a:rPr lang="en-US" altLang="zh-TW" b="1">
                <a:solidFill>
                  <a:schemeClr val="bg1"/>
                </a:solidFill>
                <a:latin typeface="Times New Roman" pitchFamily="18" charset="0"/>
                <a:ea typeface="新細明體" pitchFamily="18" charset="-120"/>
              </a:rPr>
              <a:t>( </a:t>
            </a:r>
            <a:r>
              <a:rPr lang="tr-TR" altLang="zh-TW" b="1">
                <a:solidFill>
                  <a:schemeClr val="bg1"/>
                </a:solidFill>
                <a:latin typeface="Times New Roman" pitchFamily="18" charset="0"/>
              </a:rPr>
              <a:t>COBE S</a:t>
            </a:r>
            <a:r>
              <a:rPr lang="en-US" altLang="zh-TW" b="1">
                <a:solidFill>
                  <a:schemeClr val="bg1"/>
                </a:solidFill>
                <a:latin typeface="Times New Roman" pitchFamily="18" charset="0"/>
                <a:ea typeface="新細明體" pitchFamily="18" charset="-120"/>
              </a:rPr>
              <a:t>atellite )</a:t>
            </a:r>
            <a:endParaRPr lang="tr-TR" altLang="zh-TW" b="1">
              <a:solidFill>
                <a:schemeClr val="bg1"/>
              </a:solidFill>
              <a:latin typeface="Times New Roman" pitchFamily="18" charset="0"/>
            </a:endParaRPr>
          </a:p>
        </p:txBody>
      </p:sp>
      <p:sp>
        <p:nvSpPr>
          <p:cNvPr id="18441" name="Text Box 9"/>
          <p:cNvSpPr txBox="1">
            <a:spLocks noChangeArrowheads="1"/>
          </p:cNvSpPr>
          <p:nvPr/>
        </p:nvSpPr>
        <p:spPr bwMode="auto">
          <a:xfrm>
            <a:off x="6029325" y="2136775"/>
            <a:ext cx="223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tr-TR" altLang="zh-TW" sz="4400" b="1">
                <a:solidFill>
                  <a:schemeClr val="bg1"/>
                </a:solidFill>
              </a:rPr>
              <a:t>1989</a:t>
            </a:r>
          </a:p>
        </p:txBody>
      </p:sp>
      <p:pic>
        <p:nvPicPr>
          <p:cNvPr id="39944" name="Picture 13" descr="cerceve-norma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1000"/>
                                        <p:tgtEl>
                                          <p:spTgt spid="18436"/>
                                        </p:tgtEl>
                                      </p:cBhvr>
                                    </p:animEffect>
                                  </p:childTnLst>
                                </p:cTn>
                              </p:par>
                              <p:par>
                                <p:cTn id="8" presetID="10" presetClass="entr" presetSubtype="0" fill="hold"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fade">
                                      <p:cBhvr>
                                        <p:cTn id="10" dur="1000"/>
                                        <p:tgtEl>
                                          <p:spTgt spid="18437"/>
                                        </p:tgtEl>
                                      </p:cBhvr>
                                    </p:animEffect>
                                  </p:childTnLst>
                                </p:cTn>
                              </p:par>
                              <p:par>
                                <p:cTn id="11" presetID="10" presetClass="entr" presetSubtype="0" fill="hold" nodeType="withEffect">
                                  <p:stCondLst>
                                    <p:cond delay="0"/>
                                  </p:stCondLst>
                                  <p:childTnLst>
                                    <p:set>
                                      <p:cBhvr>
                                        <p:cTn id="12" dur="1" fill="hold">
                                          <p:stCondLst>
                                            <p:cond delay="0"/>
                                          </p:stCondLst>
                                        </p:cTn>
                                        <p:tgtEl>
                                          <p:spTgt spid="18438"/>
                                        </p:tgtEl>
                                        <p:attrNameLst>
                                          <p:attrName>style.visibility</p:attrName>
                                        </p:attrNameLst>
                                      </p:cBhvr>
                                      <p:to>
                                        <p:strVal val="visible"/>
                                      </p:to>
                                    </p:set>
                                    <p:animEffect transition="in" filter="fade">
                                      <p:cBhvr>
                                        <p:cTn id="13" dur="1000"/>
                                        <p:tgtEl>
                                          <p:spTgt spid="18438"/>
                                        </p:tgtEl>
                                      </p:cBhvr>
                                    </p:animEffect>
                                  </p:childTnLst>
                                </p:cTn>
                              </p:par>
                              <p:par>
                                <p:cTn id="14" presetID="10" presetClass="entr" presetSubtype="0" fill="hold" nodeType="withEffect">
                                  <p:stCondLst>
                                    <p:cond delay="0"/>
                                  </p:stCondLst>
                                  <p:childTnLst>
                                    <p:set>
                                      <p:cBhvr>
                                        <p:cTn id="15" dur="1" fill="hold">
                                          <p:stCondLst>
                                            <p:cond delay="0"/>
                                          </p:stCondLst>
                                        </p:cTn>
                                        <p:tgtEl>
                                          <p:spTgt spid="18439"/>
                                        </p:tgtEl>
                                        <p:attrNameLst>
                                          <p:attrName>style.visibility</p:attrName>
                                        </p:attrNameLst>
                                      </p:cBhvr>
                                      <p:to>
                                        <p:strVal val="visible"/>
                                      </p:to>
                                    </p:set>
                                    <p:animEffect transition="in" filter="fade">
                                      <p:cBhvr>
                                        <p:cTn id="16" dur="1000"/>
                                        <p:tgtEl>
                                          <p:spTgt spid="184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40"/>
                                        </p:tgtEl>
                                        <p:attrNameLst>
                                          <p:attrName>style.visibility</p:attrName>
                                        </p:attrNameLst>
                                      </p:cBhvr>
                                      <p:to>
                                        <p:strVal val="visible"/>
                                      </p:to>
                                    </p:set>
                                    <p:animEffect transition="in" filter="fade">
                                      <p:cBhvr>
                                        <p:cTn id="19" dur="1000"/>
                                        <p:tgtEl>
                                          <p:spTgt spid="184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441"/>
                                        </p:tgtEl>
                                        <p:attrNameLst>
                                          <p:attrName>style.visibility</p:attrName>
                                        </p:attrNameLst>
                                      </p:cBhvr>
                                      <p:to>
                                        <p:strVal val="visible"/>
                                      </p:to>
                                    </p:set>
                                    <p:animEffect transition="in" filter="fade">
                                      <p:cBhvr>
                                        <p:cTn id="22" dur="10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aber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9863" y="2057400"/>
            <a:ext cx="4876800" cy="2743200"/>
          </a:xfrm>
          <a:prstGeom prst="rect">
            <a:avLst/>
          </a:prstGeom>
        </p:spPr>
      </p:pic>
      <p:pic>
        <p:nvPicPr>
          <p:cNvPr id="3" name="haber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71811" y="2057400"/>
            <a:ext cx="4871156" cy="2740025"/>
          </a:xfrm>
          <a:prstGeom prst="rect">
            <a:avLst/>
          </a:prstGeom>
        </p:spPr>
      </p:pic>
      <p:pic>
        <p:nvPicPr>
          <p:cNvPr id="5" name="Picture 6" descr="cerceve-norm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752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13" fill="hold"/>
                                        <p:tgtEl>
                                          <p:spTgt spid="2"/>
                                        </p:tgtEl>
                                      </p:cBhvr>
                                    </p:cmd>
                                  </p:childTnLst>
                                </p:cTn>
                              </p:par>
                            </p:childTnLst>
                          </p:cTn>
                        </p:par>
                        <p:par>
                          <p:cTn id="7" fill="hold">
                            <p:stCondLst>
                              <p:cond delay="21013"/>
                            </p:stCondLst>
                            <p:childTnLst>
                              <p:par>
                                <p:cTn id="8" presetID="1" presetClass="mediacall" presetSubtype="0" fill="hold" nodeType="afterEffect">
                                  <p:stCondLst>
                                    <p:cond delay="0"/>
                                  </p:stCondLst>
                                  <p:childTnLst>
                                    <p:cmd type="call" cmd="playFrom(0.0)">
                                      <p:cBhvr>
                                        <p:cTn id="9" dur="1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galaksi"/>
          <p:cNvPicPr>
            <a:picLocks noChangeAspect="1" noChangeArrowheads="1"/>
          </p:cNvPicPr>
          <p:nvPr/>
        </p:nvPicPr>
        <p:blipFill>
          <a:blip r:embed="rId3">
            <a:extLst>
              <a:ext uri="{28A0092B-C50C-407E-A947-70E740481C1C}">
                <a14:useLocalDpi xmlns:a14="http://schemas.microsoft.com/office/drawing/2010/main" val="0"/>
              </a:ext>
            </a:extLst>
          </a:blip>
          <a:srcRect t="6477" b="22044"/>
          <a:stretch>
            <a:fillRect/>
          </a:stretch>
        </p:blipFill>
        <p:spPr bwMode="auto">
          <a:xfrm>
            <a:off x="85725" y="952500"/>
            <a:ext cx="8969375" cy="4953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465138" y="1274763"/>
            <a:ext cx="8207375" cy="1098550"/>
          </a:xfrm>
          <a:prstGeom prst="rect">
            <a:avLst/>
          </a:prstGeom>
          <a:solidFill>
            <a:schemeClr val="tx1">
              <a:alpha val="1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tr-TR" sz="6600">
                <a:solidFill>
                  <a:schemeClr val="bg1"/>
                </a:solidFill>
                <a:ea typeface="標楷體" pitchFamily="65" charset="-120"/>
              </a:rPr>
              <a:t>宇宙間氫氦比例</a:t>
            </a:r>
            <a:endParaRPr lang="tr-TR" altLang="zh-TW" sz="6600">
              <a:solidFill>
                <a:schemeClr val="bg1"/>
              </a:solidFill>
              <a:ea typeface="標楷體" pitchFamily="65" charset="-120"/>
            </a:endParaRPr>
          </a:p>
        </p:txBody>
      </p:sp>
      <p:sp>
        <p:nvSpPr>
          <p:cNvPr id="20486" name="Text Box 6"/>
          <p:cNvSpPr txBox="1">
            <a:spLocks noChangeArrowheads="1"/>
          </p:cNvSpPr>
          <p:nvPr/>
        </p:nvSpPr>
        <p:spPr bwMode="auto">
          <a:xfrm>
            <a:off x="1763713" y="3513138"/>
            <a:ext cx="6069012"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sz="12500" b="1">
                <a:solidFill>
                  <a:schemeClr val="bg1"/>
                </a:solidFill>
              </a:rPr>
              <a:t>H</a:t>
            </a:r>
            <a:r>
              <a:rPr lang="tr-TR" altLang="zh-TW" sz="12500" b="1" baseline="-25000">
                <a:solidFill>
                  <a:schemeClr val="bg1"/>
                </a:solidFill>
              </a:rPr>
              <a:t>2</a:t>
            </a:r>
            <a:r>
              <a:rPr lang="tr-TR" altLang="zh-TW" sz="12500" b="1">
                <a:solidFill>
                  <a:schemeClr val="bg1"/>
                </a:solidFill>
              </a:rPr>
              <a:t> / He</a:t>
            </a:r>
          </a:p>
        </p:txBody>
      </p:sp>
      <p:pic>
        <p:nvPicPr>
          <p:cNvPr id="41989" name="Picture 6"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0486"/>
                                        </p:tgtEl>
                                        <p:attrNameLst>
                                          <p:attrName>style.visibility</p:attrName>
                                        </p:attrNameLst>
                                      </p:cBhvr>
                                      <p:to>
                                        <p:strVal val="visible"/>
                                      </p:to>
                                    </p:set>
                                    <p:anim calcmode="lin" valueType="num">
                                      <p:cBhvr>
                                        <p:cTn id="12" dur="1000" fill="hold"/>
                                        <p:tgtEl>
                                          <p:spTgt spid="20486"/>
                                        </p:tgtEl>
                                        <p:attrNameLst>
                                          <p:attrName>ppt_w</p:attrName>
                                        </p:attrNameLst>
                                      </p:cBhvr>
                                      <p:tavLst>
                                        <p:tav tm="0">
                                          <p:val>
                                            <p:fltVal val="0"/>
                                          </p:val>
                                        </p:tav>
                                        <p:tav tm="100000">
                                          <p:val>
                                            <p:strVal val="#ppt_w"/>
                                          </p:val>
                                        </p:tav>
                                      </p:tavLst>
                                    </p:anim>
                                    <p:anim calcmode="lin" valueType="num">
                                      <p:cBhvr>
                                        <p:cTn id="13" dur="1000" fill="hold"/>
                                        <p:tgtEl>
                                          <p:spTgt spid="20486"/>
                                        </p:tgtEl>
                                        <p:attrNameLst>
                                          <p:attrName>ppt_h</p:attrName>
                                        </p:attrNameLst>
                                      </p:cBhvr>
                                      <p:tavLst>
                                        <p:tav tm="0">
                                          <p:val>
                                            <p:fltVal val="0"/>
                                          </p:val>
                                        </p:tav>
                                        <p:tav tm="100000">
                                          <p:val>
                                            <p:strVal val="#ppt_h"/>
                                          </p:val>
                                        </p:tav>
                                      </p:tavLst>
                                    </p:anim>
                                    <p:animEffect transition="in" filter="fade">
                                      <p:cBhvr>
                                        <p:cTn id="14" dur="10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84188" y="887413"/>
            <a:ext cx="8229600" cy="801687"/>
          </a:xfrm>
        </p:spPr>
        <p:txBody>
          <a:bodyPr/>
          <a:lstStyle/>
          <a:p>
            <a:r>
              <a:rPr lang="zh-TW" altLang="tr-TR" sz="4800" smtClean="0">
                <a:solidFill>
                  <a:schemeClr val="bg1"/>
                </a:solidFill>
                <a:ea typeface="標楷體" pitchFamily="65" charset="-120"/>
              </a:rPr>
              <a:t>宇宙間氫氦比例</a:t>
            </a:r>
            <a:endParaRPr lang="tr-TR" altLang="zh-TW" sz="4800" smtClean="0">
              <a:solidFill>
                <a:schemeClr val="bg1"/>
              </a:solidFill>
              <a:ea typeface="標楷體" pitchFamily="65" charset="-120"/>
            </a:endParaRPr>
          </a:p>
        </p:txBody>
      </p:sp>
      <p:sp>
        <p:nvSpPr>
          <p:cNvPr id="100355" name="Rectangle 3"/>
          <p:cNvSpPr>
            <a:spLocks noGrp="1" noChangeArrowheads="1"/>
          </p:cNvSpPr>
          <p:nvPr>
            <p:ph type="body" idx="1"/>
          </p:nvPr>
        </p:nvSpPr>
        <p:spPr>
          <a:xfrm>
            <a:off x="457200" y="2055813"/>
            <a:ext cx="8229600" cy="4497387"/>
          </a:xfrm>
        </p:spPr>
        <p:txBody>
          <a:bodyPr/>
          <a:lstStyle/>
          <a:p>
            <a:pPr eaLnBrk="1" hangingPunct="1">
              <a:lnSpc>
                <a:spcPct val="110000"/>
              </a:lnSpc>
              <a:spcBef>
                <a:spcPts val="600"/>
              </a:spcBef>
              <a:spcAft>
                <a:spcPts val="600"/>
              </a:spcAft>
            </a:pPr>
            <a:r>
              <a:rPr lang="zh-TW" altLang="en-US" b="1" smtClean="0">
                <a:solidFill>
                  <a:schemeClr val="bg1"/>
                </a:solidFill>
                <a:latin typeface="新細明體" pitchFamily="18" charset="-120"/>
                <a:ea typeface="新細明體" pitchFamily="18" charset="-120"/>
              </a:rPr>
              <a:t>根據現在的測量，氫氣和氦氣的比例和創世大爆炸後遺留下來的氫氣和氦氣的比例是相符合的。</a:t>
            </a:r>
            <a:r>
              <a:rPr lang="zh-TW" altLang="en-US" b="1" smtClean="0">
                <a:solidFill>
                  <a:schemeClr val="bg1"/>
                </a:solidFill>
                <a:ea typeface="新細明體" pitchFamily="18" charset="-120"/>
              </a:rPr>
              <a:t> </a:t>
            </a:r>
          </a:p>
          <a:p>
            <a:pPr eaLnBrk="1" hangingPunct="1">
              <a:lnSpc>
                <a:spcPct val="110000"/>
              </a:lnSpc>
            </a:pPr>
            <a:r>
              <a:rPr lang="zh-TW" altLang="en-US" b="1" smtClean="0">
                <a:solidFill>
                  <a:schemeClr val="bg1"/>
                </a:solidFill>
                <a:latin typeface="新細明體" pitchFamily="18" charset="-120"/>
                <a:ea typeface="新細明體" pitchFamily="18" charset="-120"/>
              </a:rPr>
              <a:t>若宇宙沒有一個開始，而是從恒久以來就存在的話，那麼，宇宙的氫氣應該完全燃燒變成氦氣。</a:t>
            </a:r>
            <a:r>
              <a:rPr lang="zh-TW" altLang="en-US" b="1" smtClean="0">
                <a:solidFill>
                  <a:schemeClr val="hlink"/>
                </a:solidFill>
                <a:ea typeface="新細明體" pitchFamily="18" charset="-120"/>
              </a:rPr>
              <a:t> </a:t>
            </a:r>
          </a:p>
        </p:txBody>
      </p:sp>
      <p:pic>
        <p:nvPicPr>
          <p:cNvPr id="43012" name="Picture 6"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uzay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WordArt 5"/>
          <p:cNvSpPr>
            <a:spLocks noChangeArrowheads="1" noChangeShapeType="1" noTextEdit="1"/>
          </p:cNvSpPr>
          <p:nvPr/>
        </p:nvSpPr>
        <p:spPr bwMode="auto">
          <a:xfrm>
            <a:off x="5357813" y="1096963"/>
            <a:ext cx="2159000" cy="3546475"/>
          </a:xfrm>
          <a:prstGeom prst="rect">
            <a:avLst/>
          </a:prstGeom>
        </p:spPr>
        <p:txBody>
          <a:bodyPr wrap="none" fromWordArt="1">
            <a:prstTxWarp prst="textDeflateBottom">
              <a:avLst>
                <a:gd name="adj" fmla="val 100000"/>
              </a:avLst>
            </a:prstTxWarp>
            <a:scene3d>
              <a:camera prst="legacyPerspectiveFront">
                <a:rot lat="19799985" lon="19439992" rev="0"/>
              </a:camera>
              <a:lightRig rig="legacyNormal2" dir="t"/>
            </a:scene3d>
            <a:sp3d extrusionH="354000" prstMaterial="legacyMatte">
              <a:extrusionClr>
                <a:srgbClr val="939676"/>
              </a:extrusionClr>
            </a:sp3d>
          </a:bodyPr>
          <a:lstStyle/>
          <a:p>
            <a:pPr algn="ctr"/>
            <a:r>
              <a:rPr lang="en-US" altLang="zh-HK" sz="9600" b="1" kern="10">
                <a:ln w="9525">
                  <a:round/>
                  <a:headEnd/>
                  <a:tailEnd/>
                </a:ln>
                <a:gradFill rotWithShape="1">
                  <a:gsLst>
                    <a:gs pos="0">
                      <a:srgbClr val="707070"/>
                    </a:gs>
                    <a:gs pos="50000">
                      <a:srgbClr val="FFFFFF"/>
                    </a:gs>
                    <a:gs pos="100000">
                      <a:srgbClr val="707070"/>
                    </a:gs>
                  </a:gsLst>
                  <a:lin ang="2700000" scaled="1"/>
                </a:gradFill>
                <a:latin typeface="Eurostile"/>
              </a:rPr>
              <a:t>?</a:t>
            </a:r>
            <a:endParaRPr lang="zh-HK" altLang="en-US" sz="9600" b="1" kern="10">
              <a:ln w="9525">
                <a:round/>
                <a:headEnd/>
                <a:tailEnd/>
              </a:ln>
              <a:gradFill rotWithShape="1">
                <a:gsLst>
                  <a:gs pos="0">
                    <a:srgbClr val="707070"/>
                  </a:gs>
                  <a:gs pos="50000">
                    <a:srgbClr val="FFFFFF"/>
                  </a:gs>
                  <a:gs pos="100000">
                    <a:srgbClr val="707070"/>
                  </a:gs>
                </a:gsLst>
                <a:lin ang="2700000" scaled="1"/>
              </a:gradFill>
              <a:latin typeface="Eurostile"/>
            </a:endParaRPr>
          </a:p>
        </p:txBody>
      </p:sp>
      <p:sp>
        <p:nvSpPr>
          <p:cNvPr id="7" name="Text Box 20"/>
          <p:cNvSpPr txBox="1">
            <a:spLocks noChangeArrowheads="1"/>
          </p:cNvSpPr>
          <p:nvPr/>
        </p:nvSpPr>
        <p:spPr bwMode="auto">
          <a:xfrm>
            <a:off x="1241425" y="1133475"/>
            <a:ext cx="3200400" cy="2428875"/>
          </a:xfrm>
          <a:prstGeom prst="rect">
            <a:avLst/>
          </a:prstGeom>
          <a:noFill/>
          <a:ln w="9525">
            <a:noFill/>
            <a:miter lim="800000"/>
            <a:headEnd/>
            <a:tailEnd/>
          </a:ln>
          <a:effectLst/>
        </p:spPr>
        <p:txBody>
          <a:bodyPr>
            <a:spAutoFit/>
          </a:bodyPr>
          <a:lstStyle/>
          <a:p>
            <a:pPr marL="385763" indent="-385763">
              <a:lnSpc>
                <a:spcPct val="120000"/>
              </a:lnSpc>
              <a:spcBef>
                <a:spcPct val="50000"/>
              </a:spcBef>
              <a:buFont typeface="Wingdings" pitchFamily="2" charset="2"/>
              <a:buChar char="§"/>
              <a:defRPr/>
            </a:pPr>
            <a:r>
              <a:rPr lang="zh-TW" altLang="en-US" sz="3200" b="1" dirty="0">
                <a:solidFill>
                  <a:schemeClr val="bg1">
                    <a:lumMod val="95000"/>
                  </a:schemeClr>
                </a:solidFill>
                <a:effectLst>
                  <a:outerShdw blurRad="38100" dist="38100" dir="2700000" algn="tl">
                    <a:srgbClr val="000000"/>
                  </a:outerShdw>
                </a:effectLst>
                <a:latin typeface="標楷體" pitchFamily="65" charset="-120"/>
                <a:ea typeface="標楷體" pitchFamily="65" charset="-120"/>
              </a:rPr>
              <a:t>浩瀚宇宙的來源及去向，歷來為人類探究的目標</a:t>
            </a:r>
          </a:p>
        </p:txBody>
      </p:sp>
      <p:pic>
        <p:nvPicPr>
          <p:cNvPr id="16389" name="Picture 5"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3.33333E-6 1.11111E-6 L -0.32813 0.00833 " pathEditMode="relative" rAng="0" ptsTypes="AA">
                                      <p:cBhvr>
                                        <p:cTn id="6" dur="5000" fill="hold"/>
                                        <p:tgtEl>
                                          <p:spTgt spid="4100"/>
                                        </p:tgtEl>
                                        <p:attrNameLst>
                                          <p:attrName>ppt_x</p:attrName>
                                          <p:attrName>ppt_y</p:attrName>
                                        </p:attrNameLst>
                                      </p:cBhvr>
                                      <p:rCtr x="-16406" y="417"/>
                                    </p:animMotion>
                                  </p:childTnLst>
                                </p:cTn>
                              </p:par>
                            </p:childTnLst>
                          </p:cTn>
                        </p:par>
                        <p:par>
                          <p:cTn id="7" fill="hold" nodeType="afterGroup">
                            <p:stCondLst>
                              <p:cond delay="5000"/>
                            </p:stCondLst>
                            <p:childTnLst>
                              <p:par>
                                <p:cTn id="8" presetID="9" presetClass="entr" presetSubtype="0" fill="hold" grpId="0" nodeType="after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dissolve">
                                      <p:cBhvr>
                                        <p:cTn id="10" dur="2000"/>
                                        <p:tgtEl>
                                          <p:spTgt spid="4101"/>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p:txBody>
          <a:bodyPr/>
          <a:lstStyle/>
          <a:p>
            <a:pPr marL="288925" indent="-288925" eaLnBrk="1" hangingPunct="1">
              <a:lnSpc>
                <a:spcPct val="130000"/>
              </a:lnSpc>
              <a:buFont typeface="Wingdings" pitchFamily="2" charset="2"/>
              <a:buNone/>
            </a:pPr>
            <a:r>
              <a:rPr lang="zh-TW" altLang="en-US" sz="4000" b="1" smtClean="0">
                <a:solidFill>
                  <a:schemeClr val="bg1"/>
                </a:solidFill>
                <a:latin typeface="Times New Roman" pitchFamily="18" charset="0"/>
                <a:ea typeface="新細明體" pitchFamily="18" charset="-120"/>
              </a:rPr>
              <a:t>「</a:t>
            </a:r>
            <a:r>
              <a:rPr lang="zh-TW" altLang="en-US" sz="4000" b="1" smtClean="0">
                <a:solidFill>
                  <a:schemeClr val="bg1"/>
                </a:solidFill>
                <a:latin typeface="新細明體" pitchFamily="18" charset="-120"/>
                <a:ea typeface="新細明體" pitchFamily="18" charset="-120"/>
              </a:rPr>
              <a:t>宇宙在有秩序的膨脹中；到</a:t>
            </a:r>
            <a:r>
              <a:rPr lang="zh-TW" altLang="en-US" sz="4000" b="1" smtClean="0">
                <a:solidFill>
                  <a:schemeClr val="bg1"/>
                </a:solidFill>
                <a:latin typeface="Arial Unicode MS" pitchFamily="34" charset="-120"/>
                <a:ea typeface="Arial Unicode MS" pitchFamily="34" charset="-120"/>
                <a:cs typeface="Arial Unicode MS" pitchFamily="34" charset="-120"/>
              </a:rPr>
              <a:t>20</a:t>
            </a:r>
            <a:r>
              <a:rPr lang="zh-TW" altLang="en-US" sz="4000" b="1" smtClean="0">
                <a:solidFill>
                  <a:schemeClr val="bg1"/>
                </a:solidFill>
                <a:latin typeface="新細明體" pitchFamily="18" charset="-120"/>
                <a:ea typeface="新細明體" pitchFamily="18" charset="-120"/>
              </a:rPr>
              <a:t>世紀</a:t>
            </a:r>
            <a:r>
              <a:rPr lang="en-US" altLang="zh-TW" sz="4000" b="1" smtClean="0">
                <a:solidFill>
                  <a:schemeClr val="bg1"/>
                </a:solidFill>
                <a:latin typeface="新細明體" pitchFamily="18" charset="-120"/>
                <a:ea typeface="新細明體" pitchFamily="18" charset="-120"/>
              </a:rPr>
              <a:t>『</a:t>
            </a:r>
            <a:r>
              <a:rPr lang="zh-TW" altLang="en-US" sz="4000" b="1" smtClean="0">
                <a:solidFill>
                  <a:schemeClr val="bg1"/>
                </a:solidFill>
                <a:latin typeface="新細明體" pitchFamily="18" charset="-120"/>
                <a:ea typeface="新細明體" pitchFamily="18" charset="-120"/>
              </a:rPr>
              <a:t>創世大爆炸論</a:t>
            </a:r>
            <a:r>
              <a:rPr lang="en-US" altLang="zh-TW" sz="4000" b="1" smtClean="0">
                <a:solidFill>
                  <a:schemeClr val="bg1"/>
                </a:solidFill>
                <a:latin typeface="新細明體" pitchFamily="18" charset="-120"/>
                <a:ea typeface="新細明體" pitchFamily="18" charset="-120"/>
              </a:rPr>
              <a:t>』</a:t>
            </a:r>
            <a:r>
              <a:rPr lang="zh-TW" altLang="en-US" sz="4000" b="1" smtClean="0">
                <a:solidFill>
                  <a:schemeClr val="bg1"/>
                </a:solidFill>
                <a:latin typeface="新細明體" pitchFamily="18" charset="-120"/>
                <a:ea typeface="新細明體" pitchFamily="18" charset="-120"/>
              </a:rPr>
              <a:t>已成為有關宇宙來歷唯一被接受的模式。</a:t>
            </a:r>
            <a:r>
              <a:rPr lang="zh-TW" altLang="en-US" sz="4000" b="1" smtClean="0">
                <a:solidFill>
                  <a:schemeClr val="bg1"/>
                </a:solidFill>
                <a:latin typeface="Times New Roman" pitchFamily="18" charset="0"/>
                <a:ea typeface="新細明體" pitchFamily="18" charset="-120"/>
              </a:rPr>
              <a:t> 」</a:t>
            </a:r>
            <a:endParaRPr lang="zh-TW" altLang="en-US" sz="4000" b="1" smtClean="0">
              <a:solidFill>
                <a:schemeClr val="bg1"/>
              </a:solidFill>
              <a:latin typeface="新細明體" pitchFamily="18" charset="-120"/>
              <a:ea typeface="新細明體" pitchFamily="18" charset="-120"/>
            </a:endParaRPr>
          </a:p>
          <a:p>
            <a:pPr marL="288925" indent="-288925" eaLnBrk="1" hangingPunct="1">
              <a:lnSpc>
                <a:spcPct val="130000"/>
              </a:lnSpc>
            </a:pPr>
            <a:endParaRPr lang="zh-TW" altLang="en-US" sz="4000" b="1" smtClean="0">
              <a:latin typeface="新細明體" pitchFamily="18" charset="-120"/>
              <a:ea typeface="新細明體" pitchFamily="18" charset="-120"/>
            </a:endParaRPr>
          </a:p>
          <a:p>
            <a:pPr marL="288925" indent="-288925" algn="r" eaLnBrk="1" hangingPunct="1">
              <a:buFont typeface="Wingdings" pitchFamily="2" charset="2"/>
              <a:buNone/>
            </a:pPr>
            <a:r>
              <a:rPr lang="zh-TW" altLang="en-US" b="1" smtClean="0">
                <a:solidFill>
                  <a:schemeClr val="bg1"/>
                </a:solidFill>
                <a:latin typeface="Arial Unicode MS" pitchFamily="34" charset="-120"/>
                <a:ea typeface="Arial Unicode MS" pitchFamily="34" charset="-120"/>
                <a:cs typeface="Arial Unicode MS" pitchFamily="34" charset="-120"/>
              </a:rPr>
              <a:t>《</a:t>
            </a:r>
            <a:r>
              <a:rPr lang="zh-TW" altLang="en-US" b="1" smtClean="0">
                <a:solidFill>
                  <a:schemeClr val="bg1"/>
                </a:solidFill>
                <a:latin typeface="新細明體" pitchFamily="18" charset="-120"/>
                <a:ea typeface="新細明體" pitchFamily="18" charset="-120"/>
              </a:rPr>
              <a:t>美國科學雜誌》</a:t>
            </a:r>
            <a:r>
              <a:rPr lang="zh-TW" altLang="en-US" b="1" smtClean="0">
                <a:solidFill>
                  <a:schemeClr val="bg1"/>
                </a:solidFill>
                <a:latin typeface="Arial Unicode MS" pitchFamily="34" charset="-120"/>
                <a:ea typeface="Arial Unicode MS" pitchFamily="34" charset="-120"/>
                <a:cs typeface="Arial Unicode MS" pitchFamily="34" charset="-120"/>
              </a:rPr>
              <a:t>1994</a:t>
            </a:r>
            <a:r>
              <a:rPr lang="zh-TW" altLang="en-US" b="1" smtClean="0">
                <a:solidFill>
                  <a:schemeClr val="bg1"/>
                </a:solidFill>
                <a:latin typeface="新細明體" pitchFamily="18" charset="-120"/>
                <a:ea typeface="新細明體" pitchFamily="18" charset="-120"/>
              </a:rPr>
              <a:t>年</a:t>
            </a:r>
            <a:r>
              <a:rPr lang="zh-TW" altLang="en-US" b="1" smtClean="0">
                <a:solidFill>
                  <a:schemeClr val="bg1"/>
                </a:solidFill>
                <a:latin typeface="Arial Unicode MS" pitchFamily="34" charset="-120"/>
                <a:ea typeface="Arial Unicode MS" pitchFamily="34" charset="-120"/>
                <a:cs typeface="Arial Unicode MS" pitchFamily="34" charset="-120"/>
              </a:rPr>
              <a:t>10</a:t>
            </a:r>
            <a:r>
              <a:rPr lang="zh-TW" altLang="en-US" b="1" smtClean="0">
                <a:solidFill>
                  <a:schemeClr val="bg1"/>
                </a:solidFill>
                <a:latin typeface="新細明體" pitchFamily="18" charset="-120"/>
                <a:ea typeface="新細明體" pitchFamily="18" charset="-120"/>
              </a:rPr>
              <a:t>月</a:t>
            </a:r>
            <a:endParaRPr lang="zh-TW" altLang="en-US" b="1" smtClean="0">
              <a:solidFill>
                <a:schemeClr val="bg1"/>
              </a:solidFill>
              <a:latin typeface="Arial Unicode MS" pitchFamily="34" charset="-120"/>
              <a:ea typeface="Arial Unicode MS" pitchFamily="34" charset="-120"/>
              <a:cs typeface="Arial Unicode MS" pitchFamily="34" charset="-120"/>
            </a:endParaRPr>
          </a:p>
          <a:p>
            <a:pPr marL="288925" indent="-288925" eaLnBrk="1" hangingPunct="1"/>
            <a:endParaRPr lang="zh-TW" altLang="en-US" smtClean="0">
              <a:solidFill>
                <a:schemeClr val="hlink"/>
              </a:solidFill>
              <a:ea typeface="新細明體" pitchFamily="18" charset="-120"/>
            </a:endParaRPr>
          </a:p>
        </p:txBody>
      </p:sp>
      <p:pic>
        <p:nvPicPr>
          <p:cNvPr id="44035" name="Picture 6"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616075" y="151923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600">
                <a:solidFill>
                  <a:schemeClr val="bg1"/>
                </a:solidFill>
                <a:latin typeface="標楷體" pitchFamily="65" charset="-120"/>
                <a:ea typeface="標楷體" pitchFamily="65" charset="-120"/>
              </a:rPr>
              <a:t>唯物論 </a:t>
            </a:r>
            <a:endParaRPr lang="tr-TR" altLang="zh-TW" sz="3600">
              <a:solidFill>
                <a:schemeClr val="bg1"/>
              </a:solidFill>
              <a:latin typeface="標楷體" pitchFamily="65" charset="-120"/>
              <a:ea typeface="標楷體" pitchFamily="65" charset="-120"/>
            </a:endParaRPr>
          </a:p>
        </p:txBody>
      </p:sp>
      <p:pic>
        <p:nvPicPr>
          <p:cNvPr id="71683" name="Picture 3" descr="materyalist dusunce"/>
          <p:cNvPicPr>
            <a:picLocks noChangeAspect="1" noChangeArrowheads="1"/>
          </p:cNvPicPr>
          <p:nvPr/>
        </p:nvPicPr>
        <p:blipFill>
          <a:blip r:embed="rId3">
            <a:extLst>
              <a:ext uri="{28A0092B-C50C-407E-A947-70E740481C1C}">
                <a14:useLocalDpi xmlns:a14="http://schemas.microsoft.com/office/drawing/2010/main" val="0"/>
              </a:ext>
            </a:extLst>
          </a:blip>
          <a:srcRect t="7649" b="3036"/>
          <a:stretch>
            <a:fillRect/>
          </a:stretch>
        </p:blipFill>
        <p:spPr bwMode="auto">
          <a:xfrm>
            <a:off x="457200" y="2373313"/>
            <a:ext cx="3935413" cy="2813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684" name="Text Box 4"/>
          <p:cNvSpPr txBox="1">
            <a:spLocks noChangeArrowheads="1"/>
          </p:cNvSpPr>
          <p:nvPr/>
        </p:nvSpPr>
        <p:spPr bwMode="auto">
          <a:xfrm>
            <a:off x="5702300" y="1538288"/>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600">
                <a:solidFill>
                  <a:schemeClr val="bg1"/>
                </a:solidFill>
                <a:latin typeface="標楷體" pitchFamily="65" charset="-120"/>
                <a:ea typeface="標楷體" pitchFamily="65" charset="-120"/>
              </a:rPr>
              <a:t>科學發現 </a:t>
            </a:r>
            <a:endParaRPr lang="tr-TR" altLang="zh-TW" sz="3600">
              <a:solidFill>
                <a:schemeClr val="bg1"/>
              </a:solidFill>
              <a:latin typeface="標楷體" pitchFamily="65" charset="-120"/>
              <a:ea typeface="標楷體" pitchFamily="65" charset="-120"/>
            </a:endParaRPr>
          </a:p>
        </p:txBody>
      </p:sp>
      <p:pic>
        <p:nvPicPr>
          <p:cNvPr id="71685" name="Picture 5" descr="bilimsel sonu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386013"/>
            <a:ext cx="3917950" cy="2741612"/>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686" name="Line 6"/>
          <p:cNvSpPr>
            <a:spLocks noChangeShapeType="1"/>
          </p:cNvSpPr>
          <p:nvPr/>
        </p:nvSpPr>
        <p:spPr bwMode="auto">
          <a:xfrm>
            <a:off x="225425" y="2335213"/>
            <a:ext cx="4181475" cy="2911475"/>
          </a:xfrm>
          <a:prstGeom prst="line">
            <a:avLst/>
          </a:prstGeom>
          <a:noFill/>
          <a:ln w="254000">
            <a:solidFill>
              <a:srgbClr val="FF0000"/>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71687" name="Line 7"/>
          <p:cNvSpPr>
            <a:spLocks noChangeShapeType="1"/>
          </p:cNvSpPr>
          <p:nvPr/>
        </p:nvSpPr>
        <p:spPr bwMode="auto">
          <a:xfrm flipH="1">
            <a:off x="407988" y="2305050"/>
            <a:ext cx="3997325" cy="2970213"/>
          </a:xfrm>
          <a:prstGeom prst="line">
            <a:avLst/>
          </a:prstGeom>
          <a:noFill/>
          <a:ln w="254000">
            <a:solidFill>
              <a:srgbClr val="FF0000"/>
            </a:solidFill>
            <a:round/>
            <a:headEnd/>
            <a:tailEnd/>
          </a:ln>
          <a:extLst>
            <a:ext uri="{909E8E84-426E-40DD-AFC4-6F175D3DCCD1}">
              <a14:hiddenFill xmlns:a14="http://schemas.microsoft.com/office/drawing/2010/main">
                <a:noFill/>
              </a14:hiddenFill>
            </a:ext>
          </a:extLst>
        </p:spPr>
        <p:txBody>
          <a:bodyPr/>
          <a:lstStyle/>
          <a:p>
            <a:endParaRPr lang="zh-HK" altLang="en-US"/>
          </a:p>
        </p:txBody>
      </p:sp>
      <p:pic>
        <p:nvPicPr>
          <p:cNvPr id="45064" name="Picture 8" descr="cerceve-nor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1000" fill="hold"/>
                                        <p:tgtEl>
                                          <p:spTgt spid="71683"/>
                                        </p:tgtEl>
                                        <p:attrNameLst>
                                          <p:attrName>ppt_x</p:attrName>
                                        </p:attrNameLst>
                                      </p:cBhvr>
                                      <p:tavLst>
                                        <p:tav tm="0">
                                          <p:val>
                                            <p:strVal val="#ppt_x"/>
                                          </p:val>
                                        </p:tav>
                                        <p:tav tm="100000">
                                          <p:val>
                                            <p:strVal val="#ppt_x"/>
                                          </p:val>
                                        </p:tav>
                                      </p:tavLst>
                                    </p:anim>
                                    <p:anim calcmode="lin" valueType="num">
                                      <p:cBhvr additive="base">
                                        <p:cTn id="8" dur="1000" fill="hold"/>
                                        <p:tgtEl>
                                          <p:spTgt spid="7168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1682"/>
                                        </p:tgtEl>
                                        <p:attrNameLst>
                                          <p:attrName>style.visibility</p:attrName>
                                        </p:attrNameLst>
                                      </p:cBhvr>
                                      <p:to>
                                        <p:strVal val="visible"/>
                                      </p:to>
                                    </p:set>
                                    <p:anim calcmode="lin" valueType="num">
                                      <p:cBhvr additive="base">
                                        <p:cTn id="11" dur="500" fill="hold"/>
                                        <p:tgtEl>
                                          <p:spTgt spid="71682"/>
                                        </p:tgtEl>
                                        <p:attrNameLst>
                                          <p:attrName>ppt_x</p:attrName>
                                        </p:attrNameLst>
                                      </p:cBhvr>
                                      <p:tavLst>
                                        <p:tav tm="0">
                                          <p:val>
                                            <p:strVal val="#ppt_x"/>
                                          </p:val>
                                        </p:tav>
                                        <p:tav tm="100000">
                                          <p:val>
                                            <p:strVal val="#ppt_x"/>
                                          </p:val>
                                        </p:tav>
                                      </p:tavLst>
                                    </p:anim>
                                    <p:anim calcmode="lin" valueType="num">
                                      <p:cBhvr additive="base">
                                        <p:cTn id="12" dur="500" fill="hold"/>
                                        <p:tgtEl>
                                          <p:spTgt spid="71682"/>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000"/>
                            </p:stCondLst>
                            <p:childTnLst>
                              <p:par>
                                <p:cTn id="14" presetID="2" presetClass="entr" presetSubtype="4" fill="hold" nodeType="afterEffect">
                                  <p:stCondLst>
                                    <p:cond delay="0"/>
                                  </p:stCondLst>
                                  <p:childTnLst>
                                    <p:set>
                                      <p:cBhvr>
                                        <p:cTn id="15" dur="1" fill="hold">
                                          <p:stCondLst>
                                            <p:cond delay="0"/>
                                          </p:stCondLst>
                                        </p:cTn>
                                        <p:tgtEl>
                                          <p:spTgt spid="71685"/>
                                        </p:tgtEl>
                                        <p:attrNameLst>
                                          <p:attrName>style.visibility</p:attrName>
                                        </p:attrNameLst>
                                      </p:cBhvr>
                                      <p:to>
                                        <p:strVal val="visible"/>
                                      </p:to>
                                    </p:set>
                                    <p:anim calcmode="lin" valueType="num">
                                      <p:cBhvr additive="base">
                                        <p:cTn id="16" dur="500" fill="hold"/>
                                        <p:tgtEl>
                                          <p:spTgt spid="71685"/>
                                        </p:tgtEl>
                                        <p:attrNameLst>
                                          <p:attrName>ppt_x</p:attrName>
                                        </p:attrNameLst>
                                      </p:cBhvr>
                                      <p:tavLst>
                                        <p:tav tm="0">
                                          <p:val>
                                            <p:strVal val="#ppt_x"/>
                                          </p:val>
                                        </p:tav>
                                        <p:tav tm="100000">
                                          <p:val>
                                            <p:strVal val="#ppt_x"/>
                                          </p:val>
                                        </p:tav>
                                      </p:tavLst>
                                    </p:anim>
                                    <p:anim calcmode="lin" valueType="num">
                                      <p:cBhvr additive="base">
                                        <p:cTn id="17" dur="500" fill="hold"/>
                                        <p:tgtEl>
                                          <p:spTgt spid="71685"/>
                                        </p:tgtEl>
                                        <p:attrNameLst>
                                          <p:attrName>ppt_y</p:attrName>
                                        </p:attrNameLst>
                                      </p:cBhvr>
                                      <p:tavLst>
                                        <p:tav tm="0">
                                          <p:val>
                                            <p:strVal val="1+#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71684"/>
                                        </p:tgtEl>
                                        <p:attrNameLst>
                                          <p:attrName>style.visibility</p:attrName>
                                        </p:attrNameLst>
                                      </p:cBhvr>
                                      <p:to>
                                        <p:strVal val="visible"/>
                                      </p:to>
                                    </p:set>
                                    <p:anim calcmode="lin" valueType="num">
                                      <p:cBhvr additive="base">
                                        <p:cTn id="20" dur="1000" fill="hold"/>
                                        <p:tgtEl>
                                          <p:spTgt spid="71684"/>
                                        </p:tgtEl>
                                        <p:attrNameLst>
                                          <p:attrName>ppt_x</p:attrName>
                                        </p:attrNameLst>
                                      </p:cBhvr>
                                      <p:tavLst>
                                        <p:tav tm="0">
                                          <p:val>
                                            <p:strVal val="#ppt_x"/>
                                          </p:val>
                                        </p:tav>
                                        <p:tav tm="100000">
                                          <p:val>
                                            <p:strVal val="#ppt_x"/>
                                          </p:val>
                                        </p:tav>
                                      </p:tavLst>
                                    </p:anim>
                                    <p:anim calcmode="lin" valueType="num">
                                      <p:cBhvr additive="base">
                                        <p:cTn id="21" dur="1000" fill="hold"/>
                                        <p:tgtEl>
                                          <p:spTgt spid="71684"/>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2000"/>
                            </p:stCondLst>
                            <p:childTnLst>
                              <p:par>
                                <p:cTn id="23" presetID="18" presetClass="entr" presetSubtype="3" fill="hold" grpId="0" nodeType="afterEffect">
                                  <p:stCondLst>
                                    <p:cond delay="0"/>
                                  </p:stCondLst>
                                  <p:childTnLst>
                                    <p:set>
                                      <p:cBhvr>
                                        <p:cTn id="24" dur="1" fill="hold">
                                          <p:stCondLst>
                                            <p:cond delay="0"/>
                                          </p:stCondLst>
                                        </p:cTn>
                                        <p:tgtEl>
                                          <p:spTgt spid="71687"/>
                                        </p:tgtEl>
                                        <p:attrNameLst>
                                          <p:attrName>style.visibility</p:attrName>
                                        </p:attrNameLst>
                                      </p:cBhvr>
                                      <p:to>
                                        <p:strVal val="visible"/>
                                      </p:to>
                                    </p:set>
                                    <p:animEffect transition="in" filter="strips(upRight)">
                                      <p:cBhvr>
                                        <p:cTn id="25" dur="500"/>
                                        <p:tgtEl>
                                          <p:spTgt spid="71687"/>
                                        </p:tgtEl>
                                      </p:cBhvr>
                                    </p:animEffect>
                                  </p:childTnLst>
                                </p:cTn>
                              </p:par>
                            </p:childTnLst>
                          </p:cTn>
                        </p:par>
                        <p:par>
                          <p:cTn id="26" fill="hold" nodeType="afterGroup">
                            <p:stCondLst>
                              <p:cond delay="2500"/>
                            </p:stCondLst>
                            <p:childTnLst>
                              <p:par>
                                <p:cTn id="27" presetID="18" presetClass="entr" presetSubtype="6" fill="hold" grpId="0" nodeType="afterEffect">
                                  <p:stCondLst>
                                    <p:cond delay="0"/>
                                  </p:stCondLst>
                                  <p:childTnLst>
                                    <p:set>
                                      <p:cBhvr>
                                        <p:cTn id="28" dur="1" fill="hold">
                                          <p:stCondLst>
                                            <p:cond delay="0"/>
                                          </p:stCondLst>
                                        </p:cTn>
                                        <p:tgtEl>
                                          <p:spTgt spid="71686"/>
                                        </p:tgtEl>
                                        <p:attrNameLst>
                                          <p:attrName>style.visibility</p:attrName>
                                        </p:attrNameLst>
                                      </p:cBhvr>
                                      <p:to>
                                        <p:strVal val="visible"/>
                                      </p:to>
                                    </p:set>
                                    <p:animEffect transition="in" filter="strips(downRight)">
                                      <p:cBhvr>
                                        <p:cTn id="29"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84" grpId="0"/>
      <p:bldP spid="71686" grpId="0" animBg="1"/>
      <p:bldP spid="716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381000" y="1065213"/>
            <a:ext cx="6467475" cy="1406525"/>
          </a:xfrm>
        </p:spPr>
        <p:txBody>
          <a:bodyPr/>
          <a:lstStyle/>
          <a:p>
            <a:pPr eaLnBrk="1" hangingPunct="1">
              <a:lnSpc>
                <a:spcPct val="110000"/>
              </a:lnSpc>
              <a:buFont typeface="Wingdings" pitchFamily="2" charset="2"/>
              <a:buNone/>
              <a:defRPr/>
            </a:pPr>
            <a:r>
              <a:rPr lang="zh-TW" altLang="en-US" sz="2800" dirty="0" smtClean="0">
                <a:ea typeface="新細明體" pitchFamily="18" charset="-120"/>
              </a:rPr>
              <a:t>   </a:t>
            </a:r>
            <a:r>
              <a:rPr lang="zh-TW" altLang="en-US" sz="2400" b="1" dirty="0" smtClean="0">
                <a:solidFill>
                  <a:srgbClr val="FFFF00"/>
                </a:solidFill>
                <a:latin typeface="新細明體" pitchFamily="18" charset="-120"/>
                <a:ea typeface="新細明體" pitchFamily="18" charset="-120"/>
              </a:rPr>
              <a:t>長期為穩定狀態理論進行辯護的</a:t>
            </a:r>
            <a:r>
              <a:rPr lang="zh-TW" altLang="en-US" sz="2400" b="1" dirty="0" smtClean="0">
                <a:solidFill>
                  <a:srgbClr val="FFFF00"/>
                </a:solidFill>
                <a:latin typeface="新細明體" pitchFamily="18" charset="-120"/>
                <a:ea typeface="新細明體" pitchFamily="18" charset="-120"/>
                <a:cs typeface="Arial Unicode MS" pitchFamily="34" charset="-120"/>
              </a:rPr>
              <a:t>鄧尼斯‧塞易厄瑪(</a:t>
            </a:r>
            <a:r>
              <a:rPr lang="en-US" altLang="zh-TW" sz="2400" b="1" dirty="0" smtClean="0">
                <a:solidFill>
                  <a:srgbClr val="FFFF00"/>
                </a:solidFill>
                <a:latin typeface="新細明體" pitchFamily="18" charset="-120"/>
                <a:ea typeface="新細明體" pitchFamily="18" charset="-120"/>
                <a:cs typeface="Arial Unicode MS" pitchFamily="34" charset="-120"/>
              </a:rPr>
              <a:t>Dennis </a:t>
            </a:r>
            <a:r>
              <a:rPr lang="en-US" altLang="zh-TW" sz="2400" b="1" dirty="0" err="1" smtClean="0">
                <a:solidFill>
                  <a:srgbClr val="FFFF00"/>
                </a:solidFill>
                <a:latin typeface="新細明體" pitchFamily="18" charset="-120"/>
                <a:ea typeface="新細明體" pitchFamily="18" charset="-120"/>
                <a:cs typeface="Arial Unicode MS" pitchFamily="34" charset="-120"/>
              </a:rPr>
              <a:t>Sciama</a:t>
            </a:r>
            <a:r>
              <a:rPr lang="en-US" altLang="zh-TW" sz="2400" b="1" dirty="0" smtClean="0">
                <a:solidFill>
                  <a:srgbClr val="FFFF00"/>
                </a:solidFill>
                <a:latin typeface="新細明體" pitchFamily="18" charset="-120"/>
                <a:ea typeface="新細明體" pitchFamily="18" charset="-120"/>
                <a:cs typeface="Arial Unicode MS" pitchFamily="34" charset="-120"/>
              </a:rPr>
              <a:t>)，</a:t>
            </a:r>
            <a:r>
              <a:rPr lang="zh-TW" altLang="en-US" sz="2400" b="1" dirty="0" smtClean="0">
                <a:solidFill>
                  <a:srgbClr val="FFFF00"/>
                </a:solidFill>
                <a:latin typeface="新細明體" pitchFamily="18" charset="-120"/>
                <a:ea typeface="新細明體" pitchFamily="18" charset="-120"/>
                <a:cs typeface="Arial Unicode MS" pitchFamily="34" charset="-120"/>
              </a:rPr>
              <a:t>在不斷印證創世大爆炸理論的證據面前， 表達自己的心態時說道：</a:t>
            </a:r>
          </a:p>
          <a:p>
            <a:pPr marL="447675" indent="-447675" eaLnBrk="1" hangingPunct="1">
              <a:lnSpc>
                <a:spcPct val="120000"/>
              </a:lnSpc>
              <a:buFont typeface="Wingdings" pitchFamily="2" charset="2"/>
              <a:buNone/>
              <a:defRPr/>
            </a:pPr>
            <a:endParaRPr lang="zh-TW" altLang="en-US" baseline="30000" dirty="0" smtClean="0">
              <a:solidFill>
                <a:srgbClr val="FFFF00"/>
              </a:solidFill>
              <a:latin typeface="Arial Unicode MS" pitchFamily="34" charset="-120"/>
              <a:ea typeface="Arial Unicode MS" pitchFamily="34" charset="-120"/>
              <a:cs typeface="Arial Unicode MS" pitchFamily="34" charset="-120"/>
            </a:endParaRPr>
          </a:p>
        </p:txBody>
      </p:sp>
      <p:sp>
        <p:nvSpPr>
          <p:cNvPr id="5" name="文字方塊 4"/>
          <p:cNvSpPr txBox="1"/>
          <p:nvPr/>
        </p:nvSpPr>
        <p:spPr>
          <a:xfrm>
            <a:off x="1209675" y="5549900"/>
            <a:ext cx="6715125" cy="860425"/>
          </a:xfrm>
          <a:prstGeom prst="rect">
            <a:avLst/>
          </a:prstGeom>
          <a:noFill/>
        </p:spPr>
        <p:txBody>
          <a:bodyPr>
            <a:spAutoFit/>
          </a:bodyPr>
          <a:lstStyle>
            <a:lvl1pPr marL="1882775" indent="-18827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HK" sz="1400">
                <a:solidFill>
                  <a:srgbClr val="F2F2F2"/>
                </a:solidFill>
                <a:ea typeface="新細明體" pitchFamily="18" charset="-120"/>
              </a:rPr>
              <a:t>Stephen Hawking, Evreni Kucaklayan Karinca, Alkim Publishing, 1993, p. 62-63</a:t>
            </a:r>
            <a:r>
              <a:rPr lang="en-US" altLang="zh-HK">
                <a:ea typeface="新細明體" pitchFamily="18" charset="-120"/>
              </a:rPr>
              <a:t/>
            </a:r>
            <a:br>
              <a:rPr lang="en-US" altLang="zh-HK">
                <a:ea typeface="新細明體" pitchFamily="18" charset="-120"/>
              </a:rPr>
            </a:br>
            <a:r>
              <a:rPr lang="en-US" altLang="zh-HK">
                <a:ea typeface="新細明體" pitchFamily="18" charset="-120"/>
              </a:rPr>
              <a:t/>
            </a:r>
            <a:br>
              <a:rPr lang="en-US" altLang="zh-HK">
                <a:ea typeface="新細明體" pitchFamily="18" charset="-120"/>
              </a:rPr>
            </a:br>
            <a:endParaRPr lang="en-US" altLang="zh-HK">
              <a:ea typeface="新細明體" pitchFamily="18" charset="-120"/>
            </a:endParaRPr>
          </a:p>
        </p:txBody>
      </p:sp>
      <p:sp>
        <p:nvSpPr>
          <p:cNvPr id="46084" name="文字方塊 6"/>
          <p:cNvSpPr txBox="1">
            <a:spLocks noChangeArrowheads="1"/>
          </p:cNvSpPr>
          <p:nvPr/>
        </p:nvSpPr>
        <p:spPr bwMode="auto">
          <a:xfrm>
            <a:off x="650875" y="2627313"/>
            <a:ext cx="78359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spcAft>
                <a:spcPts val="600"/>
              </a:spcAft>
            </a:pPr>
            <a:r>
              <a:rPr lang="zh-TW" altLang="en-US" sz="3600">
                <a:solidFill>
                  <a:srgbClr val="FFFF00"/>
                </a:solidFill>
                <a:latin typeface="Times New Roman" pitchFamily="18" charset="0"/>
                <a:ea typeface="Arial Unicode MS" pitchFamily="34" charset="-120"/>
                <a:cs typeface="Arial Unicode MS" pitchFamily="34" charset="-120"/>
              </a:rPr>
              <a:t>「</a:t>
            </a:r>
            <a:r>
              <a:rPr lang="zh-TW" altLang="en-US" sz="3600">
                <a:solidFill>
                  <a:srgbClr val="FFFF00"/>
                </a:solidFill>
                <a:latin typeface="Arial Unicode MS" pitchFamily="34" charset="-120"/>
                <a:ea typeface="Arial Unicode MS" pitchFamily="34" charset="-120"/>
                <a:cs typeface="Arial Unicode MS" pitchFamily="34" charset="-120"/>
              </a:rPr>
              <a:t>我之所以長期為靜止狀態理論辯護，並非出於我相信它的真實性，而是因為我認為應該是真理。隨著反證該理論的證據增多，我感到遊戲已結束，穩定狀態論不得不靠邊站了。</a:t>
            </a:r>
            <a:r>
              <a:rPr lang="zh-TW" altLang="en-US" sz="3600">
                <a:solidFill>
                  <a:srgbClr val="FFFF00"/>
                </a:solidFill>
                <a:latin typeface="Times New Roman" pitchFamily="18" charset="0"/>
                <a:ea typeface="Arial Unicode MS" pitchFamily="34" charset="-120"/>
                <a:cs typeface="Arial Unicode MS" pitchFamily="34" charset="-120"/>
              </a:rPr>
              <a:t>」</a:t>
            </a:r>
            <a:r>
              <a:rPr lang="zh-TW" altLang="en-US" sz="3600">
                <a:solidFill>
                  <a:srgbClr val="FFFF00"/>
                </a:solidFill>
                <a:latin typeface="Arial Unicode MS" pitchFamily="34" charset="-120"/>
                <a:ea typeface="Arial Unicode MS" pitchFamily="34" charset="-120"/>
                <a:cs typeface="Arial Unicode MS" pitchFamily="34" charset="-120"/>
              </a:rPr>
              <a:t> </a:t>
            </a:r>
            <a:endParaRPr lang="en-US" altLang="zh-TW" sz="3600">
              <a:solidFill>
                <a:srgbClr val="FFFF00"/>
              </a:solidFill>
              <a:latin typeface="Arial Unicode MS" pitchFamily="34" charset="-120"/>
              <a:ea typeface="Arial Unicode MS" pitchFamily="34" charset="-120"/>
              <a:cs typeface="Arial Unicode MS" pitchFamily="34" charset="-120"/>
            </a:endParaRPr>
          </a:p>
          <a:p>
            <a:pPr eaLnBrk="1" hangingPunct="1"/>
            <a:endParaRPr lang="en-US"/>
          </a:p>
        </p:txBody>
      </p:sp>
      <p:pic>
        <p:nvPicPr>
          <p:cNvPr id="2" name="Picture 4"/>
          <p:cNvPicPr>
            <a:picLocks noChangeAspect="1" noChangeArrowheads="1"/>
          </p:cNvPicPr>
          <p:nvPr/>
        </p:nvPicPr>
        <p:blipFill>
          <a:blip r:embed="rId3"/>
          <a:srcRect/>
          <a:stretch>
            <a:fillRect/>
          </a:stretch>
        </p:blipFill>
        <p:spPr bwMode="auto">
          <a:xfrm>
            <a:off x="7167563" y="1068388"/>
            <a:ext cx="1116012" cy="1236662"/>
          </a:xfrm>
          <a:prstGeom prst="rect">
            <a:avLst/>
          </a:prstGeom>
          <a:noFill/>
          <a:ln w="9525">
            <a:solidFill>
              <a:schemeClr val="bg2">
                <a:lumMod val="60000"/>
                <a:lumOff val="40000"/>
              </a:schemeClr>
            </a:solidFill>
            <a:miter lim="800000"/>
            <a:headEnd/>
            <a:tailEnd/>
          </a:ln>
        </p:spPr>
      </p:pic>
      <p:sp>
        <p:nvSpPr>
          <p:cNvPr id="46086" name="文字方塊 8"/>
          <p:cNvSpPr txBox="1">
            <a:spLocks noChangeArrowheads="1"/>
          </p:cNvSpPr>
          <p:nvPr/>
        </p:nvSpPr>
        <p:spPr bwMode="auto">
          <a:xfrm>
            <a:off x="7091363" y="2312988"/>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TW" sz="1400" b="1">
                <a:solidFill>
                  <a:srgbClr val="FFFF00"/>
                </a:solidFill>
                <a:latin typeface="Times New Roman" pitchFamily="18" charset="0"/>
                <a:ea typeface="新細明體" pitchFamily="18" charset="-120"/>
                <a:cs typeface="Times New Roman" pitchFamily="18" charset="0"/>
              </a:rPr>
              <a:t>Dennis Sciama</a:t>
            </a:r>
            <a:endParaRPr lang="en-US" altLang="zh-HK" sz="1400">
              <a:latin typeface="Times New Roman" pitchFamily="18" charset="0"/>
              <a:ea typeface="新細明體" pitchFamily="18" charset="-120"/>
              <a:cs typeface="Times New Roman" pitchFamily="18" charset="0"/>
            </a:endParaRPr>
          </a:p>
        </p:txBody>
      </p:sp>
      <p:pic>
        <p:nvPicPr>
          <p:cNvPr id="46087" name="Picture 6"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523875" y="1003300"/>
            <a:ext cx="2686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b="1">
                <a:solidFill>
                  <a:srgbClr val="FFFFFF"/>
                </a:solidFill>
                <a:latin typeface="標楷體" pitchFamily="65" charset="-120"/>
                <a:ea typeface="標楷體" pitchFamily="65" charset="-120"/>
              </a:rPr>
              <a:t>安東尼</a:t>
            </a:r>
            <a:r>
              <a:rPr lang="en-US" altLang="zh-TW" sz="3200" b="1">
                <a:solidFill>
                  <a:srgbClr val="FFFFFF"/>
                </a:solidFill>
                <a:latin typeface="標楷體" pitchFamily="65" charset="-120"/>
                <a:ea typeface="標楷體" pitchFamily="65" charset="-120"/>
              </a:rPr>
              <a:t>‧</a:t>
            </a:r>
            <a:r>
              <a:rPr lang="zh-TW" altLang="en-US" sz="3200" b="1">
                <a:solidFill>
                  <a:srgbClr val="FFFFFF"/>
                </a:solidFill>
                <a:latin typeface="標楷體" pitchFamily="65" charset="-120"/>
                <a:ea typeface="標楷體" pitchFamily="65" charset="-120"/>
              </a:rPr>
              <a:t>福魯</a:t>
            </a:r>
            <a:r>
              <a:rPr lang="zh-TW" altLang="en-US">
                <a:solidFill>
                  <a:srgbClr val="000000"/>
                </a:solidFill>
                <a:ea typeface="新細明體" pitchFamily="18" charset="-120"/>
              </a:rPr>
              <a:t> </a:t>
            </a:r>
            <a:endParaRPr lang="en-US" altLang="zh-TW" sz="2800" b="1">
              <a:solidFill>
                <a:srgbClr val="FFFFFF"/>
              </a:solidFill>
              <a:ea typeface="新細明體" pitchFamily="18" charset="-120"/>
            </a:endParaRPr>
          </a:p>
          <a:p>
            <a:pPr eaLnBrk="1" hangingPunct="1"/>
            <a:r>
              <a:rPr lang="en-US" altLang="zh-TW" sz="2800">
                <a:solidFill>
                  <a:srgbClr val="FFFFFF"/>
                </a:solidFill>
                <a:latin typeface="Times New Roman" pitchFamily="18" charset="0"/>
                <a:ea typeface="新細明體" pitchFamily="18" charset="-120"/>
              </a:rPr>
              <a:t>(</a:t>
            </a:r>
            <a:r>
              <a:rPr lang="tr-TR" altLang="zh-TW" sz="2800">
                <a:solidFill>
                  <a:srgbClr val="FFFFFF"/>
                </a:solidFill>
                <a:latin typeface="Times New Roman" pitchFamily="18" charset="0"/>
              </a:rPr>
              <a:t>A</a:t>
            </a:r>
            <a:r>
              <a:rPr lang="en-US" altLang="zh-TW" sz="2800">
                <a:solidFill>
                  <a:srgbClr val="FFFFFF"/>
                </a:solidFill>
                <a:latin typeface="Times New Roman" pitchFamily="18" charset="0"/>
                <a:ea typeface="新細明體" pitchFamily="18" charset="-120"/>
              </a:rPr>
              <a:t>nthony</a:t>
            </a:r>
            <a:r>
              <a:rPr lang="tr-TR" altLang="zh-TW" sz="2800">
                <a:solidFill>
                  <a:srgbClr val="FFFFFF"/>
                </a:solidFill>
                <a:latin typeface="Times New Roman" pitchFamily="18" charset="0"/>
              </a:rPr>
              <a:t> F</a:t>
            </a:r>
            <a:r>
              <a:rPr lang="en-US" altLang="zh-TW" sz="2800">
                <a:solidFill>
                  <a:srgbClr val="FFFFFF"/>
                </a:solidFill>
                <a:latin typeface="Times New Roman" pitchFamily="18" charset="0"/>
                <a:ea typeface="新細明體" pitchFamily="18" charset="-120"/>
              </a:rPr>
              <a:t>lew)</a:t>
            </a:r>
            <a:endParaRPr lang="tr-TR" altLang="zh-TW" sz="2800">
              <a:solidFill>
                <a:srgbClr val="FFFFFF"/>
              </a:solidFill>
              <a:latin typeface="Times New Roman" pitchFamily="18" charset="0"/>
            </a:endParaRPr>
          </a:p>
        </p:txBody>
      </p:sp>
      <p:sp>
        <p:nvSpPr>
          <p:cNvPr id="22534" name="Text Box 6"/>
          <p:cNvSpPr txBox="1">
            <a:spLocks noChangeArrowheads="1"/>
          </p:cNvSpPr>
          <p:nvPr/>
        </p:nvSpPr>
        <p:spPr bwMode="auto">
          <a:xfrm>
            <a:off x="2673350" y="2114550"/>
            <a:ext cx="5803900" cy="3305175"/>
          </a:xfrm>
          <a:prstGeom prst="rect">
            <a:avLst/>
          </a:prstGeom>
          <a:noFill/>
          <a:ln w="12700" algn="ctr">
            <a:noFill/>
            <a:miter lim="800000"/>
            <a:headEnd/>
            <a:tailEnd/>
          </a:ln>
          <a:effectLst/>
        </p:spPr>
        <p:txBody>
          <a:bodyPr>
            <a:spAutoFit/>
          </a:bodyPr>
          <a:lstStyle/>
          <a:p>
            <a:pPr>
              <a:spcBef>
                <a:spcPct val="50000"/>
              </a:spcBef>
              <a:defRPr/>
            </a:pPr>
            <a:r>
              <a:rPr lang="zh-TW" altLang="en-US" sz="3200" b="1">
                <a:solidFill>
                  <a:srgbClr val="FFFFFF"/>
                </a:solidFill>
                <a:latin typeface="標楷體" pitchFamily="65" charset="-120"/>
                <a:ea typeface="標楷體" pitchFamily="65" charset="-120"/>
              </a:rPr>
              <a:t>「眾所周知，懺悔對靈魂有益。因此</a:t>
            </a:r>
            <a:r>
              <a:rPr lang="en-US" altLang="zh-TW" sz="3200" b="1">
                <a:solidFill>
                  <a:srgbClr val="FFFFFF"/>
                </a:solidFill>
                <a:latin typeface="標楷體" pitchFamily="65" charset="-120"/>
                <a:ea typeface="標楷體" pitchFamily="65" charset="-120"/>
              </a:rPr>
              <a:t>,</a:t>
            </a:r>
            <a:r>
              <a:rPr lang="zh-TW" altLang="en-US" sz="3200" b="1">
                <a:solidFill>
                  <a:srgbClr val="FFFFFF"/>
                </a:solidFill>
                <a:latin typeface="標楷體" pitchFamily="65" charset="-120"/>
                <a:ea typeface="標楷體" pitchFamily="65" charset="-120"/>
              </a:rPr>
              <a:t>我將首先承認無神論因當代宇宙哲學共識而尷尬。</a:t>
            </a:r>
            <a:r>
              <a:rPr lang="zh-CN" altLang="en-US" sz="3200" b="1">
                <a:solidFill>
                  <a:srgbClr val="FFFFFF"/>
                </a:solidFill>
                <a:latin typeface="標楷體" pitchFamily="65" charset="-120"/>
                <a:ea typeface="標楷體" pitchFamily="65" charset="-120"/>
              </a:rPr>
              <a:t>因為</a:t>
            </a:r>
            <a:r>
              <a:rPr lang="zh-TW" altLang="en-US" sz="3200" b="1">
                <a:solidFill>
                  <a:srgbClr val="FFFFFF"/>
                </a:solidFill>
                <a:latin typeface="標楷體" pitchFamily="65" charset="-120"/>
                <a:ea typeface="標楷體" pitchFamily="65" charset="-120"/>
              </a:rPr>
              <a:t>似乎宇宙論者們提供了科學論證</a:t>
            </a:r>
            <a:r>
              <a:rPr lang="en-US" altLang="zh-TW" sz="3200" b="1">
                <a:solidFill>
                  <a:srgbClr val="FFFFFF"/>
                </a:solidFill>
                <a:latin typeface="標楷體" pitchFamily="65" charset="-120"/>
                <a:ea typeface="標楷體" pitchFamily="65" charset="-120"/>
              </a:rPr>
              <a:t>:</a:t>
            </a:r>
            <a:r>
              <a:rPr lang="zh-TW" altLang="en-US" sz="3200" b="1">
                <a:solidFill>
                  <a:srgbClr val="FFFFFF"/>
                </a:solidFill>
                <a:latin typeface="標楷體" pitchFamily="65" charset="-120"/>
                <a:ea typeface="標楷體" pitchFamily="65" charset="-120"/>
              </a:rPr>
              <a:t>宇宙有一個開端</a:t>
            </a:r>
            <a:r>
              <a:rPr lang="zh-TW" altLang="tr-TR" sz="3200" b="1">
                <a:solidFill>
                  <a:srgbClr val="FFFFFF"/>
                </a:solidFill>
                <a:latin typeface="標楷體" pitchFamily="65" charset="-120"/>
                <a:ea typeface="標楷體" pitchFamily="65" charset="-120"/>
              </a:rPr>
              <a:t>。</a:t>
            </a:r>
            <a:r>
              <a:rPr lang="zh-TW" altLang="en-US" sz="3200" b="1">
                <a:solidFill>
                  <a:srgbClr val="FFFFFF"/>
                </a:solidFill>
                <a:latin typeface="標楷體" pitchFamily="65" charset="-120"/>
                <a:ea typeface="標楷體" pitchFamily="65" charset="-120"/>
              </a:rPr>
              <a:t>」</a:t>
            </a:r>
          </a:p>
          <a:p>
            <a:pPr>
              <a:spcBef>
                <a:spcPct val="50000"/>
              </a:spcBef>
              <a:defRPr/>
            </a:pPr>
            <a:r>
              <a:rPr lang="tr-TR" altLang="zh-TW" sz="1400" b="1">
                <a:solidFill>
                  <a:srgbClr val="FFFFFF"/>
                </a:solidFill>
                <a:latin typeface="Arial" charset="0"/>
              </a:rPr>
              <a:t>(</a:t>
            </a:r>
            <a:r>
              <a:rPr lang="de-DE" sz="1200" b="1">
                <a:solidFill>
                  <a:srgbClr val="FFFFFF"/>
                </a:solidFill>
                <a:latin typeface="Arial" charset="0"/>
              </a:rPr>
              <a:t>Henry Margenau, Roy Abraham Vargesse. </a:t>
            </a:r>
            <a:r>
              <a:rPr lang="en-US" sz="1200" b="1" i="1">
                <a:solidFill>
                  <a:srgbClr val="FFFFFF"/>
                </a:solidFill>
                <a:latin typeface="Arial" charset="0"/>
              </a:rPr>
              <a:t>Cosmos, Bios, Theos</a:t>
            </a:r>
            <a:r>
              <a:rPr lang="en-US" sz="1200" b="1">
                <a:solidFill>
                  <a:srgbClr val="FFFFFF"/>
                </a:solidFill>
                <a:latin typeface="Arial" charset="0"/>
              </a:rPr>
              <a:t>. La Salle IL: Open Court Publishing, 1992, s. 241</a:t>
            </a:r>
            <a:r>
              <a:rPr lang="tr-TR" altLang="zh-TW" sz="1200">
                <a:solidFill>
                  <a:srgbClr val="FFFFFF"/>
                </a:solidFill>
                <a:latin typeface="Arial" charset="0"/>
              </a:rPr>
              <a:t> </a:t>
            </a:r>
            <a:r>
              <a:rPr lang="tr-TR" altLang="zh-TW" sz="1200" b="1">
                <a:solidFill>
                  <a:srgbClr val="FFFFFF"/>
                </a:solidFill>
                <a:latin typeface="Arial" charset="0"/>
              </a:rPr>
              <a:t>)</a:t>
            </a:r>
          </a:p>
          <a:p>
            <a:pPr>
              <a:spcBef>
                <a:spcPct val="50000"/>
              </a:spcBef>
              <a:defRPr/>
            </a:pPr>
            <a:r>
              <a:rPr lang="tr-TR" altLang="zh-TW" sz="1200" b="1">
                <a:solidFill>
                  <a:srgbClr val="FFFFFF"/>
                </a:solidFill>
                <a:effectLst>
                  <a:outerShdw blurRad="38100" dist="38100" dir="2700000" algn="tl">
                    <a:srgbClr val="C0C0C0"/>
                  </a:outerShdw>
                </a:effectLst>
                <a:latin typeface="Arial" charset="0"/>
              </a:rPr>
              <a:t>                                                                                 </a:t>
            </a:r>
          </a:p>
        </p:txBody>
      </p:sp>
      <p:graphicFrame>
        <p:nvGraphicFramePr>
          <p:cNvPr id="22541" name="Object 13"/>
          <p:cNvGraphicFramePr>
            <a:graphicFrameLocks noChangeAspect="1"/>
          </p:cNvGraphicFramePr>
          <p:nvPr/>
        </p:nvGraphicFramePr>
        <p:xfrm>
          <a:off x="666750" y="2328863"/>
          <a:ext cx="1885950" cy="2200275"/>
        </p:xfrm>
        <a:graphic>
          <a:graphicData uri="http://schemas.openxmlformats.org/presentationml/2006/ole">
            <mc:AlternateContent xmlns:mc="http://schemas.openxmlformats.org/markup-compatibility/2006">
              <mc:Choice xmlns:v="urn:schemas-microsoft-com:vml" Requires="v">
                <p:oleObj spid="_x0000_s53250" name="PhotoImpact" r:id="rId4" imgW="2285714" imgH="2666667" progId="PI3.Image">
                  <p:embed/>
                </p:oleObj>
              </mc:Choice>
              <mc:Fallback>
                <p:oleObj name="PhotoImpact" r:id="rId4" imgW="2285714" imgH="2666667"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2328863"/>
                        <a:ext cx="1885950" cy="22002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文字方塊 1"/>
          <p:cNvSpPr txBox="1"/>
          <p:nvPr/>
        </p:nvSpPr>
        <p:spPr>
          <a:xfrm>
            <a:off x="626166" y="4760842"/>
            <a:ext cx="1808922" cy="461665"/>
          </a:xfrm>
          <a:prstGeom prst="rect">
            <a:avLst/>
          </a:prstGeom>
          <a:noFill/>
        </p:spPr>
        <p:txBody>
          <a:bodyPr wrap="square" rtlCol="0">
            <a:spAutoFit/>
          </a:bodyPr>
          <a:lstStyle/>
          <a:p>
            <a:pPr algn="ctr"/>
            <a:r>
              <a:rPr lang="en-US" altLang="zh-HK" sz="2400" dirty="0" smtClean="0">
                <a:solidFill>
                  <a:srgbClr val="FFFFFF"/>
                </a:solidFill>
              </a:rPr>
              <a:t>(1923-2010)</a:t>
            </a:r>
            <a:endParaRPr lang="zh-HK" altLang="en-US" sz="2400" dirty="0">
              <a:solidFill>
                <a:srgbClr val="FFFFFF"/>
              </a:solidFill>
            </a:endParaRPr>
          </a:p>
        </p:txBody>
      </p:sp>
      <p:pic>
        <p:nvPicPr>
          <p:cNvPr id="47151"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87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4"/>
                                        </p:tgtEl>
                                        <p:attrNameLst>
                                          <p:attrName>style.visibility</p:attrName>
                                        </p:attrNameLst>
                                      </p:cBhvr>
                                      <p:to>
                                        <p:strVal val="visible"/>
                                      </p:to>
                                    </p:set>
                                    <p:animEffect transition="in" filter="fade">
                                      <p:cBhvr>
                                        <p:cTn id="10" dur="1000"/>
                                        <p:tgtEl>
                                          <p:spTgt spid="22534"/>
                                        </p:tgtEl>
                                      </p:cBhvr>
                                    </p:animEffect>
                                  </p:childTnLst>
                                </p:cTn>
                              </p:par>
                              <p:par>
                                <p:cTn id="11" presetID="10" presetClass="entr" presetSubtype="0" fill="hold" nodeType="withEffect">
                                  <p:stCondLst>
                                    <p:cond delay="0"/>
                                  </p:stCondLst>
                                  <p:childTnLst>
                                    <p:set>
                                      <p:cBhvr>
                                        <p:cTn id="12" dur="1" fill="hold">
                                          <p:stCondLst>
                                            <p:cond delay="0"/>
                                          </p:stCondLst>
                                        </p:cTn>
                                        <p:tgtEl>
                                          <p:spTgt spid="22541"/>
                                        </p:tgtEl>
                                        <p:attrNameLst>
                                          <p:attrName>style.visibility</p:attrName>
                                        </p:attrNameLst>
                                      </p:cBhvr>
                                      <p:to>
                                        <p:strVal val="visible"/>
                                      </p:to>
                                    </p:set>
                                    <p:animEffect transition="in" filter="fade">
                                      <p:cBhvr>
                                        <p:cTn id="13" dur="10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523875" y="1003300"/>
            <a:ext cx="2686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b="1">
                <a:solidFill>
                  <a:srgbClr val="FFFFFF"/>
                </a:solidFill>
                <a:latin typeface="標楷體" pitchFamily="65" charset="-120"/>
                <a:ea typeface="標楷體" pitchFamily="65" charset="-120"/>
              </a:rPr>
              <a:t>安東尼</a:t>
            </a:r>
            <a:r>
              <a:rPr lang="en-US" altLang="zh-TW" sz="3200" b="1">
                <a:solidFill>
                  <a:srgbClr val="FFFFFF"/>
                </a:solidFill>
                <a:latin typeface="標楷體" pitchFamily="65" charset="-120"/>
                <a:ea typeface="標楷體" pitchFamily="65" charset="-120"/>
              </a:rPr>
              <a:t>‧</a:t>
            </a:r>
            <a:r>
              <a:rPr lang="zh-TW" altLang="en-US" sz="3200" b="1">
                <a:solidFill>
                  <a:srgbClr val="FFFFFF"/>
                </a:solidFill>
                <a:latin typeface="標楷體" pitchFamily="65" charset="-120"/>
                <a:ea typeface="標楷體" pitchFamily="65" charset="-120"/>
              </a:rPr>
              <a:t>福魯</a:t>
            </a:r>
            <a:r>
              <a:rPr lang="zh-TW" altLang="en-US">
                <a:solidFill>
                  <a:srgbClr val="000000"/>
                </a:solidFill>
                <a:ea typeface="新細明體" pitchFamily="18" charset="-120"/>
              </a:rPr>
              <a:t> </a:t>
            </a:r>
            <a:endParaRPr lang="en-US" altLang="zh-TW" sz="2800" b="1">
              <a:solidFill>
                <a:srgbClr val="FFFFFF"/>
              </a:solidFill>
              <a:ea typeface="新細明體" pitchFamily="18" charset="-120"/>
            </a:endParaRPr>
          </a:p>
          <a:p>
            <a:pPr eaLnBrk="1" hangingPunct="1"/>
            <a:r>
              <a:rPr lang="en-US" altLang="zh-TW" sz="2800">
                <a:solidFill>
                  <a:srgbClr val="FFFFFF"/>
                </a:solidFill>
                <a:latin typeface="Times New Roman" pitchFamily="18" charset="0"/>
                <a:ea typeface="新細明體" pitchFamily="18" charset="-120"/>
              </a:rPr>
              <a:t>(</a:t>
            </a:r>
            <a:r>
              <a:rPr lang="tr-TR" altLang="zh-TW" sz="2800">
                <a:solidFill>
                  <a:srgbClr val="FFFFFF"/>
                </a:solidFill>
                <a:latin typeface="Times New Roman" pitchFamily="18" charset="0"/>
              </a:rPr>
              <a:t>A</a:t>
            </a:r>
            <a:r>
              <a:rPr lang="en-US" altLang="zh-TW" sz="2800">
                <a:solidFill>
                  <a:srgbClr val="FFFFFF"/>
                </a:solidFill>
                <a:latin typeface="Times New Roman" pitchFamily="18" charset="0"/>
                <a:ea typeface="新細明體" pitchFamily="18" charset="-120"/>
              </a:rPr>
              <a:t>nthony</a:t>
            </a:r>
            <a:r>
              <a:rPr lang="tr-TR" altLang="zh-TW" sz="2800">
                <a:solidFill>
                  <a:srgbClr val="FFFFFF"/>
                </a:solidFill>
                <a:latin typeface="Times New Roman" pitchFamily="18" charset="0"/>
              </a:rPr>
              <a:t> F</a:t>
            </a:r>
            <a:r>
              <a:rPr lang="en-US" altLang="zh-TW" sz="2800">
                <a:solidFill>
                  <a:srgbClr val="FFFFFF"/>
                </a:solidFill>
                <a:latin typeface="Times New Roman" pitchFamily="18" charset="0"/>
                <a:ea typeface="新細明體" pitchFamily="18" charset="-120"/>
              </a:rPr>
              <a:t>lew)</a:t>
            </a:r>
            <a:endParaRPr lang="tr-TR" altLang="zh-TW" sz="2800">
              <a:solidFill>
                <a:srgbClr val="FFFFFF"/>
              </a:solidFill>
              <a:latin typeface="Times New Roman" pitchFamily="18" charset="0"/>
            </a:endParaRPr>
          </a:p>
        </p:txBody>
      </p:sp>
      <p:graphicFrame>
        <p:nvGraphicFramePr>
          <p:cNvPr id="22541" name="Object 13"/>
          <p:cNvGraphicFramePr>
            <a:graphicFrameLocks noChangeAspect="1"/>
          </p:cNvGraphicFramePr>
          <p:nvPr/>
        </p:nvGraphicFramePr>
        <p:xfrm>
          <a:off x="666750" y="2328863"/>
          <a:ext cx="1885950" cy="2200275"/>
        </p:xfrm>
        <a:graphic>
          <a:graphicData uri="http://schemas.openxmlformats.org/presentationml/2006/ole">
            <mc:AlternateContent xmlns:mc="http://schemas.openxmlformats.org/markup-compatibility/2006">
              <mc:Choice xmlns:v="urn:schemas-microsoft-com:vml" Requires="v">
                <p:oleObj spid="_x0000_s54274" name="PhotoImpact" r:id="rId4" imgW="2285714" imgH="2666667" progId="PI3.Image">
                  <p:embed/>
                </p:oleObj>
              </mc:Choice>
              <mc:Fallback>
                <p:oleObj name="PhotoImpact" r:id="rId4" imgW="2285714" imgH="2666667"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2328863"/>
                        <a:ext cx="1885950" cy="22002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文字方塊 1"/>
          <p:cNvSpPr txBox="1"/>
          <p:nvPr/>
        </p:nvSpPr>
        <p:spPr>
          <a:xfrm>
            <a:off x="626166" y="4760842"/>
            <a:ext cx="1808922" cy="461665"/>
          </a:xfrm>
          <a:prstGeom prst="rect">
            <a:avLst/>
          </a:prstGeom>
          <a:noFill/>
        </p:spPr>
        <p:txBody>
          <a:bodyPr wrap="square" rtlCol="0">
            <a:spAutoFit/>
          </a:bodyPr>
          <a:lstStyle/>
          <a:p>
            <a:pPr algn="ctr"/>
            <a:r>
              <a:rPr lang="en-US" altLang="zh-HK" sz="2400" dirty="0" smtClean="0">
                <a:solidFill>
                  <a:srgbClr val="FFFFFF"/>
                </a:solidFill>
              </a:rPr>
              <a:t>(1923-2010)</a:t>
            </a:r>
            <a:endParaRPr lang="zh-HK" altLang="en-US" sz="2400" dirty="0">
              <a:solidFill>
                <a:srgbClr val="FFFFFF"/>
              </a:solidFill>
            </a:endParaRPr>
          </a:p>
        </p:txBody>
      </p:sp>
      <p:pic>
        <p:nvPicPr>
          <p:cNvPr id="552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35834">
            <a:off x="4588703" y="1192958"/>
            <a:ext cx="2476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rot="710964">
            <a:off x="3236573" y="4982064"/>
            <a:ext cx="3727174" cy="646331"/>
          </a:xfrm>
          <a:prstGeom prst="rect">
            <a:avLst/>
          </a:prstGeom>
          <a:noFill/>
        </p:spPr>
        <p:txBody>
          <a:bodyPr wrap="square" rtlCol="0">
            <a:spAutoFit/>
          </a:bodyPr>
          <a:lstStyle/>
          <a:p>
            <a:r>
              <a:rPr lang="en-US" altLang="zh-HK" dirty="0">
                <a:solidFill>
                  <a:srgbClr val="FFFFFF"/>
                </a:solidFill>
              </a:rPr>
              <a:t>by Antony Flew with Roy Varghese </a:t>
            </a:r>
          </a:p>
          <a:p>
            <a:r>
              <a:rPr lang="en-US" altLang="zh-HK" dirty="0">
                <a:solidFill>
                  <a:srgbClr val="FFFFFF"/>
                </a:solidFill>
              </a:rPr>
              <a:t> Harper Collins, New York, 2007</a:t>
            </a:r>
            <a:endParaRPr lang="zh-HK" altLang="en-US" dirty="0">
              <a:solidFill>
                <a:srgbClr val="FFFFFF"/>
              </a:solidFill>
            </a:endParaRPr>
          </a:p>
        </p:txBody>
      </p:sp>
      <p:pic>
        <p:nvPicPr>
          <p:cNvPr id="553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447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childTnLst>
                                </p:cTn>
                              </p:par>
                              <p:par>
                                <p:cTn id="8" presetID="10" presetClass="entr" presetSubtype="0" fill="hold"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fade">
                                      <p:cBhvr>
                                        <p:cTn id="10" dur="10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687388" y="1285875"/>
            <a:ext cx="7762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zh-TW" altLang="en-US" sz="4000">
                <a:solidFill>
                  <a:srgbClr val="FFFF99"/>
                </a:solidFill>
                <a:latin typeface="標楷體" pitchFamily="65" charset="-120"/>
                <a:ea typeface="標楷體" pitchFamily="65" charset="-120"/>
              </a:rPr>
              <a:t>「不通道者難道不知道嗎？天地原是閉塞的，而我開天闢地，我用水創造一切生物。難道他們不信嗎？</a:t>
            </a:r>
            <a:r>
              <a:rPr lang="zh-TW" altLang="en-US" sz="4000">
                <a:solidFill>
                  <a:schemeClr val="bg1"/>
                </a:solidFill>
                <a:latin typeface="標楷體" pitchFamily="65" charset="-120"/>
                <a:ea typeface="標楷體" pitchFamily="65" charset="-120"/>
              </a:rPr>
              <a:t> </a:t>
            </a:r>
            <a:r>
              <a:rPr lang="zh-TW" altLang="en-US" sz="4000">
                <a:solidFill>
                  <a:srgbClr val="FFFF99"/>
                </a:solidFill>
                <a:latin typeface="標楷體" pitchFamily="65" charset="-120"/>
                <a:ea typeface="標楷體" pitchFamily="65" charset="-120"/>
              </a:rPr>
              <a:t>」</a:t>
            </a:r>
            <a:r>
              <a:rPr lang="tr-TR" altLang="zh-TW" sz="4400" b="1">
                <a:solidFill>
                  <a:schemeClr val="bg1"/>
                </a:solidFill>
                <a:latin typeface="標楷體" pitchFamily="65" charset="-120"/>
                <a:ea typeface="標楷體" pitchFamily="65" charset="-120"/>
              </a:rPr>
              <a:t/>
            </a:r>
            <a:br>
              <a:rPr lang="tr-TR" altLang="zh-TW" sz="4400" b="1">
                <a:solidFill>
                  <a:schemeClr val="bg1"/>
                </a:solidFill>
                <a:latin typeface="標楷體" pitchFamily="65" charset="-120"/>
                <a:ea typeface="標楷體" pitchFamily="65" charset="-120"/>
              </a:rPr>
            </a:br>
            <a:r>
              <a:rPr lang="en-US" altLang="zh-TW" sz="4400" b="1">
                <a:solidFill>
                  <a:schemeClr val="bg1"/>
                </a:solidFill>
                <a:latin typeface="標楷體" pitchFamily="65" charset="-120"/>
                <a:ea typeface="標楷體" pitchFamily="65" charset="-120"/>
              </a:rPr>
              <a:t>              </a:t>
            </a:r>
            <a:r>
              <a:rPr lang="en-US" sz="1600">
                <a:solidFill>
                  <a:srgbClr val="FFFF99"/>
                </a:solidFill>
              </a:rPr>
              <a:t> </a:t>
            </a:r>
            <a:r>
              <a:rPr lang="en-US" altLang="zh-TW" sz="2800">
                <a:solidFill>
                  <a:srgbClr val="FFFF99"/>
                </a:solidFill>
                <a:latin typeface="標楷體" pitchFamily="65" charset="-120"/>
                <a:ea typeface="標楷體" pitchFamily="65" charset="-120"/>
              </a:rPr>
              <a:t>(</a:t>
            </a:r>
            <a:r>
              <a:rPr lang="zh-TW" altLang="en-US" sz="2800">
                <a:solidFill>
                  <a:srgbClr val="FFFF99"/>
                </a:solidFill>
                <a:latin typeface="標楷體" pitchFamily="65" charset="-120"/>
                <a:ea typeface="標楷體" pitchFamily="65" charset="-120"/>
              </a:rPr>
              <a:t>古蘭經</a:t>
            </a:r>
            <a:r>
              <a:rPr lang="zh-TW" altLang="en-US" sz="2800" b="1">
                <a:solidFill>
                  <a:srgbClr val="FFFF99"/>
                </a:solidFill>
                <a:latin typeface="標楷體" pitchFamily="65" charset="-120"/>
                <a:ea typeface="標楷體" pitchFamily="65" charset="-120"/>
              </a:rPr>
              <a:t> </a:t>
            </a:r>
            <a:r>
              <a:rPr lang="en-US" altLang="zh-TW" sz="2800">
                <a:solidFill>
                  <a:srgbClr val="FFFF99"/>
                </a:solidFill>
                <a:latin typeface="標楷體" pitchFamily="65" charset="-120"/>
                <a:ea typeface="標楷體" pitchFamily="65" charset="-120"/>
              </a:rPr>
              <a:t>21</a:t>
            </a:r>
            <a:r>
              <a:rPr lang="zh-TW" altLang="en-US" sz="2800">
                <a:solidFill>
                  <a:srgbClr val="FFFF99"/>
                </a:solidFill>
                <a:latin typeface="標楷體" pitchFamily="65" charset="-120"/>
                <a:ea typeface="標楷體" pitchFamily="65" charset="-120"/>
              </a:rPr>
              <a:t>章</a:t>
            </a:r>
            <a:r>
              <a:rPr lang="en-US" altLang="zh-TW" sz="2800">
                <a:solidFill>
                  <a:srgbClr val="FFFF99"/>
                </a:solidFill>
                <a:latin typeface="標楷體" pitchFamily="65" charset="-120"/>
                <a:ea typeface="標楷體" pitchFamily="65" charset="-120"/>
              </a:rPr>
              <a:t>30</a:t>
            </a:r>
            <a:r>
              <a:rPr lang="zh-TW" altLang="en-US" sz="2800">
                <a:solidFill>
                  <a:srgbClr val="FFFF99"/>
                </a:solidFill>
                <a:latin typeface="標楷體" pitchFamily="65" charset="-120"/>
                <a:ea typeface="標楷體" pitchFamily="65" charset="-120"/>
              </a:rPr>
              <a:t>節</a:t>
            </a:r>
            <a:r>
              <a:rPr lang="en-US" altLang="zh-TW" sz="2800">
                <a:solidFill>
                  <a:srgbClr val="FFFF99"/>
                </a:solidFill>
                <a:latin typeface="標楷體" pitchFamily="65" charset="-120"/>
                <a:ea typeface="標楷體" pitchFamily="65" charset="-120"/>
              </a:rPr>
              <a:t>)</a:t>
            </a:r>
            <a:endParaRPr lang="tr-TR" altLang="zh-TW" sz="2800">
              <a:solidFill>
                <a:srgbClr val="FFFF99"/>
              </a:solidFill>
              <a:latin typeface="標楷體" pitchFamily="65" charset="-120"/>
              <a:ea typeface="標楷體" pitchFamily="65" charset="-120"/>
            </a:endParaRPr>
          </a:p>
        </p:txBody>
      </p:sp>
      <p:pic>
        <p:nvPicPr>
          <p:cNvPr id="48131" name="Picture 7" descr="cerceve-kapak-a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TLAMALA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9391" y="1965132"/>
            <a:ext cx="4478868" cy="2927736"/>
          </a:xfrm>
          <a:prstGeom prst="rect">
            <a:avLst/>
          </a:prstGeom>
        </p:spPr>
      </p:pic>
      <p:pic>
        <p:nvPicPr>
          <p:cNvPr id="24581" name="Picture 5" descr="maden ocag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950" y="2008981"/>
            <a:ext cx="3841750" cy="284003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9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2"/>
                                        </p:tgtEl>
                                      </p:cBhvr>
                                    </p:cmd>
                                  </p:childTnLst>
                                </p:cTn>
                              </p:par>
                              <p:par>
                                <p:cTn id="7" presetID="9" presetClass="entr" presetSubtype="0" fill="hold" nodeType="withEffect">
                                  <p:stCondLst>
                                    <p:cond delay="15000"/>
                                  </p:stCondLst>
                                  <p:childTnLst>
                                    <p:set>
                                      <p:cBhvr>
                                        <p:cTn id="8" dur="1" fill="hold">
                                          <p:stCondLst>
                                            <p:cond delay="0"/>
                                          </p:stCondLst>
                                        </p:cTn>
                                        <p:tgtEl>
                                          <p:spTgt spid="24581"/>
                                        </p:tgtEl>
                                        <p:attrNameLst>
                                          <p:attrName>style.visibility</p:attrName>
                                        </p:attrNameLst>
                                      </p:cBhvr>
                                      <p:to>
                                        <p:strVal val="visible"/>
                                      </p:to>
                                    </p:set>
                                    <p:animEffect transition="in" filter="dissolve">
                                      <p:cBhvr>
                                        <p:cTn id="9"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4" descr="big temiz%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203450"/>
            <a:ext cx="89185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5"/>
          <p:cNvSpPr>
            <a:spLocks noChangeShapeType="1"/>
          </p:cNvSpPr>
          <p:nvPr/>
        </p:nvSpPr>
        <p:spPr bwMode="auto">
          <a:xfrm flipV="1">
            <a:off x="498475" y="3708400"/>
            <a:ext cx="473075" cy="533400"/>
          </a:xfrm>
          <a:prstGeom prst="line">
            <a:avLst/>
          </a:prstGeom>
          <a:noFill/>
          <a:ln w="76200">
            <a:solidFill>
              <a:srgbClr val="FF0000"/>
            </a:solidFill>
            <a:round/>
            <a:headEnd/>
            <a:tailEnd type="stealth" w="lg" len="med"/>
          </a:ln>
          <a:extLst>
            <a:ext uri="{909E8E84-426E-40DD-AFC4-6F175D3DCCD1}">
              <a14:hiddenFill xmlns:a14="http://schemas.microsoft.com/office/drawing/2010/main">
                <a:noFill/>
              </a14:hiddenFill>
            </a:ext>
          </a:extLst>
        </p:spPr>
        <p:txBody>
          <a:bodyPr/>
          <a:lstStyle/>
          <a:p>
            <a:endParaRPr lang="zh-HK" altLang="en-US"/>
          </a:p>
        </p:txBody>
      </p:sp>
      <p:sp>
        <p:nvSpPr>
          <p:cNvPr id="25606" name="Line 6"/>
          <p:cNvSpPr>
            <a:spLocks noChangeShapeType="1"/>
          </p:cNvSpPr>
          <p:nvPr/>
        </p:nvSpPr>
        <p:spPr bwMode="auto">
          <a:xfrm flipH="1">
            <a:off x="1017588" y="3181350"/>
            <a:ext cx="390525" cy="495300"/>
          </a:xfrm>
          <a:prstGeom prst="line">
            <a:avLst/>
          </a:prstGeom>
          <a:noFill/>
          <a:ln w="76200">
            <a:solidFill>
              <a:srgbClr val="FF0000"/>
            </a:solidFill>
            <a:round/>
            <a:headEnd/>
            <a:tailEnd type="stealth" w="lg" len="med"/>
          </a:ln>
          <a:extLst>
            <a:ext uri="{909E8E84-426E-40DD-AFC4-6F175D3DCCD1}">
              <a14:hiddenFill xmlns:a14="http://schemas.microsoft.com/office/drawing/2010/main">
                <a:noFill/>
              </a14:hiddenFill>
            </a:ext>
          </a:extLst>
        </p:spPr>
        <p:txBody>
          <a:bodyPr/>
          <a:lstStyle/>
          <a:p>
            <a:endParaRPr lang="zh-HK" altLang="en-US"/>
          </a:p>
        </p:txBody>
      </p:sp>
      <p:sp>
        <p:nvSpPr>
          <p:cNvPr id="25607" name="Line 7"/>
          <p:cNvSpPr>
            <a:spLocks noChangeShapeType="1"/>
          </p:cNvSpPr>
          <p:nvPr/>
        </p:nvSpPr>
        <p:spPr bwMode="auto">
          <a:xfrm flipH="1" flipV="1">
            <a:off x="1023938" y="3697288"/>
            <a:ext cx="517525" cy="469900"/>
          </a:xfrm>
          <a:prstGeom prst="line">
            <a:avLst/>
          </a:prstGeom>
          <a:noFill/>
          <a:ln w="76200">
            <a:solidFill>
              <a:srgbClr val="FF0000"/>
            </a:solidFill>
            <a:round/>
            <a:headEnd/>
            <a:tailEnd type="stealth" w="lg" len="med"/>
          </a:ln>
          <a:extLst>
            <a:ext uri="{909E8E84-426E-40DD-AFC4-6F175D3DCCD1}">
              <a14:hiddenFill xmlns:a14="http://schemas.microsoft.com/office/drawing/2010/main">
                <a:noFill/>
              </a14:hiddenFill>
            </a:ext>
          </a:extLst>
        </p:spPr>
        <p:txBody>
          <a:bodyPr/>
          <a:lstStyle/>
          <a:p>
            <a:endParaRPr lang="zh-HK" altLang="en-US"/>
          </a:p>
        </p:txBody>
      </p:sp>
      <p:sp>
        <p:nvSpPr>
          <p:cNvPr id="25608" name="Line 8"/>
          <p:cNvSpPr>
            <a:spLocks noChangeShapeType="1"/>
          </p:cNvSpPr>
          <p:nvPr/>
        </p:nvSpPr>
        <p:spPr bwMode="auto">
          <a:xfrm>
            <a:off x="482600" y="3197225"/>
            <a:ext cx="485775" cy="463550"/>
          </a:xfrm>
          <a:prstGeom prst="line">
            <a:avLst/>
          </a:prstGeom>
          <a:noFill/>
          <a:ln w="76200">
            <a:solidFill>
              <a:srgbClr val="FF0000"/>
            </a:solidFill>
            <a:round/>
            <a:headEnd/>
            <a:tailEnd type="stealth" w="lg" len="med"/>
          </a:ln>
          <a:extLst>
            <a:ext uri="{909E8E84-426E-40DD-AFC4-6F175D3DCCD1}">
              <a14:hiddenFill xmlns:a14="http://schemas.microsoft.com/office/drawing/2010/main">
                <a:noFill/>
              </a14:hiddenFill>
            </a:ext>
          </a:extLst>
        </p:spPr>
        <p:txBody>
          <a:bodyPr/>
          <a:lstStyle/>
          <a:p>
            <a:endParaRPr lang="zh-HK" altLang="en-US"/>
          </a:p>
        </p:txBody>
      </p:sp>
      <p:sp>
        <p:nvSpPr>
          <p:cNvPr id="25609" name="Line 9"/>
          <p:cNvSpPr>
            <a:spLocks noChangeShapeType="1"/>
          </p:cNvSpPr>
          <p:nvPr/>
        </p:nvSpPr>
        <p:spPr bwMode="auto">
          <a:xfrm flipV="1">
            <a:off x="-1654175" y="3660775"/>
            <a:ext cx="1654175" cy="12700"/>
          </a:xfrm>
          <a:prstGeom prst="line">
            <a:avLst/>
          </a:prstGeom>
          <a:noFill/>
          <a:ln w="266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2000" fill="hold"/>
                                        <p:tgtEl>
                                          <p:spTgt spid="25605"/>
                                        </p:tgtEl>
                                        <p:attrNameLst>
                                          <p:attrName>ppt_w</p:attrName>
                                        </p:attrNameLst>
                                      </p:cBhvr>
                                      <p:tavLst>
                                        <p:tav tm="0">
                                          <p:val>
                                            <p:strVal val="4/3*#ppt_w"/>
                                          </p:val>
                                        </p:tav>
                                        <p:tav tm="100000">
                                          <p:val>
                                            <p:strVal val="#ppt_w"/>
                                          </p:val>
                                        </p:tav>
                                      </p:tavLst>
                                    </p:anim>
                                    <p:anim calcmode="lin" valueType="num">
                                      <p:cBhvr>
                                        <p:cTn id="8" dur="2000" fill="hold"/>
                                        <p:tgtEl>
                                          <p:spTgt spid="25605"/>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25606"/>
                                        </p:tgtEl>
                                        <p:attrNameLst>
                                          <p:attrName>style.visibility</p:attrName>
                                        </p:attrNameLst>
                                      </p:cBhvr>
                                      <p:to>
                                        <p:strVal val="visible"/>
                                      </p:to>
                                    </p:set>
                                    <p:anim calcmode="lin" valueType="num">
                                      <p:cBhvr>
                                        <p:cTn id="11" dur="2000" fill="hold"/>
                                        <p:tgtEl>
                                          <p:spTgt spid="25606"/>
                                        </p:tgtEl>
                                        <p:attrNameLst>
                                          <p:attrName>ppt_w</p:attrName>
                                        </p:attrNameLst>
                                      </p:cBhvr>
                                      <p:tavLst>
                                        <p:tav tm="0">
                                          <p:val>
                                            <p:strVal val="4/3*#ppt_w"/>
                                          </p:val>
                                        </p:tav>
                                        <p:tav tm="100000">
                                          <p:val>
                                            <p:strVal val="#ppt_w"/>
                                          </p:val>
                                        </p:tav>
                                      </p:tavLst>
                                    </p:anim>
                                    <p:anim calcmode="lin" valueType="num">
                                      <p:cBhvr>
                                        <p:cTn id="12" dur="2000" fill="hold"/>
                                        <p:tgtEl>
                                          <p:spTgt spid="25606"/>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25607"/>
                                        </p:tgtEl>
                                        <p:attrNameLst>
                                          <p:attrName>style.visibility</p:attrName>
                                        </p:attrNameLst>
                                      </p:cBhvr>
                                      <p:to>
                                        <p:strVal val="visible"/>
                                      </p:to>
                                    </p:set>
                                    <p:anim calcmode="lin" valueType="num">
                                      <p:cBhvr>
                                        <p:cTn id="15" dur="2000" fill="hold"/>
                                        <p:tgtEl>
                                          <p:spTgt spid="25607"/>
                                        </p:tgtEl>
                                        <p:attrNameLst>
                                          <p:attrName>ppt_w</p:attrName>
                                        </p:attrNameLst>
                                      </p:cBhvr>
                                      <p:tavLst>
                                        <p:tav tm="0">
                                          <p:val>
                                            <p:strVal val="4/3*#ppt_w"/>
                                          </p:val>
                                        </p:tav>
                                        <p:tav tm="100000">
                                          <p:val>
                                            <p:strVal val="#ppt_w"/>
                                          </p:val>
                                        </p:tav>
                                      </p:tavLst>
                                    </p:anim>
                                    <p:anim calcmode="lin" valueType="num">
                                      <p:cBhvr>
                                        <p:cTn id="16" dur="2000" fill="hold"/>
                                        <p:tgtEl>
                                          <p:spTgt spid="25607"/>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25608"/>
                                        </p:tgtEl>
                                        <p:attrNameLst>
                                          <p:attrName>style.visibility</p:attrName>
                                        </p:attrNameLst>
                                      </p:cBhvr>
                                      <p:to>
                                        <p:strVal val="visible"/>
                                      </p:to>
                                    </p:set>
                                    <p:anim calcmode="lin" valueType="num">
                                      <p:cBhvr>
                                        <p:cTn id="19" dur="2000" fill="hold"/>
                                        <p:tgtEl>
                                          <p:spTgt spid="25608"/>
                                        </p:tgtEl>
                                        <p:attrNameLst>
                                          <p:attrName>ppt_w</p:attrName>
                                        </p:attrNameLst>
                                      </p:cBhvr>
                                      <p:tavLst>
                                        <p:tav tm="0">
                                          <p:val>
                                            <p:strVal val="4/3*#ppt_w"/>
                                          </p:val>
                                        </p:tav>
                                        <p:tav tm="100000">
                                          <p:val>
                                            <p:strVal val="#ppt_w"/>
                                          </p:val>
                                        </p:tav>
                                      </p:tavLst>
                                    </p:anim>
                                    <p:anim calcmode="lin" valueType="num">
                                      <p:cBhvr>
                                        <p:cTn id="20" dur="2000" fill="hold"/>
                                        <p:tgtEl>
                                          <p:spTgt spid="25608"/>
                                        </p:tgtEl>
                                        <p:attrNameLst>
                                          <p:attrName>ppt_h</p:attrName>
                                        </p:attrNameLst>
                                      </p:cBhvr>
                                      <p:tavLst>
                                        <p:tav tm="0">
                                          <p:val>
                                            <p:strVal val="4/3*#ppt_h"/>
                                          </p:val>
                                        </p:tav>
                                        <p:tav tm="100000">
                                          <p:val>
                                            <p:strVal val="#ppt_h"/>
                                          </p:val>
                                        </p:tav>
                                      </p:tavLst>
                                    </p:anim>
                                  </p:childTnLst>
                                </p:cTn>
                              </p:par>
                            </p:childTnLst>
                          </p:cTn>
                        </p:par>
                        <p:par>
                          <p:cTn id="21" fill="hold" nodeType="afterGroup">
                            <p:stCondLst>
                              <p:cond delay="2000"/>
                            </p:stCondLst>
                            <p:childTnLst>
                              <p:par>
                                <p:cTn id="22" presetID="63" presetClass="path" presetSubtype="0" accel="50000" decel="50000" fill="hold" grpId="0" nodeType="afterEffect">
                                  <p:stCondLst>
                                    <p:cond delay="0"/>
                                  </p:stCondLst>
                                  <p:childTnLst>
                                    <p:animMotion origin="layout" path="M 1.38889E-6 -2.22222E-6 L 0.71944 -2.22222E-6 " pathEditMode="relative" rAng="0" ptsTypes="AA">
                                      <p:cBhvr>
                                        <p:cTn id="23" dur="5000" fill="hold"/>
                                        <p:tgtEl>
                                          <p:spTgt spid="25609"/>
                                        </p:tgtEl>
                                        <p:attrNameLst>
                                          <p:attrName>ppt_x</p:attrName>
                                          <p:attrName>ppt_y</p:attrName>
                                        </p:attrNameLst>
                                      </p:cBhvr>
                                      <p:rCtr x="35972" y="0"/>
                                    </p:animMotion>
                                  </p:childTnLst>
                                </p:cTn>
                              </p:par>
                            </p:childTnLst>
                          </p:cTn>
                        </p:par>
                        <p:par>
                          <p:cTn id="24" fill="hold" nodeType="afterGroup">
                            <p:stCondLst>
                              <p:cond delay="7000"/>
                            </p:stCondLst>
                            <p:childTnLst>
                              <p:par>
                                <p:cTn id="25" presetID="35" presetClass="emph" presetSubtype="0" repeatCount="4000" fill="hold" grpId="1" nodeType="afterEffect">
                                  <p:stCondLst>
                                    <p:cond delay="0"/>
                                  </p:stCondLst>
                                  <p:childTnLst>
                                    <p:anim calcmode="discrete" valueType="str">
                                      <p:cBhvr>
                                        <p:cTn id="26" dur="1000" fill="hold"/>
                                        <p:tgtEl>
                                          <p:spTgt spid="256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6" grpId="0" animBg="1"/>
      <p:bldP spid="25607" grpId="0" animBg="1"/>
      <p:bldP spid="25608" grpId="0" animBg="1"/>
      <p:bldP spid="25609" grpId="0" animBg="1"/>
      <p:bldP spid="2560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genisl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4860925"/>
            <a:ext cx="3140075" cy="938213"/>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0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4826000"/>
            <a:ext cx="1254125" cy="966788"/>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311150" y="984250"/>
            <a:ext cx="7629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a:solidFill>
                  <a:schemeClr val="bg1"/>
                </a:solidFill>
                <a:ea typeface="標楷體" pitchFamily="65" charset="-120"/>
              </a:rPr>
              <a:t>保羅</a:t>
            </a:r>
            <a:r>
              <a:rPr lang="en-US" altLang="zh-TW" sz="3200">
                <a:solidFill>
                  <a:schemeClr val="bg1"/>
                </a:solidFill>
                <a:latin typeface="標楷體" pitchFamily="65" charset="-120"/>
                <a:ea typeface="標楷體" pitchFamily="65" charset="-120"/>
              </a:rPr>
              <a:t>•</a:t>
            </a:r>
            <a:r>
              <a:rPr lang="zh-TW" altLang="en-US" sz="3200">
                <a:solidFill>
                  <a:schemeClr val="bg1"/>
                </a:solidFill>
                <a:ea typeface="標楷體" pitchFamily="65" charset="-120"/>
              </a:rPr>
              <a:t>戴維斯</a:t>
            </a:r>
            <a:r>
              <a:rPr lang="en-US" altLang="zh-TW" sz="2800">
                <a:solidFill>
                  <a:schemeClr val="bg1"/>
                </a:solidFill>
                <a:latin typeface="Times New Roman" pitchFamily="18" charset="0"/>
                <a:ea typeface="標楷體" pitchFamily="65" charset="-120"/>
              </a:rPr>
              <a:t>(</a:t>
            </a:r>
            <a:r>
              <a:rPr lang="tr-TR" altLang="zh-TW" sz="2800">
                <a:solidFill>
                  <a:schemeClr val="bg1"/>
                </a:solidFill>
                <a:latin typeface="Times New Roman" pitchFamily="18" charset="0"/>
                <a:ea typeface="標楷體" pitchFamily="65" charset="-120"/>
              </a:rPr>
              <a:t>P</a:t>
            </a:r>
            <a:r>
              <a:rPr lang="en-US" altLang="zh-TW" sz="2800">
                <a:solidFill>
                  <a:schemeClr val="bg1"/>
                </a:solidFill>
                <a:latin typeface="Times New Roman" pitchFamily="18" charset="0"/>
                <a:ea typeface="標楷體" pitchFamily="65" charset="-120"/>
              </a:rPr>
              <a:t>aul</a:t>
            </a:r>
            <a:r>
              <a:rPr lang="tr-TR" altLang="zh-TW" sz="2800">
                <a:solidFill>
                  <a:schemeClr val="bg1"/>
                </a:solidFill>
                <a:latin typeface="Times New Roman" pitchFamily="18" charset="0"/>
                <a:ea typeface="標楷體" pitchFamily="65" charset="-120"/>
              </a:rPr>
              <a:t> D</a:t>
            </a:r>
            <a:r>
              <a:rPr lang="en-US" altLang="zh-TW" sz="2800">
                <a:solidFill>
                  <a:schemeClr val="bg1"/>
                </a:solidFill>
                <a:latin typeface="Times New Roman" pitchFamily="18" charset="0"/>
                <a:ea typeface="標楷體" pitchFamily="65" charset="-120"/>
              </a:rPr>
              <a:t>avies)</a:t>
            </a:r>
            <a:r>
              <a:rPr lang="tr-TR" altLang="zh-TW" sz="2400" b="1">
                <a:solidFill>
                  <a:schemeClr val="bg1"/>
                </a:solidFill>
              </a:rPr>
              <a:t> </a:t>
            </a:r>
            <a:r>
              <a:rPr lang="zh-TW" altLang="en-US" sz="2800">
                <a:solidFill>
                  <a:schemeClr val="bg1"/>
                </a:solidFill>
                <a:latin typeface="新細明體" pitchFamily="18" charset="-120"/>
                <a:ea typeface="新細明體" pitchFamily="18" charset="-120"/>
              </a:rPr>
              <a:t>數學家 </a:t>
            </a:r>
            <a:r>
              <a:rPr lang="zh-TW" altLang="en-US" sz="2400">
                <a:solidFill>
                  <a:schemeClr val="bg1"/>
                </a:solidFill>
                <a:latin typeface="新細明體" pitchFamily="18" charset="-120"/>
                <a:ea typeface="新細明體" pitchFamily="18" charset="-120"/>
              </a:rPr>
              <a:t>兼</a:t>
            </a:r>
            <a:r>
              <a:rPr lang="zh-TW" altLang="en-US" sz="2800">
                <a:solidFill>
                  <a:schemeClr val="bg1"/>
                </a:solidFill>
                <a:latin typeface="新細明體" pitchFamily="18" charset="-120"/>
                <a:ea typeface="新細明體" pitchFamily="18" charset="-120"/>
              </a:rPr>
              <a:t> 物理學家</a:t>
            </a:r>
            <a:endParaRPr lang="tr-TR" altLang="zh-TW" sz="2800">
              <a:solidFill>
                <a:schemeClr val="bg1"/>
              </a:solidFill>
              <a:latin typeface="新細明體" pitchFamily="18" charset="-120"/>
              <a:ea typeface="新細明體" pitchFamily="18" charset="-120"/>
            </a:endParaRPr>
          </a:p>
        </p:txBody>
      </p:sp>
      <p:sp>
        <p:nvSpPr>
          <p:cNvPr id="26631" name="Text Box 7"/>
          <p:cNvSpPr txBox="1">
            <a:spLocks noChangeArrowheads="1"/>
          </p:cNvSpPr>
          <p:nvPr/>
        </p:nvSpPr>
        <p:spPr bwMode="auto">
          <a:xfrm>
            <a:off x="9525" y="1571625"/>
            <a:ext cx="87757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190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35000"/>
              </a:lnSpc>
              <a:spcBef>
                <a:spcPct val="50000"/>
              </a:spcBef>
            </a:pPr>
            <a:r>
              <a:rPr lang="zh-TW" altLang="en-US" sz="2400">
                <a:solidFill>
                  <a:schemeClr val="bg1"/>
                </a:solidFill>
                <a:latin typeface="新細明體" pitchFamily="18" charset="-120"/>
                <a:ea typeface="新細明體" pitchFamily="18" charset="-120"/>
              </a:rPr>
              <a:t>「</a:t>
            </a:r>
            <a:r>
              <a:rPr lang="zh-TW" altLang="tr-TR" sz="2400">
                <a:solidFill>
                  <a:schemeClr val="bg1"/>
                </a:solidFill>
                <a:latin typeface="新細明體" pitchFamily="18" charset="-120"/>
                <a:ea typeface="新細明體" pitchFamily="18" charset="-120"/>
              </a:rPr>
              <a:t>經精細測量，發現宇宙擴張速度十分接近逃脫自身</a:t>
            </a:r>
            <a:r>
              <a:rPr lang="zh-CN" altLang="tr-TR" sz="2400">
                <a:solidFill>
                  <a:schemeClr val="bg1"/>
                </a:solidFill>
                <a:latin typeface="新細明體" pitchFamily="18" charset="-120"/>
                <a:ea typeface="新細明體" pitchFamily="18" charset="-120"/>
              </a:rPr>
              <a:t>引</a:t>
            </a:r>
            <a:r>
              <a:rPr lang="zh-TW" altLang="tr-TR" sz="2400">
                <a:solidFill>
                  <a:schemeClr val="bg1"/>
                </a:solidFill>
                <a:latin typeface="新細明體" pitchFamily="18" charset="-120"/>
                <a:ea typeface="新細明體" pitchFamily="18" charset="-120"/>
              </a:rPr>
              <a:t>力而永恆擴散的臨界值。如果速度稍微減慢，宇宙將崩</a:t>
            </a:r>
            <a:r>
              <a:rPr lang="zh-CN" altLang="tr-TR" sz="2400">
                <a:solidFill>
                  <a:schemeClr val="bg1"/>
                </a:solidFill>
                <a:latin typeface="新細明體" pitchFamily="18" charset="-120"/>
                <a:ea typeface="新細明體" pitchFamily="18" charset="-120"/>
              </a:rPr>
              <a:t>塌</a:t>
            </a:r>
            <a:r>
              <a:rPr lang="zh-TW" altLang="tr-TR" sz="2400">
                <a:solidFill>
                  <a:schemeClr val="bg1"/>
                </a:solidFill>
                <a:latin typeface="新細明體" pitchFamily="18" charset="-120"/>
                <a:ea typeface="新細明體" pitchFamily="18" charset="-120"/>
              </a:rPr>
              <a:t>而委縮；如果稍微加快，宇宙物質早已完全四散。</a:t>
            </a:r>
            <a:r>
              <a:rPr lang="zh-CN" altLang="tr-TR" sz="2400">
                <a:solidFill>
                  <a:schemeClr val="bg1"/>
                </a:solidFill>
                <a:latin typeface="新細明體" pitchFamily="18" charset="-120"/>
                <a:ea typeface="新細明體" pitchFamily="18" charset="-120"/>
              </a:rPr>
              <a:t> </a:t>
            </a:r>
            <a:r>
              <a:rPr lang="zh-TW" altLang="tr-TR" sz="2400">
                <a:solidFill>
                  <a:schemeClr val="bg1"/>
                </a:solidFill>
                <a:latin typeface="新細明體" pitchFamily="18" charset="-120"/>
                <a:ea typeface="新細明體" pitchFamily="18" charset="-120"/>
              </a:rPr>
              <a:t>有趣的是要問：這個精準的擴張速度是怎樣預先被</a:t>
            </a:r>
            <a:r>
              <a:rPr lang="en-US" altLang="zh-TW" sz="2400">
                <a:solidFill>
                  <a:schemeClr val="bg1"/>
                </a:solidFill>
                <a:latin typeface="新細明體" pitchFamily="18" charset="-120"/>
                <a:ea typeface="新細明體" pitchFamily="18" charset="-120"/>
              </a:rPr>
              <a:t>『</a:t>
            </a:r>
            <a:r>
              <a:rPr lang="zh-TW" altLang="tr-TR" sz="2600">
                <a:solidFill>
                  <a:schemeClr val="bg1"/>
                </a:solidFill>
                <a:latin typeface="標楷體" pitchFamily="65" charset="-120"/>
                <a:ea typeface="標楷體" pitchFamily="65" charset="-120"/>
              </a:rPr>
              <a:t>精妙地調較</a:t>
            </a:r>
            <a:r>
              <a:rPr lang="en-US" altLang="zh-TW" sz="2400">
                <a:solidFill>
                  <a:schemeClr val="bg1"/>
                </a:solidFill>
                <a:latin typeface="新細明體" pitchFamily="18" charset="-120"/>
                <a:ea typeface="新細明體" pitchFamily="18" charset="-120"/>
              </a:rPr>
              <a:t>』</a:t>
            </a:r>
            <a:r>
              <a:rPr lang="zh-TW" altLang="tr-TR" sz="2400">
                <a:solidFill>
                  <a:schemeClr val="bg1"/>
                </a:solidFill>
                <a:latin typeface="新細明體" pitchFamily="18" charset="-120"/>
                <a:ea typeface="新細明體" pitchFamily="18" charset="-120"/>
              </a:rPr>
              <a:t>好的呢？明顯的大爆炸不是個一般的爆炸，這爆炸的規模及強度卻是事前經過精確安排的。</a:t>
            </a:r>
            <a:r>
              <a:rPr lang="zh-TW" altLang="en-US" sz="2400">
                <a:solidFill>
                  <a:schemeClr val="bg1"/>
                </a:solidFill>
                <a:latin typeface="新細明體" pitchFamily="18" charset="-120"/>
                <a:ea typeface="新細明體" pitchFamily="18" charset="-120"/>
              </a:rPr>
              <a:t>」</a:t>
            </a:r>
            <a:r>
              <a:rPr lang="tr-TR" altLang="zh-TW" sz="1200">
                <a:solidFill>
                  <a:schemeClr val="bg1"/>
                </a:solidFill>
              </a:rPr>
              <a:t>  (</a:t>
            </a:r>
            <a:r>
              <a:rPr lang="en-US" altLang="zh-TW" sz="1200">
                <a:solidFill>
                  <a:schemeClr val="bg1"/>
                </a:solidFill>
                <a:ea typeface="新細明體" pitchFamily="18" charset="-120"/>
              </a:rPr>
              <a:t>Paul Davies, </a:t>
            </a:r>
            <a:r>
              <a:rPr lang="en-US" altLang="zh-TW" sz="1200" i="1">
                <a:solidFill>
                  <a:schemeClr val="bg1"/>
                </a:solidFill>
                <a:ea typeface="新細明體" pitchFamily="18" charset="-120"/>
              </a:rPr>
              <a:t>Superforce: The Search for a Grand Unified Theory of Nature</a:t>
            </a:r>
            <a:r>
              <a:rPr lang="en-US" altLang="zh-TW" sz="1200">
                <a:solidFill>
                  <a:schemeClr val="bg1"/>
                </a:solidFill>
                <a:ea typeface="新細明體" pitchFamily="18" charset="-120"/>
              </a:rPr>
              <a:t>, 1984, s. 184</a:t>
            </a:r>
            <a:r>
              <a:rPr lang="tr-TR" altLang="zh-TW" sz="1200">
                <a:solidFill>
                  <a:schemeClr val="bg1"/>
                </a:solidFill>
              </a:rPr>
              <a:t>)</a:t>
            </a:r>
          </a:p>
          <a:p>
            <a:pPr eaLnBrk="1" hangingPunct="1">
              <a:spcBef>
                <a:spcPct val="50000"/>
              </a:spcBef>
            </a:pPr>
            <a:r>
              <a:rPr lang="tr-TR" altLang="zh-TW" sz="1200">
                <a:solidFill>
                  <a:schemeClr val="bg1"/>
                </a:solidFill>
              </a:rPr>
              <a:t>  </a:t>
            </a:r>
          </a:p>
        </p:txBody>
      </p:sp>
      <p:pic>
        <p:nvPicPr>
          <p:cNvPr id="51206" name="Picture 16" descr="cerceve-nor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2000"/>
                                        <p:tgtEl>
                                          <p:spTgt spid="26628"/>
                                        </p:tgtEl>
                                      </p:cBhvr>
                                    </p:animEffect>
                                  </p:childTnLst>
                                </p:cTn>
                              </p:par>
                              <p:par>
                                <p:cTn id="8" presetID="10" presetClass="entr" presetSubtype="0" fill="hold"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fade">
                                      <p:cBhvr>
                                        <p:cTn id="10" dur="2000"/>
                                        <p:tgtEl>
                                          <p:spTgt spid="266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630"/>
                                        </p:tgtEl>
                                        <p:attrNameLst>
                                          <p:attrName>style.visibility</p:attrName>
                                        </p:attrNameLst>
                                      </p:cBhvr>
                                      <p:to>
                                        <p:strVal val="visible"/>
                                      </p:to>
                                    </p:set>
                                    <p:animEffect transition="in" filter="fade">
                                      <p:cBhvr>
                                        <p:cTn id="13" dur="2000"/>
                                        <p:tgtEl>
                                          <p:spTgt spid="266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631"/>
                                        </p:tgtEl>
                                        <p:attrNameLst>
                                          <p:attrName>style.visibility</p:attrName>
                                        </p:attrNameLst>
                                      </p:cBhvr>
                                      <p:to>
                                        <p:strVal val="visible"/>
                                      </p:to>
                                    </p:set>
                                    <p:animEffect transition="in" filter="fade">
                                      <p:cBhvr>
                                        <p:cTn id="16" dur="2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654050" y="1362075"/>
            <a:ext cx="65008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a:solidFill>
                  <a:schemeClr val="bg1"/>
                </a:solidFill>
                <a:ea typeface="標楷體" pitchFamily="65" charset="-120"/>
              </a:rPr>
              <a:t>斯蒂芬</a:t>
            </a:r>
            <a:r>
              <a:rPr lang="en-US" altLang="zh-TW" sz="3200">
                <a:solidFill>
                  <a:schemeClr val="bg1"/>
                </a:solidFill>
                <a:latin typeface="標楷體" pitchFamily="65" charset="-120"/>
                <a:ea typeface="標楷體" pitchFamily="65" charset="-120"/>
              </a:rPr>
              <a:t>•</a:t>
            </a:r>
            <a:r>
              <a:rPr lang="zh-TW" altLang="en-US" sz="3200">
                <a:solidFill>
                  <a:schemeClr val="bg1"/>
                </a:solidFill>
                <a:ea typeface="標楷體" pitchFamily="65" charset="-120"/>
              </a:rPr>
              <a:t>霍金教授</a:t>
            </a:r>
            <a:r>
              <a:rPr lang="zh-TW" altLang="en-US">
                <a:solidFill>
                  <a:schemeClr val="bg1"/>
                </a:solidFill>
                <a:ea typeface="新細明體" pitchFamily="18" charset="-120"/>
              </a:rPr>
              <a:t>  </a:t>
            </a:r>
            <a:r>
              <a:rPr lang="en-US" altLang="zh-TW" sz="2800">
                <a:solidFill>
                  <a:schemeClr val="bg1"/>
                </a:solidFill>
                <a:latin typeface="Times New Roman" pitchFamily="18" charset="0"/>
                <a:ea typeface="新細明體" pitchFamily="18" charset="-120"/>
              </a:rPr>
              <a:t>(</a:t>
            </a:r>
            <a:r>
              <a:rPr lang="tr-TR" altLang="zh-TW" sz="2800" b="1">
                <a:solidFill>
                  <a:schemeClr val="bg1"/>
                </a:solidFill>
                <a:latin typeface="Times New Roman" pitchFamily="18" charset="0"/>
              </a:rPr>
              <a:t>Stephen Hawking</a:t>
            </a:r>
            <a:r>
              <a:rPr lang="en-US" altLang="zh-TW" sz="2800" b="1">
                <a:solidFill>
                  <a:schemeClr val="bg1"/>
                </a:solidFill>
                <a:latin typeface="Times New Roman" pitchFamily="18" charset="0"/>
                <a:ea typeface="新細明體" pitchFamily="18" charset="-120"/>
              </a:rPr>
              <a:t>)</a:t>
            </a:r>
            <a:endParaRPr lang="tr-TR" altLang="zh-TW" sz="2800" b="1">
              <a:solidFill>
                <a:schemeClr val="bg1"/>
              </a:solidFill>
              <a:latin typeface="Times New Roman" pitchFamily="18" charset="0"/>
            </a:endParaRPr>
          </a:p>
        </p:txBody>
      </p:sp>
      <p:sp>
        <p:nvSpPr>
          <p:cNvPr id="27654" name="Text Box 6"/>
          <p:cNvSpPr txBox="1">
            <a:spLocks noChangeArrowheads="1"/>
          </p:cNvSpPr>
          <p:nvPr/>
        </p:nvSpPr>
        <p:spPr bwMode="auto">
          <a:xfrm>
            <a:off x="2971800" y="2351088"/>
            <a:ext cx="5526088"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20000"/>
              </a:lnSpc>
              <a:spcBef>
                <a:spcPct val="50000"/>
              </a:spcBef>
            </a:pPr>
            <a:r>
              <a:rPr lang="zh-TW" altLang="en-US" sz="2800">
                <a:solidFill>
                  <a:schemeClr val="bg1"/>
                </a:solidFill>
                <a:latin typeface="新細明體" pitchFamily="18" charset="-120"/>
                <a:ea typeface="新細明體" pitchFamily="18" charset="-120"/>
              </a:rPr>
              <a:t>「</a:t>
            </a:r>
            <a:r>
              <a:rPr lang="zh-TW" altLang="tr-TR" sz="2800">
                <a:solidFill>
                  <a:schemeClr val="bg1"/>
                </a:solidFill>
                <a:latin typeface="新細明體" pitchFamily="18" charset="-120"/>
                <a:ea typeface="新細明體" pitchFamily="18" charset="-120"/>
              </a:rPr>
              <a:t>如果在大爆炸後的一秒鐘內，擴張速度只減小了億萬份之一，宇宙將會崩</a:t>
            </a:r>
            <a:r>
              <a:rPr lang="zh-CN" altLang="tr-TR" sz="2800">
                <a:solidFill>
                  <a:schemeClr val="bg1"/>
                </a:solidFill>
                <a:latin typeface="新細明體" pitchFamily="18" charset="-120"/>
                <a:ea typeface="新細明體" pitchFamily="18" charset="-120"/>
              </a:rPr>
              <a:t>塌</a:t>
            </a:r>
            <a:r>
              <a:rPr lang="zh-TW" altLang="tr-TR" sz="2800">
                <a:solidFill>
                  <a:schemeClr val="bg1"/>
                </a:solidFill>
                <a:latin typeface="新細明體" pitchFamily="18" charset="-120"/>
                <a:ea typeface="新細明體" pitchFamily="18" charset="-120"/>
              </a:rPr>
              <a:t>委縮，而永遠不會達到現在的規模。</a:t>
            </a:r>
            <a:r>
              <a:rPr lang="zh-TW" altLang="en-US" sz="2800">
                <a:solidFill>
                  <a:schemeClr val="bg1"/>
                </a:solidFill>
                <a:latin typeface="新細明體" pitchFamily="18" charset="-120"/>
                <a:ea typeface="新細明體" pitchFamily="18" charset="-120"/>
              </a:rPr>
              <a:t>」</a:t>
            </a:r>
            <a:endParaRPr lang="tr-TR" altLang="zh-TW" sz="2800">
              <a:solidFill>
                <a:schemeClr val="bg1"/>
              </a:solidFill>
              <a:latin typeface="新細明體" pitchFamily="18" charset="-120"/>
              <a:ea typeface="新細明體" pitchFamily="18" charset="-120"/>
            </a:endParaRPr>
          </a:p>
          <a:p>
            <a:pPr algn="just" eaLnBrk="1" hangingPunct="1">
              <a:spcBef>
                <a:spcPct val="50000"/>
              </a:spcBef>
            </a:pPr>
            <a:r>
              <a:rPr lang="en-US" altLang="zh-TW" sz="2800" b="1">
                <a:solidFill>
                  <a:schemeClr val="bg1"/>
                </a:solidFill>
                <a:latin typeface="新細明體" pitchFamily="18" charset="-120"/>
                <a:ea typeface="新細明體" pitchFamily="18" charset="-120"/>
              </a:rPr>
              <a:t>  </a:t>
            </a:r>
            <a:r>
              <a:rPr lang="en-US" altLang="zh-TW" sz="1200">
                <a:solidFill>
                  <a:schemeClr val="bg1"/>
                </a:solidFill>
                <a:latin typeface="Times New Roman" pitchFamily="18" charset="0"/>
                <a:ea typeface="新細明體" pitchFamily="18" charset="-120"/>
              </a:rPr>
              <a:t>Stephen Hawking,  A Brief History Of Time, Bantam Press, London:  1988,  p. 121-125</a:t>
            </a:r>
            <a:endParaRPr lang="tr-TR" altLang="zh-TW" sz="1200">
              <a:solidFill>
                <a:schemeClr val="bg1"/>
              </a:solidFill>
              <a:latin typeface="Times New Roman" pitchFamily="18" charset="0"/>
            </a:endParaRPr>
          </a:p>
        </p:txBody>
      </p:sp>
      <p:pic>
        <p:nvPicPr>
          <p:cNvPr id="52228" name="Picture 11"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62" name="Object 14"/>
          <p:cNvGraphicFramePr>
            <a:graphicFrameLocks noChangeAspect="1"/>
          </p:cNvGraphicFramePr>
          <p:nvPr/>
        </p:nvGraphicFramePr>
        <p:xfrm>
          <a:off x="730250" y="2578100"/>
          <a:ext cx="2159000" cy="2159000"/>
        </p:xfrm>
        <a:graphic>
          <a:graphicData uri="http://schemas.openxmlformats.org/presentationml/2006/ole">
            <mc:AlternateContent xmlns:mc="http://schemas.openxmlformats.org/markup-compatibility/2006">
              <mc:Choice xmlns:v="urn:schemas-microsoft-com:vml" Requires="v">
                <p:oleObj spid="_x0000_s52268" name="PhotoImpact" r:id="rId5" imgW="2158730" imgH="2158730" progId="PI3.Image">
                  <p:embed/>
                </p:oleObj>
              </mc:Choice>
              <mc:Fallback>
                <p:oleObj name="PhotoImpact" r:id="rId5" imgW="2158730" imgH="2158730" progId="PI3.Image">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0" y="2578100"/>
                        <a:ext cx="2159000" cy="21590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1000"/>
                                        <p:tgtEl>
                                          <p:spTgt spid="276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654"/>
                                        </p:tgtEl>
                                        <p:attrNameLst>
                                          <p:attrName>style.visibility</p:attrName>
                                        </p:attrNameLst>
                                      </p:cBhvr>
                                      <p:to>
                                        <p:strVal val="visible"/>
                                      </p:to>
                                    </p:set>
                                    <p:animEffect transition="in" filter="fade">
                                      <p:cBhvr>
                                        <p:cTn id="10" dur="1000"/>
                                        <p:tgtEl>
                                          <p:spTgt spid="27654"/>
                                        </p:tgtEl>
                                      </p:cBhvr>
                                    </p:animEffect>
                                  </p:childTnLst>
                                </p:cTn>
                              </p:par>
                              <p:par>
                                <p:cTn id="11" presetID="10" presetClass="entr" presetSubtype="0" fill="hold" nodeType="withEffect">
                                  <p:stCondLst>
                                    <p:cond delay="0"/>
                                  </p:stCondLst>
                                  <p:childTnLst>
                                    <p:set>
                                      <p:cBhvr>
                                        <p:cTn id="12" dur="1" fill="hold">
                                          <p:stCondLst>
                                            <p:cond delay="0"/>
                                          </p:stCondLst>
                                        </p:cTn>
                                        <p:tgtEl>
                                          <p:spTgt spid="27662"/>
                                        </p:tgtEl>
                                        <p:attrNameLst>
                                          <p:attrName>style.visibility</p:attrName>
                                        </p:attrNameLst>
                                      </p:cBhvr>
                                      <p:to>
                                        <p:strVal val="visible"/>
                                      </p:to>
                                    </p:set>
                                    <p:animEffect transition="in" filter="fade">
                                      <p:cBhvr>
                                        <p:cTn id="13" dur="10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uzay (150)"/>
          <p:cNvPicPr>
            <a:picLocks noChangeAspect="1" noChangeArrowheads="1"/>
          </p:cNvPicPr>
          <p:nvPr/>
        </p:nvPicPr>
        <p:blipFill>
          <a:blip r:embed="rId4">
            <a:extLst>
              <a:ext uri="{28A0092B-C50C-407E-A947-70E740481C1C}">
                <a14:useLocalDpi xmlns:a14="http://schemas.microsoft.com/office/drawing/2010/main" val="0"/>
              </a:ext>
            </a:extLst>
          </a:blip>
          <a:srcRect t="6152" r="4192" b="4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5" name="Object 5"/>
          <p:cNvGraphicFramePr>
            <a:graphicFrameLocks noChangeAspect="1"/>
          </p:cNvGraphicFramePr>
          <p:nvPr/>
        </p:nvGraphicFramePr>
        <p:xfrm>
          <a:off x="1439863" y="1284288"/>
          <a:ext cx="1652587" cy="1250950"/>
        </p:xfrm>
        <a:graphic>
          <a:graphicData uri="http://schemas.openxmlformats.org/presentationml/2006/ole">
            <mc:AlternateContent xmlns:mc="http://schemas.openxmlformats.org/markup-compatibility/2006">
              <mc:Choice xmlns:v="urn:schemas-microsoft-com:vml" Requires="v">
                <p:oleObj spid="_x0000_s17492" name="Presto! ImageFolio LE" r:id="rId5" imgW="3191262" imgH="2572082" progId="ImgFolio.Document">
                  <p:embed/>
                </p:oleObj>
              </mc:Choice>
              <mc:Fallback>
                <p:oleObj name="Presto! ImageFolio LE" r:id="rId5" imgW="3191262" imgH="2572082" progId="ImgFolio.Document">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863" y="1284288"/>
                        <a:ext cx="1652587" cy="1250950"/>
                      </a:xfrm>
                      <a:prstGeom prst="rect">
                        <a:avLst/>
                      </a:prstGeom>
                      <a:noFill/>
                      <a:ln w="1905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6"/>
          <p:cNvGraphicFramePr>
            <a:graphicFrameLocks noChangeAspect="1"/>
          </p:cNvGraphicFramePr>
          <p:nvPr/>
        </p:nvGraphicFramePr>
        <p:xfrm>
          <a:off x="577850" y="1111250"/>
          <a:ext cx="1116013" cy="968375"/>
        </p:xfrm>
        <a:graphic>
          <a:graphicData uri="http://schemas.openxmlformats.org/presentationml/2006/ole">
            <mc:AlternateContent xmlns:mc="http://schemas.openxmlformats.org/markup-compatibility/2006">
              <mc:Choice xmlns:v="urn:schemas-microsoft-com:vml" Requires="v">
                <p:oleObj spid="_x0000_s17493" name="Presto! ImageFolio LE" r:id="rId7" imgW="3181310" imgH="2572082" progId="ImgFolio.Document">
                  <p:embed/>
                </p:oleObj>
              </mc:Choice>
              <mc:Fallback>
                <p:oleObj name="Presto! ImageFolio LE" r:id="rId7" imgW="3181310" imgH="2572082" progId="ImgFolio.Document">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850" y="1111250"/>
                        <a:ext cx="1116013" cy="968375"/>
                      </a:xfrm>
                      <a:prstGeom prst="rect">
                        <a:avLst/>
                      </a:prstGeom>
                      <a:noFill/>
                      <a:ln w="1905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30" name="Picture 10" descr="oxford_astronomy_21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5550" y="1543050"/>
            <a:ext cx="16954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225425" y="2792413"/>
            <a:ext cx="8232775" cy="2570162"/>
          </a:xfrm>
          <a:prstGeom prst="rect">
            <a:avLst/>
          </a:prstGeom>
          <a:noFill/>
          <a:ln w="9525">
            <a:noFill/>
            <a:miter lim="800000"/>
            <a:headEnd/>
            <a:tailEnd/>
          </a:ln>
          <a:effectLst/>
        </p:spPr>
        <p:txBody>
          <a:bodyPr>
            <a:spAutoFit/>
          </a:bodyPr>
          <a:lstStyle/>
          <a:p>
            <a:pPr marL="669925" indent="-669925">
              <a:spcBef>
                <a:spcPct val="50000"/>
              </a:spcBef>
              <a:buClr>
                <a:schemeClr val="hlink"/>
              </a:buClr>
              <a:buSzPct val="65000"/>
              <a:buFont typeface="Wingdings" pitchFamily="2" charset="2"/>
              <a:buChar char="n"/>
              <a:defRPr/>
            </a:pPr>
            <a:r>
              <a:rPr lang="zh-TW" altLang="en-US" sz="3200" b="1" dirty="0">
                <a:solidFill>
                  <a:schemeClr val="accent3"/>
                </a:solidFill>
                <a:effectLst>
                  <a:outerShdw blurRad="38100" dist="38100" dir="2700000" algn="tl">
                    <a:srgbClr val="000000"/>
                  </a:outerShdw>
                </a:effectLst>
                <a:latin typeface="標楷體" pitchFamily="65" charset="-120"/>
                <a:ea typeface="標楷體" pitchFamily="65" charset="-120"/>
              </a:rPr>
              <a:t>自古希臘發展而來的哲學認為： </a:t>
            </a:r>
          </a:p>
          <a:p>
            <a:pPr marL="669925" indent="-669925">
              <a:spcBef>
                <a:spcPct val="50000"/>
              </a:spcBef>
              <a:buClr>
                <a:schemeClr val="hlink"/>
              </a:buClr>
              <a:buSzPct val="65000"/>
              <a:buFont typeface="Wingdings" pitchFamily="2" charset="2"/>
              <a:buNone/>
              <a:defRPr/>
            </a:pPr>
            <a:r>
              <a:rPr lang="zh-TW" altLang="en-US" sz="3200" dirty="0">
                <a:solidFill>
                  <a:schemeClr val="hlink"/>
                </a:solidFill>
                <a:effectLst>
                  <a:outerShdw blurRad="38100" dist="38100" dir="2700000" algn="tl">
                    <a:srgbClr val="000000"/>
                  </a:outerShdw>
                </a:effectLst>
                <a:latin typeface="標楷體" pitchFamily="65" charset="-120"/>
                <a:ea typeface="標楷體" pitchFamily="65" charset="-120"/>
              </a:rPr>
              <a:t>	</a:t>
            </a:r>
            <a:r>
              <a:rPr lang="zh-TW" altLang="en-US" sz="3200" b="1" dirty="0">
                <a:solidFill>
                  <a:schemeClr val="accent3"/>
                </a:solidFill>
                <a:effectLst>
                  <a:outerShdw blurRad="38100" dist="38100" dir="2700000" algn="tl">
                    <a:srgbClr val="000000"/>
                  </a:outerShdw>
                </a:effectLst>
                <a:latin typeface="標楷體" pitchFamily="65" charset="-120"/>
                <a:ea typeface="標楷體" pitchFamily="65" charset="-120"/>
              </a:rPr>
              <a:t>除了物質之外， 不存在任何東西 </a:t>
            </a:r>
            <a:r>
              <a:rPr lang="zh-TW" altLang="en-US" sz="3200" b="1" dirty="0">
                <a:solidFill>
                  <a:schemeClr val="accent3"/>
                </a:solidFill>
                <a:effectLst>
                  <a:outerShdw blurRad="38100" dist="38100" dir="2700000" algn="tl">
                    <a:srgbClr val="000000"/>
                  </a:outerShdw>
                </a:effectLst>
                <a:latin typeface="Arial"/>
                <a:ea typeface="標楷體" pitchFamily="65" charset="-120"/>
              </a:rPr>
              <a:t>——</a:t>
            </a:r>
            <a:endParaRPr lang="zh-TW" altLang="en-US" sz="3200" b="1" dirty="0">
              <a:solidFill>
                <a:schemeClr val="accent3"/>
              </a:solidFill>
              <a:effectLst>
                <a:outerShdw blurRad="38100" dist="38100" dir="2700000" algn="tl">
                  <a:srgbClr val="000000"/>
                </a:outerShdw>
              </a:effectLst>
              <a:latin typeface="標楷體" pitchFamily="65" charset="-120"/>
              <a:ea typeface="標楷體" pitchFamily="65" charset="-120"/>
            </a:endParaRPr>
          </a:p>
          <a:p>
            <a:pPr marL="669925" indent="-669925">
              <a:spcBef>
                <a:spcPct val="50000"/>
              </a:spcBef>
              <a:buClr>
                <a:schemeClr val="hlink"/>
              </a:buClr>
              <a:buSzPct val="65000"/>
              <a:buFont typeface="Wingdings" pitchFamily="2" charset="2"/>
              <a:buNone/>
              <a:defRPr/>
            </a:pPr>
            <a:r>
              <a:rPr lang="zh-TW" altLang="en-US" sz="3200" dirty="0">
                <a:solidFill>
                  <a:schemeClr val="hlink"/>
                </a:solidFill>
                <a:effectLst>
                  <a:outerShdw blurRad="38100" dist="38100" dir="2700000" algn="tl">
                    <a:srgbClr val="000000"/>
                  </a:outerShdw>
                </a:effectLst>
                <a:latin typeface="標楷體" pitchFamily="65" charset="-120"/>
                <a:ea typeface="標楷體" pitchFamily="65" charset="-120"/>
              </a:rPr>
              <a:t>                </a:t>
            </a:r>
            <a:r>
              <a:rPr lang="zh-TW" altLang="en-US" sz="54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唯物主義</a:t>
            </a:r>
          </a:p>
        </p:txBody>
      </p:sp>
      <p:pic>
        <p:nvPicPr>
          <p:cNvPr id="17415" name="Picture 5" descr="cerceve-norm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2000" fill="hold"/>
                                        <p:tgtEl>
                                          <p:spTgt spid="5124"/>
                                        </p:tgtEl>
                                        <p:attrNameLst>
                                          <p:attrName>ppt_w</p:attrName>
                                        </p:attrNameLst>
                                      </p:cBhvr>
                                      <p:tavLst>
                                        <p:tav tm="0">
                                          <p:val>
                                            <p:strVal val="4/3*#ppt_w"/>
                                          </p:val>
                                        </p:tav>
                                        <p:tav tm="100000">
                                          <p:val>
                                            <p:strVal val="#ppt_w"/>
                                          </p:val>
                                        </p:tav>
                                      </p:tavLst>
                                    </p:anim>
                                    <p:anim calcmode="lin" valueType="num">
                                      <p:cBhvr>
                                        <p:cTn id="8" dur="2000" fill="hold"/>
                                        <p:tgtEl>
                                          <p:spTgt spid="5124"/>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2000"/>
                            </p:stCondLst>
                            <p:childTnLst>
                              <p:par>
                                <p:cTn id="10" presetID="2" presetClass="entr" presetSubtype="8" fill="hold" nodeType="afterEffect">
                                  <p:stCondLst>
                                    <p:cond delay="200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1000" fill="hold"/>
                                        <p:tgtEl>
                                          <p:spTgt spid="5125"/>
                                        </p:tgtEl>
                                        <p:attrNameLst>
                                          <p:attrName>ppt_x</p:attrName>
                                        </p:attrNameLst>
                                      </p:cBhvr>
                                      <p:tavLst>
                                        <p:tav tm="0">
                                          <p:val>
                                            <p:strVal val="0-#ppt_w/2"/>
                                          </p:val>
                                        </p:tav>
                                        <p:tav tm="100000">
                                          <p:val>
                                            <p:strVal val="#ppt_x"/>
                                          </p:val>
                                        </p:tav>
                                      </p:tavLst>
                                    </p:anim>
                                    <p:anim calcmode="lin" valueType="num">
                                      <p:cBhvr additive="base">
                                        <p:cTn id="13" dur="1000" fill="hold"/>
                                        <p:tgtEl>
                                          <p:spTgt spid="512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200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1000" fill="hold"/>
                                        <p:tgtEl>
                                          <p:spTgt spid="5126"/>
                                        </p:tgtEl>
                                        <p:attrNameLst>
                                          <p:attrName>ppt_x</p:attrName>
                                        </p:attrNameLst>
                                      </p:cBhvr>
                                      <p:tavLst>
                                        <p:tav tm="0">
                                          <p:val>
                                            <p:strVal val="0-#ppt_w/2"/>
                                          </p:val>
                                        </p:tav>
                                        <p:tav tm="100000">
                                          <p:val>
                                            <p:strVal val="#ppt_x"/>
                                          </p:val>
                                        </p:tav>
                                      </p:tavLst>
                                    </p:anim>
                                    <p:anim calcmode="lin" valueType="num">
                                      <p:cBhvr additive="base">
                                        <p:cTn id="17" dur="1000" fill="hold"/>
                                        <p:tgtEl>
                                          <p:spTgt spid="512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0"/>
                            </p:stCondLst>
                            <p:childTnLst>
                              <p:par>
                                <p:cTn id="19" presetID="35" presetClass="entr" presetSubtype="0" fill="hold" nodeType="afterEffect">
                                  <p:stCondLst>
                                    <p:cond delay="0"/>
                                  </p:stCondLst>
                                  <p:childTnLst>
                                    <p:set>
                                      <p:cBhvr>
                                        <p:cTn id="20" dur="1" fill="hold">
                                          <p:stCondLst>
                                            <p:cond delay="0"/>
                                          </p:stCondLst>
                                        </p:cTn>
                                        <p:tgtEl>
                                          <p:spTgt spid="5130"/>
                                        </p:tgtEl>
                                        <p:attrNameLst>
                                          <p:attrName>style.visibility</p:attrName>
                                        </p:attrNameLst>
                                      </p:cBhvr>
                                      <p:to>
                                        <p:strVal val="visible"/>
                                      </p:to>
                                    </p:set>
                                    <p:animEffect transition="in" filter="fade">
                                      <p:cBhvr>
                                        <p:cTn id="21" dur="2000"/>
                                        <p:tgtEl>
                                          <p:spTgt spid="5130"/>
                                        </p:tgtEl>
                                      </p:cBhvr>
                                    </p:animEffect>
                                    <p:anim calcmode="lin" valueType="num">
                                      <p:cBhvr>
                                        <p:cTn id="22" dur="2000" fill="hold"/>
                                        <p:tgtEl>
                                          <p:spTgt spid="5130"/>
                                        </p:tgtEl>
                                        <p:attrNameLst>
                                          <p:attrName>style.rotation</p:attrName>
                                        </p:attrNameLst>
                                      </p:cBhvr>
                                      <p:tavLst>
                                        <p:tav tm="0">
                                          <p:val>
                                            <p:fltVal val="720"/>
                                          </p:val>
                                        </p:tav>
                                        <p:tav tm="100000">
                                          <p:val>
                                            <p:fltVal val="0"/>
                                          </p:val>
                                        </p:tav>
                                      </p:tavLst>
                                    </p:anim>
                                    <p:anim calcmode="lin" valueType="num">
                                      <p:cBhvr>
                                        <p:cTn id="23" dur="2000" fill="hold"/>
                                        <p:tgtEl>
                                          <p:spTgt spid="5130"/>
                                        </p:tgtEl>
                                        <p:attrNameLst>
                                          <p:attrName>ppt_h</p:attrName>
                                        </p:attrNameLst>
                                      </p:cBhvr>
                                      <p:tavLst>
                                        <p:tav tm="0">
                                          <p:val>
                                            <p:fltVal val="0"/>
                                          </p:val>
                                        </p:tav>
                                        <p:tav tm="100000">
                                          <p:val>
                                            <p:strVal val="#ppt_h"/>
                                          </p:val>
                                        </p:tav>
                                      </p:tavLst>
                                    </p:anim>
                                    <p:anim calcmode="lin" valueType="num">
                                      <p:cBhvr>
                                        <p:cTn id="24" dur="2000" fill="hold"/>
                                        <p:tgtEl>
                                          <p:spTgt spid="5130"/>
                                        </p:tgtEl>
                                        <p:attrNameLst>
                                          <p:attrName>ppt_w</p:attrName>
                                        </p:attrNameLst>
                                      </p:cBhvr>
                                      <p:tavLst>
                                        <p:tav tm="0">
                                          <p:val>
                                            <p:fltVal val="0"/>
                                          </p:val>
                                        </p:tav>
                                        <p:tav tm="100000">
                                          <p:val>
                                            <p:strVal val="#ppt_w"/>
                                          </p:val>
                                        </p:tav>
                                      </p:tavLst>
                                    </p:anim>
                                  </p:childTnLst>
                                </p:cTn>
                              </p:par>
                              <p:par>
                                <p:cTn id="25" presetID="2" presetClass="entr" presetSubtype="3" fill="hold" nodeType="withEffect">
                                  <p:stCondLst>
                                    <p:cond delay="0"/>
                                  </p:stCondLst>
                                  <p:childTnLst>
                                    <p:set>
                                      <p:cBhvr>
                                        <p:cTn id="26" dur="1" fill="hold">
                                          <p:stCondLst>
                                            <p:cond delay="0"/>
                                          </p:stCondLst>
                                        </p:cTn>
                                        <p:tgtEl>
                                          <p:spTgt spid="5130"/>
                                        </p:tgtEl>
                                        <p:attrNameLst>
                                          <p:attrName>style.visibility</p:attrName>
                                        </p:attrNameLst>
                                      </p:cBhvr>
                                      <p:to>
                                        <p:strVal val="visible"/>
                                      </p:to>
                                    </p:set>
                                    <p:anim calcmode="lin" valueType="num">
                                      <p:cBhvr additive="base">
                                        <p:cTn id="27" dur="2000" fill="hold"/>
                                        <p:tgtEl>
                                          <p:spTgt spid="5130"/>
                                        </p:tgtEl>
                                        <p:attrNameLst>
                                          <p:attrName>ppt_x</p:attrName>
                                        </p:attrNameLst>
                                      </p:cBhvr>
                                      <p:tavLst>
                                        <p:tav tm="0">
                                          <p:val>
                                            <p:strVal val="1+#ppt_w/2"/>
                                          </p:val>
                                        </p:tav>
                                        <p:tav tm="100000">
                                          <p:val>
                                            <p:strVal val="#ppt_x"/>
                                          </p:val>
                                        </p:tav>
                                      </p:tavLst>
                                    </p:anim>
                                    <p:anim calcmode="lin" valueType="num">
                                      <p:cBhvr additive="base">
                                        <p:cTn id="28" dur="2000" fill="hold"/>
                                        <p:tgtEl>
                                          <p:spTgt spid="5130"/>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7000"/>
                            </p:stCondLst>
                            <p:childTnLst>
                              <p:par>
                                <p:cTn id="30" presetID="22" presetClass="entr" presetSubtype="8" fill="hold" grpId="0"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2000"/>
                                        <p:tgtEl>
                                          <p:spTgt spid="13">
                                            <p:txEl>
                                              <p:pRg st="0" end="0"/>
                                            </p:txEl>
                                          </p:spTgt>
                                        </p:tgtEl>
                                      </p:cBhvr>
                                    </p:animEffect>
                                  </p:childTnLst>
                                </p:cTn>
                              </p:par>
                            </p:childTnLst>
                          </p:cTn>
                        </p:par>
                        <p:par>
                          <p:cTn id="33" fill="hold" nodeType="afterGroup">
                            <p:stCondLst>
                              <p:cond delay="9000"/>
                            </p:stCondLst>
                            <p:childTnLst>
                              <p:par>
                                <p:cTn id="34" presetID="22" presetClass="entr" presetSubtype="8" fill="hold" grpId="0" nodeType="after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2000"/>
                                        <p:tgtEl>
                                          <p:spTgt spid="13">
                                            <p:txEl>
                                              <p:pRg st="1" end="1"/>
                                            </p:txEl>
                                          </p:spTgt>
                                        </p:tgtEl>
                                      </p:cBhvr>
                                    </p:animEffect>
                                  </p:childTnLst>
                                </p:cTn>
                              </p:par>
                            </p:childTnLst>
                          </p:cTn>
                        </p:par>
                        <p:par>
                          <p:cTn id="37" fill="hold" nodeType="afterGroup">
                            <p:stCondLst>
                              <p:cond delay="11000"/>
                            </p:stCondLst>
                            <p:childTnLst>
                              <p:par>
                                <p:cTn id="38" presetID="22" presetClass="entr" presetSubtype="8" fill="hold" grpId="0" nodeType="after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文字方塊 3"/>
          <p:cNvSpPr txBox="1">
            <a:spLocks noChangeArrowheads="1"/>
          </p:cNvSpPr>
          <p:nvPr/>
        </p:nvSpPr>
        <p:spPr bwMode="auto">
          <a:xfrm>
            <a:off x="6672263" y="3956050"/>
            <a:ext cx="20367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zh-TW" altLang="en-US">
                <a:solidFill>
                  <a:schemeClr val="bg1"/>
                </a:solidFill>
                <a:ea typeface="新細明體" pitchFamily="18" charset="-120"/>
              </a:rPr>
              <a:t>創世大爆炸的精準度尤如將鉛筆垂直而立，經萬億</a:t>
            </a:r>
            <a:r>
              <a:rPr lang="en-US" altLang="zh-TW">
                <a:solidFill>
                  <a:schemeClr val="bg1"/>
                </a:solidFill>
                <a:ea typeface="新細明體" pitchFamily="18" charset="-120"/>
              </a:rPr>
              <a:t>(10</a:t>
            </a:r>
            <a:r>
              <a:rPr lang="en-US" altLang="zh-TW" baseline="30000">
                <a:solidFill>
                  <a:schemeClr val="bg1"/>
                </a:solidFill>
                <a:ea typeface="新細明體" pitchFamily="18" charset="-120"/>
              </a:rPr>
              <a:t>12 </a:t>
            </a:r>
            <a:r>
              <a:rPr lang="en-US" altLang="zh-TW">
                <a:solidFill>
                  <a:schemeClr val="bg1"/>
                </a:solidFill>
                <a:ea typeface="新細明體" pitchFamily="18" charset="-120"/>
              </a:rPr>
              <a:t>)</a:t>
            </a:r>
            <a:r>
              <a:rPr lang="zh-TW" altLang="en-US">
                <a:solidFill>
                  <a:schemeClr val="bg1"/>
                </a:solidFill>
                <a:ea typeface="新細明體" pitchFamily="18" charset="-120"/>
              </a:rPr>
              <a:t>年而不倒。</a:t>
            </a:r>
          </a:p>
        </p:txBody>
      </p:sp>
      <p:pic>
        <p:nvPicPr>
          <p:cNvPr id="2" name="KALEMDEN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333" y="1727322"/>
            <a:ext cx="6050409" cy="3403355"/>
          </a:xfrm>
          <a:prstGeom prst="rect">
            <a:avLst/>
          </a:prstGeom>
        </p:spPr>
      </p:pic>
      <p:pic>
        <p:nvPicPr>
          <p:cNvPr id="7" name="Picture 10" descr="cerceve-nor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4568825" y="2132013"/>
            <a:ext cx="42227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spcBef>
                <a:spcPct val="30000"/>
              </a:spcBef>
            </a:pPr>
            <a:r>
              <a:rPr lang="zh-TW" altLang="en-US" sz="3200">
                <a:solidFill>
                  <a:schemeClr val="bg1"/>
                </a:solidFill>
                <a:latin typeface="新細明體" pitchFamily="18" charset="-120"/>
                <a:ea typeface="新細明體" pitchFamily="18" charset="-120"/>
              </a:rPr>
              <a:t>「自然界被賦予的基本常數，看似神奇的數值巧妙配合，是說明</a:t>
            </a:r>
            <a:r>
              <a:rPr lang="zh-TW" altLang="tr-TR" sz="3200">
                <a:solidFill>
                  <a:schemeClr val="bg1"/>
                </a:solidFill>
                <a:latin typeface="新細明體" pitchFamily="18" charset="-120"/>
                <a:ea typeface="新細明體" pitchFamily="18" charset="-120"/>
              </a:rPr>
              <a:t>宇宙是一項偉大</a:t>
            </a:r>
            <a:r>
              <a:rPr lang="zh-TW" altLang="en-US" sz="3200">
                <a:solidFill>
                  <a:schemeClr val="bg1"/>
                </a:solidFill>
                <a:latin typeface="新細明體" pitchFamily="18" charset="-120"/>
                <a:ea typeface="新細明體" pitchFamily="18" charset="-120"/>
              </a:rPr>
              <a:t>設計的</a:t>
            </a:r>
            <a:r>
              <a:rPr lang="zh-TW" altLang="tr-TR" sz="3200">
                <a:solidFill>
                  <a:schemeClr val="bg1"/>
                </a:solidFill>
                <a:latin typeface="新細明體" pitchFamily="18" charset="-120"/>
                <a:ea typeface="新細明體" pitchFamily="18" charset="-120"/>
              </a:rPr>
              <a:t>強有力證據</a:t>
            </a:r>
            <a:r>
              <a:rPr lang="zh-TW" altLang="en-US" sz="3200">
                <a:solidFill>
                  <a:schemeClr val="bg1"/>
                </a:solidFill>
                <a:latin typeface="新細明體" pitchFamily="18" charset="-120"/>
                <a:ea typeface="新細明體" pitchFamily="18" charset="-120"/>
              </a:rPr>
              <a:t>。」 </a:t>
            </a:r>
            <a:endParaRPr lang="tr-TR" altLang="zh-TW" sz="3200">
              <a:solidFill>
                <a:schemeClr val="bg1"/>
              </a:solidFill>
              <a:latin typeface="新細明體" pitchFamily="18" charset="-120"/>
              <a:ea typeface="新細明體" pitchFamily="18" charset="-120"/>
            </a:endParaRPr>
          </a:p>
          <a:p>
            <a:pPr eaLnBrk="1" hangingPunct="1">
              <a:spcBef>
                <a:spcPct val="30000"/>
              </a:spcBef>
            </a:pPr>
            <a:r>
              <a:rPr lang="tr-TR" altLang="zh-TW" sz="1000">
                <a:solidFill>
                  <a:schemeClr val="bg1"/>
                </a:solidFill>
              </a:rPr>
              <a:t>(God and the New Physics. New York: Simon &amp; Schuster, 1983, s. 189 )</a:t>
            </a:r>
            <a:r>
              <a:rPr lang="tr-TR" altLang="zh-TW">
                <a:solidFill>
                  <a:schemeClr val="bg1"/>
                </a:solidFill>
              </a:rPr>
              <a:t> </a:t>
            </a:r>
          </a:p>
        </p:txBody>
      </p:sp>
      <p:sp>
        <p:nvSpPr>
          <p:cNvPr id="28678" name="Text Box 6"/>
          <p:cNvSpPr txBox="1">
            <a:spLocks noChangeArrowheads="1"/>
          </p:cNvSpPr>
          <p:nvPr/>
        </p:nvSpPr>
        <p:spPr bwMode="auto">
          <a:xfrm>
            <a:off x="4568825" y="1200150"/>
            <a:ext cx="428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a:solidFill>
                  <a:schemeClr val="bg1"/>
                </a:solidFill>
                <a:ea typeface="標楷體" pitchFamily="65" charset="-120"/>
              </a:rPr>
              <a:t>保羅</a:t>
            </a:r>
            <a:r>
              <a:rPr lang="en-US" altLang="zh-TW" sz="3200">
                <a:solidFill>
                  <a:schemeClr val="bg1"/>
                </a:solidFill>
                <a:latin typeface="標楷體" pitchFamily="65" charset="-120"/>
                <a:ea typeface="標楷體" pitchFamily="65" charset="-120"/>
              </a:rPr>
              <a:t>•</a:t>
            </a:r>
            <a:r>
              <a:rPr lang="zh-TW" altLang="en-US" sz="3200">
                <a:solidFill>
                  <a:schemeClr val="bg1"/>
                </a:solidFill>
                <a:ea typeface="標楷體" pitchFamily="65" charset="-120"/>
              </a:rPr>
              <a:t>戴維斯</a:t>
            </a:r>
            <a:r>
              <a:rPr lang="en-US" altLang="zh-TW" sz="2400">
                <a:solidFill>
                  <a:schemeClr val="bg1"/>
                </a:solidFill>
                <a:latin typeface="Times New Roman" pitchFamily="18" charset="0"/>
                <a:ea typeface="新細明體" pitchFamily="18" charset="-120"/>
              </a:rPr>
              <a:t>(</a:t>
            </a:r>
            <a:r>
              <a:rPr lang="tr-TR" altLang="zh-TW" sz="2400">
                <a:solidFill>
                  <a:schemeClr val="bg1"/>
                </a:solidFill>
                <a:latin typeface="Times New Roman" pitchFamily="18" charset="0"/>
                <a:ea typeface="新細明體" pitchFamily="18" charset="-120"/>
              </a:rPr>
              <a:t>P</a:t>
            </a:r>
            <a:r>
              <a:rPr lang="en-US" altLang="zh-TW" sz="2400">
                <a:solidFill>
                  <a:schemeClr val="bg1"/>
                </a:solidFill>
                <a:latin typeface="Times New Roman" pitchFamily="18" charset="0"/>
                <a:ea typeface="新細明體" pitchFamily="18" charset="-120"/>
              </a:rPr>
              <a:t>aul</a:t>
            </a:r>
            <a:r>
              <a:rPr lang="tr-TR" altLang="zh-TW" sz="2400">
                <a:solidFill>
                  <a:schemeClr val="bg1"/>
                </a:solidFill>
                <a:latin typeface="Times New Roman" pitchFamily="18" charset="0"/>
                <a:ea typeface="新細明體" pitchFamily="18" charset="-120"/>
              </a:rPr>
              <a:t> D</a:t>
            </a:r>
            <a:r>
              <a:rPr lang="en-US" altLang="zh-TW" sz="2400">
                <a:solidFill>
                  <a:schemeClr val="bg1"/>
                </a:solidFill>
                <a:latin typeface="Times New Roman" pitchFamily="18" charset="0"/>
                <a:ea typeface="新細明體" pitchFamily="18" charset="-120"/>
              </a:rPr>
              <a:t>avies)</a:t>
            </a:r>
            <a:endParaRPr lang="tr-TR" altLang="zh-TW" sz="2400">
              <a:solidFill>
                <a:schemeClr val="bg1"/>
              </a:solidFill>
              <a:latin typeface="Times New Roman" pitchFamily="18" charset="0"/>
              <a:ea typeface="新細明體" pitchFamily="18" charset="-120"/>
            </a:endParaRPr>
          </a:p>
        </p:txBody>
      </p:sp>
      <p:pic>
        <p:nvPicPr>
          <p:cNvPr id="28679" name="Picture 7" descr="cathraham_img8_1280"/>
          <p:cNvPicPr>
            <a:picLocks noChangeAspect="1" noChangeArrowheads="1"/>
          </p:cNvPicPr>
          <p:nvPr/>
        </p:nvPicPr>
        <p:blipFill>
          <a:blip r:embed="rId3">
            <a:extLst>
              <a:ext uri="{28A0092B-C50C-407E-A947-70E740481C1C}">
                <a14:useLocalDpi xmlns:a14="http://schemas.microsoft.com/office/drawing/2010/main" val="0"/>
              </a:ext>
            </a:extLst>
          </a:blip>
          <a:srcRect l="31827" t="1485" b="5937"/>
          <a:stretch>
            <a:fillRect/>
          </a:stretch>
        </p:blipFill>
        <p:spPr bwMode="auto">
          <a:xfrm>
            <a:off x="0" y="952500"/>
            <a:ext cx="439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0"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500"/>
                                        <p:tgtEl>
                                          <p:spTgt spid="2867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677"/>
                                        </p:tgtEl>
                                        <p:attrNameLst>
                                          <p:attrName>style.visibility</p:attrName>
                                        </p:attrNameLst>
                                      </p:cBhvr>
                                      <p:to>
                                        <p:strVal val="visible"/>
                                      </p:to>
                                    </p:set>
                                    <p:animEffect transition="in" filter="dissolve">
                                      <p:cBhvr>
                                        <p:cTn id="10" dur="500"/>
                                        <p:tgtEl>
                                          <p:spTgt spid="28677"/>
                                        </p:tgtEl>
                                      </p:cBhvr>
                                    </p:animEffect>
                                  </p:childTnLst>
                                </p:cTn>
                              </p:par>
                              <p:par>
                                <p:cTn id="11" presetID="9" presetClass="entr" presetSubtype="0"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ssolve">
                                      <p:cBhvr>
                                        <p:cTn id="13"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225425" y="2546350"/>
            <a:ext cx="86439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zh-TW" altLang="en-US" sz="2800">
                <a:solidFill>
                  <a:schemeClr val="bg1"/>
                </a:solidFill>
                <a:ea typeface="新細明體" pitchFamily="18" charset="-120"/>
              </a:rPr>
              <a:t>「事實告訴我們造物主的設計是如此之</a:t>
            </a:r>
            <a:r>
              <a:rPr lang="zh-TW" altLang="tr-TR" sz="2800">
                <a:solidFill>
                  <a:schemeClr val="bg1"/>
                </a:solidFill>
                <a:ea typeface="新細明體" pitchFamily="18" charset="-120"/>
              </a:rPr>
              <a:t>精確：準確性也就是</a:t>
            </a:r>
            <a:r>
              <a:rPr lang="zh-TW" altLang="tr-TR">
                <a:ea typeface="新細明體" pitchFamily="18" charset="-120"/>
              </a:rPr>
              <a:t> </a:t>
            </a:r>
            <a:r>
              <a:rPr lang="en-US" altLang="zh-TW" sz="2800">
                <a:solidFill>
                  <a:schemeClr val="bg1"/>
                </a:solidFill>
                <a:latin typeface="Times New Roman" pitchFamily="18" charset="0"/>
                <a:ea typeface="新細明體" pitchFamily="18" charset="-120"/>
              </a:rPr>
              <a:t>10</a:t>
            </a:r>
            <a:r>
              <a:rPr lang="tr-TR" altLang="zh-TW" sz="2800">
                <a:solidFill>
                  <a:schemeClr val="bg1"/>
                </a:solidFill>
                <a:latin typeface="Times New Roman" pitchFamily="18" charset="0"/>
              </a:rPr>
              <a:t> </a:t>
            </a:r>
            <a:r>
              <a:rPr lang="tr-TR" altLang="zh-TW" sz="2800" baseline="30000">
                <a:solidFill>
                  <a:schemeClr val="bg1"/>
                </a:solidFill>
                <a:latin typeface="Times New Roman" pitchFamily="18" charset="0"/>
              </a:rPr>
              <a:t>10</a:t>
            </a:r>
            <a:r>
              <a:rPr lang="en-US" altLang="zh-TW" sz="2800" baseline="30000">
                <a:solidFill>
                  <a:schemeClr val="bg1"/>
                </a:solidFill>
                <a:latin typeface="Times New Roman" pitchFamily="18" charset="0"/>
                <a:ea typeface="新細明體" pitchFamily="18" charset="-120"/>
              </a:rPr>
              <a:t>       </a:t>
            </a:r>
            <a:r>
              <a:rPr lang="zh-TW" altLang="tr-TR" sz="2800">
                <a:solidFill>
                  <a:schemeClr val="bg1"/>
                </a:solidFill>
                <a:ea typeface="新細明體" pitchFamily="18" charset="-120"/>
              </a:rPr>
              <a:t>分之一</a:t>
            </a:r>
            <a:r>
              <a:rPr lang="zh-TW" altLang="en-US" sz="2800">
                <a:solidFill>
                  <a:schemeClr val="bg1"/>
                </a:solidFill>
                <a:ea typeface="新細明體" pitchFamily="18" charset="-120"/>
              </a:rPr>
              <a:t>。</a:t>
            </a:r>
            <a:r>
              <a:rPr lang="zh-TW" altLang="tr-TR" sz="2800">
                <a:solidFill>
                  <a:schemeClr val="bg1"/>
                </a:solidFill>
                <a:latin typeface="新細明體" pitchFamily="18" charset="-120"/>
                <a:ea typeface="新細明體" pitchFamily="18" charset="-120"/>
              </a:rPr>
              <a:t>這是一個非比尋常的數值，我們甚至無法用十進數來完全寫出它。它將是</a:t>
            </a:r>
            <a:r>
              <a:rPr lang="en-US" altLang="zh-TW" sz="2800">
                <a:solidFill>
                  <a:schemeClr val="bg1"/>
                </a:solidFill>
                <a:latin typeface="新細明體" pitchFamily="18" charset="-120"/>
                <a:ea typeface="新細明體" pitchFamily="18" charset="-120"/>
              </a:rPr>
              <a:t>『1』</a:t>
            </a:r>
            <a:r>
              <a:rPr lang="zh-TW" altLang="tr-TR" sz="2800">
                <a:solidFill>
                  <a:schemeClr val="bg1"/>
                </a:solidFill>
                <a:latin typeface="新細明體" pitchFamily="18" charset="-120"/>
                <a:ea typeface="新細明體" pitchFamily="18" charset="-120"/>
              </a:rPr>
              <a:t>後面</a:t>
            </a:r>
            <a:r>
              <a:rPr lang="zh-CN" altLang="tr-TR" sz="2800">
                <a:solidFill>
                  <a:schemeClr val="bg1"/>
                </a:solidFill>
                <a:latin typeface="新細明體" pitchFamily="18" charset="-120"/>
                <a:ea typeface="新細明體" pitchFamily="18" charset="-120"/>
              </a:rPr>
              <a:t> </a:t>
            </a:r>
            <a:r>
              <a:rPr lang="zh-TW" altLang="tr-TR" sz="2800">
                <a:solidFill>
                  <a:schemeClr val="bg1"/>
                </a:solidFill>
                <a:latin typeface="新細明體" pitchFamily="18" charset="-120"/>
                <a:ea typeface="新細明體" pitchFamily="18" charset="-120"/>
              </a:rPr>
              <a:t>連續 </a:t>
            </a:r>
            <a:r>
              <a:rPr lang="en-US" altLang="zh-TW" sz="2800">
                <a:solidFill>
                  <a:schemeClr val="bg1"/>
                </a:solidFill>
                <a:latin typeface="新細明體" pitchFamily="18" charset="-120"/>
                <a:ea typeface="新細明體" pitchFamily="18" charset="-120"/>
              </a:rPr>
              <a:t>10</a:t>
            </a:r>
            <a:r>
              <a:rPr lang="tr-TR" altLang="zh-TW" sz="2400">
                <a:solidFill>
                  <a:schemeClr val="bg1"/>
                </a:solidFill>
              </a:rPr>
              <a:t> </a:t>
            </a:r>
            <a:r>
              <a:rPr lang="en-US" altLang="zh-TW" sz="2400" baseline="30000">
                <a:solidFill>
                  <a:schemeClr val="bg1"/>
                </a:solidFill>
                <a:ea typeface="新細明體" pitchFamily="18" charset="-120"/>
              </a:rPr>
              <a:t>123  </a:t>
            </a:r>
            <a:r>
              <a:rPr lang="zh-TW" altLang="tr-TR" sz="2800">
                <a:solidFill>
                  <a:schemeClr val="bg1"/>
                </a:solidFill>
                <a:latin typeface="新細明體" pitchFamily="18" charset="-120"/>
                <a:ea typeface="新細明體" pitchFamily="18" charset="-120"/>
              </a:rPr>
              <a:t>個</a:t>
            </a:r>
            <a:r>
              <a:rPr lang="en-US" altLang="zh-TW" sz="2800">
                <a:solidFill>
                  <a:schemeClr val="bg1"/>
                </a:solidFill>
                <a:latin typeface="新細明體" pitchFamily="18" charset="-120"/>
                <a:ea typeface="新細明體" pitchFamily="18" charset="-120"/>
              </a:rPr>
              <a:t>『0』</a:t>
            </a:r>
            <a:r>
              <a:rPr lang="zh-TW" altLang="en-US" sz="2400">
                <a:solidFill>
                  <a:schemeClr val="bg1"/>
                </a:solidFill>
                <a:ea typeface="新細明體" pitchFamily="18" charset="-120"/>
              </a:rPr>
              <a:t>。</a:t>
            </a:r>
            <a:r>
              <a:rPr lang="en-US" altLang="zh-TW" sz="2400">
                <a:solidFill>
                  <a:schemeClr val="bg1"/>
                </a:solidFill>
                <a:ea typeface="新細明體" pitchFamily="18" charset="-120"/>
              </a:rPr>
              <a:t>……</a:t>
            </a:r>
            <a:r>
              <a:rPr lang="zh-TW" altLang="en-US" sz="2400">
                <a:solidFill>
                  <a:schemeClr val="bg1"/>
                </a:solidFill>
                <a:ea typeface="新細明體" pitchFamily="18" charset="-120"/>
              </a:rPr>
              <a:t>」</a:t>
            </a:r>
            <a:endParaRPr lang="zh-TW" altLang="tr-TR" sz="2400">
              <a:solidFill>
                <a:schemeClr val="bg1"/>
              </a:solidFill>
              <a:ea typeface="新細明體" pitchFamily="18" charset="-120"/>
            </a:endParaRPr>
          </a:p>
          <a:p>
            <a:pPr eaLnBrk="1" hangingPunct="1">
              <a:lnSpc>
                <a:spcPct val="130000"/>
              </a:lnSpc>
              <a:spcBef>
                <a:spcPct val="50000"/>
              </a:spcBef>
            </a:pPr>
            <a:r>
              <a:rPr lang="tr-TR" altLang="zh-TW">
                <a:solidFill>
                  <a:schemeClr val="bg1"/>
                </a:solidFill>
              </a:rPr>
              <a:t>     </a:t>
            </a:r>
            <a:r>
              <a:rPr lang="tr-TR" altLang="zh-TW" sz="1400">
                <a:solidFill>
                  <a:schemeClr val="bg1"/>
                </a:solidFill>
              </a:rPr>
              <a:t>(</a:t>
            </a:r>
            <a:r>
              <a:rPr lang="en-US" altLang="zh-TW" sz="1400">
                <a:solidFill>
                  <a:schemeClr val="bg1"/>
                </a:solidFill>
                <a:ea typeface="新細明體" pitchFamily="18" charset="-120"/>
              </a:rPr>
              <a:t>Roger Penrose, The Emperor's New Mind, 1989; Michael Denton, Nature's Destiny, The New York: The Free Press, 1998, s. 9</a:t>
            </a:r>
            <a:r>
              <a:rPr lang="tr-TR" altLang="zh-TW" sz="1400">
                <a:solidFill>
                  <a:schemeClr val="bg1"/>
                </a:solidFill>
              </a:rPr>
              <a:t> )</a:t>
            </a:r>
          </a:p>
        </p:txBody>
      </p:sp>
      <p:sp>
        <p:nvSpPr>
          <p:cNvPr id="30726" name="Text Box 6"/>
          <p:cNvSpPr txBox="1">
            <a:spLocks noChangeArrowheads="1"/>
          </p:cNvSpPr>
          <p:nvPr/>
        </p:nvSpPr>
        <p:spPr bwMode="auto">
          <a:xfrm>
            <a:off x="530225" y="1504950"/>
            <a:ext cx="6188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600">
                <a:solidFill>
                  <a:schemeClr val="bg1"/>
                </a:solidFill>
                <a:latin typeface="標楷體" pitchFamily="65" charset="-120"/>
                <a:ea typeface="標楷體" pitchFamily="65" charset="-120"/>
              </a:rPr>
              <a:t>羅傑</a:t>
            </a:r>
            <a:r>
              <a:rPr lang="en-US" altLang="zh-TW" sz="3600">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潘洛斯</a:t>
            </a:r>
            <a:r>
              <a:rPr lang="en-US" altLang="zh-TW" sz="3200">
                <a:solidFill>
                  <a:schemeClr val="bg1"/>
                </a:solidFill>
                <a:latin typeface="Times New Roman" pitchFamily="18" charset="0"/>
                <a:ea typeface="標楷體" pitchFamily="65" charset="-120"/>
              </a:rPr>
              <a:t>(</a:t>
            </a:r>
            <a:r>
              <a:rPr lang="tr-TR" altLang="zh-TW" sz="3200">
                <a:solidFill>
                  <a:schemeClr val="bg1"/>
                </a:solidFill>
                <a:latin typeface="Times New Roman" pitchFamily="18" charset="0"/>
              </a:rPr>
              <a:t>R</a:t>
            </a:r>
            <a:r>
              <a:rPr lang="en-US" altLang="zh-TW" sz="3200">
                <a:solidFill>
                  <a:schemeClr val="bg1"/>
                </a:solidFill>
                <a:latin typeface="Times New Roman" pitchFamily="18" charset="0"/>
                <a:ea typeface="新細明體" pitchFamily="18" charset="-120"/>
              </a:rPr>
              <a:t>oger</a:t>
            </a:r>
            <a:r>
              <a:rPr lang="tr-TR" altLang="zh-TW" sz="3200">
                <a:solidFill>
                  <a:schemeClr val="bg1"/>
                </a:solidFill>
                <a:latin typeface="Times New Roman" pitchFamily="18" charset="0"/>
              </a:rPr>
              <a:t> P</a:t>
            </a:r>
            <a:r>
              <a:rPr lang="en-US" altLang="zh-TW" sz="3200">
                <a:solidFill>
                  <a:schemeClr val="bg1"/>
                </a:solidFill>
                <a:latin typeface="Times New Roman" pitchFamily="18" charset="0"/>
                <a:ea typeface="新細明體" pitchFamily="18" charset="-120"/>
              </a:rPr>
              <a:t>enrose)</a:t>
            </a:r>
            <a:endParaRPr lang="tr-TR" altLang="zh-TW" sz="3200">
              <a:solidFill>
                <a:schemeClr val="bg1"/>
              </a:solidFill>
              <a:latin typeface="Times New Roman" pitchFamily="18" charset="0"/>
            </a:endParaRPr>
          </a:p>
        </p:txBody>
      </p:sp>
      <p:sp>
        <p:nvSpPr>
          <p:cNvPr id="30728" name="Text Box 8"/>
          <p:cNvSpPr txBox="1">
            <a:spLocks noChangeArrowheads="1"/>
          </p:cNvSpPr>
          <p:nvPr/>
        </p:nvSpPr>
        <p:spPr bwMode="auto">
          <a:xfrm>
            <a:off x="2436813" y="3092450"/>
            <a:ext cx="603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tr-TR" altLang="zh-TW" sz="1600">
                <a:solidFill>
                  <a:schemeClr val="bg1"/>
                </a:solidFill>
              </a:rPr>
              <a:t>123</a:t>
            </a:r>
          </a:p>
        </p:txBody>
      </p:sp>
      <p:pic>
        <p:nvPicPr>
          <p:cNvPr id="55301" name="Picture 10"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fade">
                                      <p:cBhvr>
                                        <p:cTn id="7" dur="1000"/>
                                        <p:tgtEl>
                                          <p:spTgt spid="307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26"/>
                                        </p:tgtEl>
                                        <p:attrNameLst>
                                          <p:attrName>style.visibility</p:attrName>
                                        </p:attrNameLst>
                                      </p:cBhvr>
                                      <p:to>
                                        <p:strVal val="visible"/>
                                      </p:to>
                                    </p:set>
                                    <p:animEffect transition="in" filter="fade">
                                      <p:cBhvr>
                                        <p:cTn id="10" dur="1000"/>
                                        <p:tgtEl>
                                          <p:spTgt spid="307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28"/>
                                        </p:tgtEl>
                                        <p:attrNameLst>
                                          <p:attrName>style.visibility</p:attrName>
                                        </p:attrNameLst>
                                      </p:cBhvr>
                                      <p:to>
                                        <p:strVal val="visible"/>
                                      </p:to>
                                    </p:set>
                                    <p:animEffect transition="in" filter="fade">
                                      <p:cBhvr>
                                        <p:cTn id="13" dur="10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5" descr="cosmos_1021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25" y="2679700"/>
            <a:ext cx="24161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377825" y="1722438"/>
            <a:ext cx="250031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200" b="1">
                <a:ea typeface="標楷體" pitchFamily="65" charset="-120"/>
              </a:rPr>
              <a:t>羅傑</a:t>
            </a:r>
            <a:r>
              <a:rPr lang="en-US" altLang="zh-TW" sz="3200" b="1">
                <a:latin typeface="標楷體" pitchFamily="65" charset="-120"/>
                <a:ea typeface="標楷體" pitchFamily="65" charset="-120"/>
              </a:rPr>
              <a:t>·</a:t>
            </a:r>
            <a:r>
              <a:rPr lang="zh-TW" altLang="en-US" sz="3200" b="1">
                <a:ea typeface="標楷體" pitchFamily="65" charset="-120"/>
              </a:rPr>
              <a:t>潘洛斯</a:t>
            </a:r>
            <a:r>
              <a:rPr lang="zh-TW" altLang="en-US">
                <a:ea typeface="新細明體" pitchFamily="18" charset="-120"/>
              </a:rPr>
              <a:t> </a:t>
            </a:r>
            <a:endParaRPr lang="de-DE" altLang="zh-TW" sz="2000" b="1">
              <a:ea typeface="新細明體" pitchFamily="18" charset="-120"/>
            </a:endParaRPr>
          </a:p>
          <a:p>
            <a:pPr algn="ctr" eaLnBrk="1" hangingPunct="1"/>
            <a:r>
              <a:rPr lang="de-DE" altLang="zh-TW" sz="2000" b="1">
                <a:ea typeface="新細明體" pitchFamily="18" charset="-120"/>
              </a:rPr>
              <a:t>(Roger Penrose )</a:t>
            </a:r>
            <a:endParaRPr lang="tr-TR" altLang="zh-TW" sz="2000" b="1"/>
          </a:p>
        </p:txBody>
      </p:sp>
      <p:sp>
        <p:nvSpPr>
          <p:cNvPr id="29704" name="Text Box 8"/>
          <p:cNvSpPr txBox="1">
            <a:spLocks noChangeArrowheads="1"/>
          </p:cNvSpPr>
          <p:nvPr/>
        </p:nvSpPr>
        <p:spPr bwMode="auto">
          <a:xfrm>
            <a:off x="3498850" y="2814638"/>
            <a:ext cx="3038011" cy="1938992"/>
          </a:xfrm>
          <a:prstGeom prst="rect">
            <a:avLst/>
          </a:prstGeom>
          <a:noFill/>
          <a:ln w="9525">
            <a:noFill/>
            <a:miter lim="800000"/>
            <a:headEnd/>
            <a:tailEnd/>
          </a:ln>
          <a:effectLst/>
        </p:spPr>
        <p:txBody>
          <a:bodyPr wrap="none">
            <a:spAutoFit/>
          </a:bodyPr>
          <a:lstStyle/>
          <a:p>
            <a:pPr>
              <a:defRPr/>
            </a:pPr>
            <a:r>
              <a:rPr lang="tr-TR" altLang="zh-TW" sz="12000" b="1" dirty="0" smtClean="0">
                <a:effectLst>
                  <a:outerShdw blurRad="38100" dist="38100" dir="2700000" algn="tl">
                    <a:srgbClr val="C0C0C0"/>
                  </a:outerShdw>
                </a:effectLst>
                <a:latin typeface="Arial" charset="0"/>
              </a:rPr>
              <a:t>10</a:t>
            </a:r>
            <a:r>
              <a:rPr lang="tr-TR" altLang="zh-TW" sz="12000" b="1" baseline="60000" dirty="0" smtClean="0">
                <a:effectLst>
                  <a:outerShdw blurRad="38100" dist="38100" dir="2700000" algn="tl">
                    <a:srgbClr val="C0C0C0"/>
                  </a:outerShdw>
                </a:effectLst>
                <a:latin typeface="Arial" charset="0"/>
              </a:rPr>
              <a:t>10</a:t>
            </a:r>
            <a:endParaRPr lang="tr-TR" altLang="zh-TW" sz="12000" b="1" baseline="60000" dirty="0">
              <a:effectLst>
                <a:outerShdw blurRad="38100" dist="38100" dir="2700000" algn="tl">
                  <a:srgbClr val="C0C0C0"/>
                </a:outerShdw>
              </a:effectLst>
              <a:latin typeface="Arial" charset="0"/>
            </a:endParaRPr>
          </a:p>
        </p:txBody>
      </p:sp>
      <p:sp>
        <p:nvSpPr>
          <p:cNvPr id="29705" name="Text Box 9"/>
          <p:cNvSpPr txBox="1">
            <a:spLocks noChangeArrowheads="1"/>
          </p:cNvSpPr>
          <p:nvPr/>
        </p:nvSpPr>
        <p:spPr bwMode="auto">
          <a:xfrm>
            <a:off x="6322967" y="1959992"/>
            <a:ext cx="1665287" cy="1158875"/>
          </a:xfrm>
          <a:prstGeom prst="rect">
            <a:avLst/>
          </a:prstGeom>
          <a:noFill/>
          <a:ln w="9525">
            <a:noFill/>
            <a:miter lim="800000"/>
            <a:headEnd/>
            <a:tailEnd/>
          </a:ln>
          <a:effectLst/>
        </p:spPr>
        <p:txBody>
          <a:bodyPr wrap="none">
            <a:spAutoFit/>
          </a:bodyPr>
          <a:lstStyle/>
          <a:p>
            <a:pPr>
              <a:defRPr/>
            </a:pPr>
            <a:r>
              <a:rPr lang="tr-TR" altLang="zh-TW" sz="7000" b="1" dirty="0">
                <a:effectLst>
                  <a:outerShdw blurRad="38100" dist="38100" dir="2700000" algn="tl">
                    <a:srgbClr val="C0C0C0"/>
                  </a:outerShdw>
                </a:effectLst>
                <a:latin typeface="Arial" charset="0"/>
              </a:rPr>
              <a:t>123</a:t>
            </a:r>
          </a:p>
        </p:txBody>
      </p:sp>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57346" name="Picture 7" descr="Resim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4550"/>
            <a:ext cx="89662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8"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1643063"/>
            <a:ext cx="850741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marL="800100" indent="-4381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3600" dirty="0">
                <a:solidFill>
                  <a:srgbClr val="FFFF99"/>
                </a:solidFill>
                <a:latin typeface="標楷體" pitchFamily="65" charset="-120"/>
                <a:ea typeface="標楷體" pitchFamily="65" charset="-120"/>
              </a:rPr>
              <a:t>「你們的主確是真主，他在</a:t>
            </a:r>
            <a:r>
              <a:rPr lang="en-US" altLang="zh-TW" sz="3600" dirty="0">
                <a:solidFill>
                  <a:srgbClr val="FFFF99"/>
                </a:solidFill>
                <a:latin typeface="標楷體" pitchFamily="65" charset="-120"/>
                <a:ea typeface="標楷體" pitchFamily="65" charset="-120"/>
              </a:rPr>
              <a:t>6</a:t>
            </a:r>
            <a:r>
              <a:rPr lang="zh-TW" altLang="en-US" sz="3600" dirty="0">
                <a:solidFill>
                  <a:srgbClr val="FFFF99"/>
                </a:solidFill>
                <a:latin typeface="標楷體" pitchFamily="65" charset="-120"/>
                <a:ea typeface="標楷體" pitchFamily="65" charset="-120"/>
              </a:rPr>
              <a:t>日內創造了天地，然後，升上寶座，他使黑夜追求白晝，而遮蔽它；他把日月和星宿造成順從他的命令的。真的，創造和命令只歸他主持。多福哉真主</a:t>
            </a:r>
            <a:r>
              <a:rPr lang="en-US" altLang="zh-TW" sz="3600" dirty="0">
                <a:solidFill>
                  <a:srgbClr val="FFFF99"/>
                </a:solidFill>
                <a:latin typeface="標楷體" pitchFamily="65" charset="-120"/>
                <a:ea typeface="標楷體" pitchFamily="65" charset="-120"/>
              </a:rPr>
              <a:t>--</a:t>
            </a:r>
            <a:r>
              <a:rPr lang="zh-TW" altLang="en-US" sz="3600" dirty="0">
                <a:solidFill>
                  <a:srgbClr val="FFFF99"/>
                </a:solidFill>
                <a:latin typeface="標楷體" pitchFamily="65" charset="-120"/>
                <a:ea typeface="標楷體" pitchFamily="65" charset="-120"/>
              </a:rPr>
              <a:t>全世界的主！」</a:t>
            </a:r>
            <a:endParaRPr lang="tr-TR" altLang="zh-TW" sz="3600" dirty="0">
              <a:solidFill>
                <a:srgbClr val="FFFF99"/>
              </a:solidFill>
              <a:latin typeface="標楷體" pitchFamily="65" charset="-120"/>
              <a:ea typeface="標楷體" pitchFamily="65" charset="-120"/>
            </a:endParaRPr>
          </a:p>
        </p:txBody>
      </p:sp>
      <p:pic>
        <p:nvPicPr>
          <p:cNvPr id="58371" name="Picture 8" descr="cerceve-kapak-a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9"/>
          <p:cNvSpPr txBox="1">
            <a:spLocks noChangeArrowheads="1"/>
          </p:cNvSpPr>
          <p:nvPr/>
        </p:nvSpPr>
        <p:spPr bwMode="auto">
          <a:xfrm>
            <a:off x="4568825" y="4876800"/>
            <a:ext cx="4057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zh-TW" altLang="tr-TR" sz="2800">
                <a:solidFill>
                  <a:srgbClr val="FFFF99"/>
                </a:solidFill>
                <a:latin typeface="標楷體" pitchFamily="65" charset="-120"/>
                <a:ea typeface="標楷體" pitchFamily="65" charset="-120"/>
              </a:rPr>
              <a:t>（古蘭經</a:t>
            </a:r>
            <a:r>
              <a:rPr lang="zh-CN" altLang="tr-TR" sz="2800">
                <a:solidFill>
                  <a:srgbClr val="FFFF99"/>
                </a:solidFill>
                <a:latin typeface="標楷體" pitchFamily="65" charset="-120"/>
                <a:ea typeface="標楷體" pitchFamily="65" charset="-120"/>
              </a:rPr>
              <a:t> </a:t>
            </a:r>
            <a:r>
              <a:rPr lang="tr-TR" altLang="zh-CN" sz="2800">
                <a:solidFill>
                  <a:srgbClr val="FFFF99"/>
                </a:solidFill>
                <a:latin typeface="標楷體" pitchFamily="65" charset="-120"/>
                <a:ea typeface="標楷體" pitchFamily="65" charset="-120"/>
              </a:rPr>
              <a:t>7</a:t>
            </a:r>
            <a:r>
              <a:rPr lang="zh-TW" altLang="tr-TR" sz="2800">
                <a:solidFill>
                  <a:srgbClr val="FFFF99"/>
                </a:solidFill>
                <a:latin typeface="標楷體" pitchFamily="65" charset="-120"/>
                <a:ea typeface="標楷體" pitchFamily="65" charset="-120"/>
              </a:rPr>
              <a:t>章</a:t>
            </a:r>
            <a:r>
              <a:rPr lang="tr-TR" altLang="zh-CN" sz="2800">
                <a:solidFill>
                  <a:srgbClr val="FFFF99"/>
                </a:solidFill>
                <a:latin typeface="標楷體" pitchFamily="65" charset="-120"/>
                <a:ea typeface="標楷體" pitchFamily="65" charset="-120"/>
              </a:rPr>
              <a:t>54</a:t>
            </a:r>
            <a:r>
              <a:rPr lang="zh-TW" altLang="tr-TR" sz="2800">
                <a:solidFill>
                  <a:srgbClr val="FFFF99"/>
                </a:solidFill>
                <a:latin typeface="標楷體" pitchFamily="65" charset="-120"/>
                <a:ea typeface="標楷體" pitchFamily="65" charset="-120"/>
              </a:rPr>
              <a:t>節</a:t>
            </a:r>
            <a:r>
              <a:rPr lang="zh-CN" altLang="tr-TR" sz="2800">
                <a:solidFill>
                  <a:srgbClr val="FFFF99"/>
                </a:solidFill>
                <a:latin typeface="標楷體" pitchFamily="65" charset="-120"/>
                <a:ea typeface="標楷體" pitchFamily="65" charset="-120"/>
              </a:rPr>
              <a:t> </a:t>
            </a:r>
            <a:r>
              <a:rPr lang="zh-TW" altLang="tr-TR" sz="2800">
                <a:solidFill>
                  <a:srgbClr val="FFFF99"/>
                </a:solidFill>
                <a:latin typeface="標楷體" pitchFamily="65" charset="-120"/>
                <a:ea typeface="標楷體" pitchFamily="65" charset="-120"/>
              </a:rPr>
              <a:t>）</a:t>
            </a:r>
            <a:endParaRPr lang="zh-TW" altLang="en-US" sz="2800">
              <a:solidFill>
                <a:srgbClr val="FFFF99"/>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2000"/>
                                        <p:tgtEl>
                                          <p:spTgt spid="327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77"/>
                                        </p:tgtEl>
                                        <p:attrNameLst>
                                          <p:attrName>style.visibility</p:attrName>
                                        </p:attrNameLst>
                                      </p:cBhvr>
                                      <p:to>
                                        <p:strVal val="visible"/>
                                      </p:to>
                                    </p:set>
                                    <p:animEffect transition="in" filter="fade">
                                      <p:cBhvr>
                                        <p:cTn id="10" dur="20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284692" y="3102053"/>
            <a:ext cx="8389399" cy="2313696"/>
          </a:xfrm>
        </p:spPr>
        <p:txBody>
          <a:bodyPr/>
          <a:lstStyle/>
          <a:p>
            <a:pPr>
              <a:lnSpc>
                <a:spcPct val="120000"/>
              </a:lnSpc>
              <a:buFont typeface="Wingdings" pitchFamily="2" charset="2"/>
              <a:buNone/>
              <a:defRPr/>
            </a:pPr>
            <a:r>
              <a:rPr lang="zh-TW" altLang="en-US" sz="3000" b="1" dirty="0" smtClean="0">
                <a:solidFill>
                  <a:srgbClr val="FFFFFF"/>
                </a:solidFill>
                <a:ea typeface="新細明體" pitchFamily="18" charset="-120"/>
              </a:rPr>
              <a:t>「時間在定義上是因果現象中引發出來的維度，無時間則無因果。假如時間的原初點於宇宙形成的太初點同時發生，則正如時空定理所言，宇宙本身一定是完全獨立於時間維度的運行實體，而且它的形成也先存於宇宙的時間維度。</a:t>
            </a:r>
          </a:p>
        </p:txBody>
      </p:sp>
      <p:sp>
        <p:nvSpPr>
          <p:cNvPr id="59396" name="文字方塊 3"/>
          <p:cNvSpPr txBox="1">
            <a:spLocks noChangeArrowheads="1"/>
          </p:cNvSpPr>
          <p:nvPr/>
        </p:nvSpPr>
        <p:spPr bwMode="auto">
          <a:xfrm>
            <a:off x="2689934" y="952500"/>
            <a:ext cx="585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US" sz="2400" b="1" dirty="0">
                <a:solidFill>
                  <a:srgbClr val="FFFFFF"/>
                </a:solidFill>
                <a:effectLst>
                  <a:outerShdw blurRad="38100" dist="38100" dir="2700000" algn="tl">
                    <a:srgbClr val="000000">
                      <a:alpha val="43137"/>
                    </a:srgbClr>
                  </a:outerShdw>
                </a:effectLst>
                <a:latin typeface="Tahoma" pitchFamily="34" charset="0"/>
                <a:ea typeface="新細明體" pitchFamily="18" charset="-120"/>
              </a:rPr>
              <a:t>很多科學家既不願成為無神論者，也不願強迫自己接受全知全能創造主的存在。擧個例子來說，美國天文物理學家休</a:t>
            </a:r>
            <a:r>
              <a:rPr lang="en-US" altLang="zh-TW" sz="2400" b="1" dirty="0">
                <a:solidFill>
                  <a:srgbClr val="FFFFFF"/>
                </a:solidFill>
                <a:effectLst>
                  <a:outerShdw blurRad="38100" dist="38100" dir="2700000" algn="tl">
                    <a:srgbClr val="000000">
                      <a:alpha val="43137"/>
                    </a:srgbClr>
                  </a:outerShdw>
                </a:effectLst>
                <a:latin typeface="Tahoma" pitchFamily="34" charset="0"/>
                <a:ea typeface="新細明體" pitchFamily="18" charset="-120"/>
              </a:rPr>
              <a:t>‧</a:t>
            </a:r>
            <a:r>
              <a:rPr lang="zh-TW" altLang="en-US" sz="2400" b="1" dirty="0">
                <a:solidFill>
                  <a:srgbClr val="FFFFFF"/>
                </a:solidFill>
                <a:effectLst>
                  <a:outerShdw blurRad="38100" dist="38100" dir="2700000" algn="tl">
                    <a:srgbClr val="000000">
                      <a:alpha val="43137"/>
                    </a:srgbClr>
                  </a:outerShdw>
                </a:effectLst>
                <a:latin typeface="Tahoma" pitchFamily="34" charset="0"/>
                <a:ea typeface="新細明體" pitchFamily="18" charset="-120"/>
              </a:rPr>
              <a:t>羅斯</a:t>
            </a:r>
            <a:r>
              <a:rPr lang="en-US" altLang="zh-TW" sz="2400" dirty="0">
                <a:solidFill>
                  <a:srgbClr val="FFFFFF"/>
                </a:solidFill>
                <a:effectLst>
                  <a:outerShdw blurRad="38100" dist="38100" dir="2700000" algn="tl">
                    <a:srgbClr val="000000">
                      <a:alpha val="43137"/>
                    </a:srgbClr>
                  </a:outerShdw>
                </a:effectLst>
                <a:latin typeface="Tahoma" pitchFamily="34" charset="0"/>
                <a:ea typeface="新細明體" pitchFamily="18" charset="-120"/>
              </a:rPr>
              <a:t>(Hugh Ross)</a:t>
            </a:r>
            <a:r>
              <a:rPr lang="zh-TW" altLang="en-US" sz="2400" b="1" dirty="0">
                <a:solidFill>
                  <a:srgbClr val="FFFFFF"/>
                </a:solidFill>
                <a:effectLst>
                  <a:outerShdw blurRad="38100" dist="38100" dir="2700000" algn="tl">
                    <a:srgbClr val="000000">
                      <a:alpha val="43137"/>
                    </a:srgbClr>
                  </a:outerShdw>
                </a:effectLst>
                <a:latin typeface="Tahoma" pitchFamily="34" charset="0"/>
                <a:ea typeface="新細明體" pitchFamily="18" charset="-120"/>
              </a:rPr>
              <a:t>倡議的一位超乎所有自然維度的宇宙創造主應有以下之神的屬性：</a:t>
            </a:r>
            <a:endParaRPr lang="en-US" sz="2400" b="1" dirty="0">
              <a:solidFill>
                <a:srgbClr val="FFFFFF"/>
              </a:solidFill>
              <a:effectLst>
                <a:outerShdw blurRad="38100" dist="38100" dir="2700000" algn="tl">
                  <a:srgbClr val="000000">
                    <a:alpha val="43137"/>
                  </a:srgbClr>
                </a:outerShdw>
              </a:effectLst>
              <a:latin typeface="Tahoma" pitchFamily="34"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60" y="1045413"/>
            <a:ext cx="1544197" cy="1473650"/>
          </a:xfrm>
          <a:prstGeom prst="rect">
            <a:avLst/>
          </a:prstGeom>
        </p:spPr>
      </p:pic>
      <p:sp>
        <p:nvSpPr>
          <p:cNvPr id="3" name="文字方塊 2"/>
          <p:cNvSpPr txBox="1"/>
          <p:nvPr/>
        </p:nvSpPr>
        <p:spPr>
          <a:xfrm>
            <a:off x="567267" y="2522160"/>
            <a:ext cx="2370666" cy="369332"/>
          </a:xfrm>
          <a:prstGeom prst="rect">
            <a:avLst/>
          </a:prstGeom>
          <a:noFill/>
        </p:spPr>
        <p:txBody>
          <a:bodyPr wrap="square" rtlCol="0">
            <a:spAutoFit/>
          </a:bodyPr>
          <a:lstStyle/>
          <a:p>
            <a:r>
              <a:rPr lang="en-US" altLang="zh-HK" b="1" dirty="0" smtClean="0">
                <a:solidFill>
                  <a:srgbClr val="FFFF00"/>
                </a:solidFill>
              </a:rPr>
              <a:t>Hugh Ross(1945-  )</a:t>
            </a:r>
            <a:endParaRPr lang="zh-HK" altLang="en-US" b="1" dirty="0">
              <a:solidFill>
                <a:srgbClr val="FFFF00"/>
              </a:solidFill>
            </a:endParaRPr>
          </a:p>
        </p:txBody>
      </p:sp>
      <p:pic>
        <p:nvPicPr>
          <p:cNvPr id="7" name="Picture 8"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18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Effect transition="in" filter="wipe(left)">
                                      <p:cBhvr>
                                        <p:cTn id="7" dur="500"/>
                                        <p:tgtEl>
                                          <p:spTgt spid="104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99614" y="1798638"/>
            <a:ext cx="7723573" cy="2956104"/>
          </a:xfrm>
        </p:spPr>
        <p:txBody>
          <a:bodyPr/>
          <a:lstStyle/>
          <a:p>
            <a:pPr indent="12700">
              <a:lnSpc>
                <a:spcPct val="120000"/>
              </a:lnSpc>
              <a:buNone/>
              <a:defRPr/>
            </a:pPr>
            <a:r>
              <a:rPr lang="en-US" altLang="zh-TW" b="1" dirty="0" smtClean="0">
                <a:solidFill>
                  <a:schemeClr val="accent2">
                    <a:lumMod val="40000"/>
                    <a:lumOff val="60000"/>
                  </a:schemeClr>
                </a:solidFill>
                <a:ea typeface="新細明體" pitchFamily="18" charset="-120"/>
              </a:rPr>
              <a:t>…</a:t>
            </a:r>
            <a:r>
              <a:rPr lang="zh-TW" altLang="en-US" b="1" dirty="0">
                <a:solidFill>
                  <a:srgbClr val="FFFF00"/>
                </a:solidFill>
                <a:ea typeface="新細明體" pitchFamily="18" charset="-120"/>
              </a:rPr>
              <a:t>這個論點就使我們知道</a:t>
            </a:r>
            <a:r>
              <a:rPr lang="zh-TW" altLang="en-US" b="1" dirty="0" smtClean="0">
                <a:solidFill>
                  <a:schemeClr val="bg1"/>
                </a:solidFill>
                <a:ea typeface="新細明體" pitchFamily="18" charset="-120"/>
              </a:rPr>
              <a:t>創造主是超越自然界的，並且不受制於宇宙的任何維度。這個論點也使我們知道神既不是宇宙的自身，也不是涵蓋於宇宙之內。」</a:t>
            </a:r>
          </a:p>
        </p:txBody>
      </p:sp>
      <p:sp>
        <p:nvSpPr>
          <p:cNvPr id="50179" name="文字方塊 4"/>
          <p:cNvSpPr txBox="1">
            <a:spLocks noChangeArrowheads="1"/>
          </p:cNvSpPr>
          <p:nvPr/>
        </p:nvSpPr>
        <p:spPr bwMode="auto">
          <a:xfrm>
            <a:off x="807868" y="4890209"/>
            <a:ext cx="7732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68400" indent="-1168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TW" dirty="0">
                <a:solidFill>
                  <a:srgbClr val="FFFFFF"/>
                </a:solidFill>
                <a:latin typeface="Tahoma" pitchFamily="34" charset="0"/>
                <a:ea typeface="新細明體" pitchFamily="18" charset="-120"/>
              </a:rPr>
              <a:t>Hugh Ross, The Creator and the Cosmos: How Greatest Scientific Discoveries of The Century Reveal God, Colorado: </a:t>
            </a:r>
            <a:r>
              <a:rPr lang="en-US" altLang="zh-TW" dirty="0" err="1">
                <a:solidFill>
                  <a:srgbClr val="FFFFFF"/>
                </a:solidFill>
                <a:latin typeface="Tahoma" pitchFamily="34" charset="0"/>
                <a:ea typeface="新細明體" pitchFamily="18" charset="-120"/>
              </a:rPr>
              <a:t>NavPress</a:t>
            </a:r>
            <a:r>
              <a:rPr lang="en-US" altLang="zh-TW" dirty="0">
                <a:solidFill>
                  <a:srgbClr val="FFFFFF"/>
                </a:solidFill>
                <a:latin typeface="Tahoma" pitchFamily="34" charset="0"/>
                <a:ea typeface="新細明體" pitchFamily="18" charset="-120"/>
              </a:rPr>
              <a:t>, revised edition, 1995, p. 76 </a:t>
            </a:r>
            <a:endParaRPr lang="zh-TW" altLang="en-US" dirty="0">
              <a:solidFill>
                <a:srgbClr val="FFFFFF"/>
              </a:solidFill>
              <a:latin typeface="Tahoma" pitchFamily="34" charset="0"/>
              <a:ea typeface="新細明體" pitchFamily="18" charset="-120"/>
            </a:endParaRPr>
          </a:p>
        </p:txBody>
      </p:sp>
      <p:sp>
        <p:nvSpPr>
          <p:cNvPr id="2" name="文字方塊 1"/>
          <p:cNvSpPr txBox="1"/>
          <p:nvPr/>
        </p:nvSpPr>
        <p:spPr>
          <a:xfrm>
            <a:off x="6570133" y="1168400"/>
            <a:ext cx="999067" cy="523220"/>
          </a:xfrm>
          <a:prstGeom prst="rect">
            <a:avLst/>
          </a:prstGeom>
          <a:noFill/>
        </p:spPr>
        <p:txBody>
          <a:bodyPr wrap="square" rtlCol="0">
            <a:spAutoFit/>
          </a:bodyPr>
          <a:lstStyle/>
          <a:p>
            <a:r>
              <a:rPr lang="en-US" altLang="zh-HK" sz="2800" dirty="0" smtClean="0">
                <a:solidFill>
                  <a:srgbClr val="FFFFFF"/>
                </a:solidFill>
              </a:rPr>
              <a:t>(</a:t>
            </a:r>
            <a:r>
              <a:rPr lang="zh-HK" altLang="en-US" sz="2800" dirty="0" smtClean="0">
                <a:solidFill>
                  <a:srgbClr val="FFFFFF"/>
                </a:solidFill>
              </a:rPr>
              <a:t>續</a:t>
            </a:r>
            <a:r>
              <a:rPr lang="en-US" altLang="zh-HK" sz="2800" dirty="0" smtClean="0">
                <a:solidFill>
                  <a:srgbClr val="FFFFFF"/>
                </a:solidFill>
              </a:rPr>
              <a:t>)</a:t>
            </a:r>
            <a:endParaRPr lang="zh-HK" altLang="en-US" sz="2800" dirty="0">
              <a:solidFill>
                <a:srgbClr val="FFFFFF"/>
              </a:solidFill>
            </a:endParaRPr>
          </a:p>
        </p:txBody>
      </p:sp>
      <p:pic>
        <p:nvPicPr>
          <p:cNvPr id="6" name="Picture 8"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33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Effect transition="in" filter="wipe(left)">
                                      <p:cBhvr>
                                        <p:cTn id="7" dur="500"/>
                                        <p:tgtEl>
                                          <p:spTgt spid="1044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179"/>
                                        </p:tgtEl>
                                        <p:attrNameLst>
                                          <p:attrName>style.visibility</p:attrName>
                                        </p:attrNameLst>
                                      </p:cBhvr>
                                      <p:to>
                                        <p:strVal val="visible"/>
                                      </p:to>
                                    </p:set>
                                    <p:animEffect transition="in" filter="dissolve">
                                      <p:cBhvr>
                                        <p:cTn id="12"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utoUpdateAnimBg="0"/>
      <p:bldP spid="5017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4" name="Rectangle 4"/>
          <p:cNvSpPr>
            <a:spLocks noGrp="1" noRot="1" noChangeArrowheads="1"/>
          </p:cNvSpPr>
          <p:nvPr>
            <p:ph type="title"/>
          </p:nvPr>
        </p:nvSpPr>
        <p:spPr>
          <a:xfrm>
            <a:off x="692150" y="1174750"/>
            <a:ext cx="7724775" cy="817563"/>
          </a:xfrm>
        </p:spPr>
        <p:txBody>
          <a:bodyPr/>
          <a:lstStyle/>
          <a:p>
            <a:pPr eaLnBrk="1" hangingPunct="1">
              <a:defRPr/>
            </a:pPr>
            <a:r>
              <a:rPr lang="zh-TW" altLang="en-US" sz="4800" b="1" dirty="0" smtClean="0">
                <a:solidFill>
                  <a:srgbClr val="FFFF00"/>
                </a:solidFill>
                <a:ea typeface="標楷體" pitchFamily="65" charset="-120"/>
              </a:rPr>
              <a:t>小結</a:t>
            </a:r>
          </a:p>
        </p:txBody>
      </p:sp>
      <p:sp>
        <p:nvSpPr>
          <p:cNvPr id="179205" name="Rectangle 5"/>
          <p:cNvSpPr>
            <a:spLocks noChangeArrowheads="1"/>
          </p:cNvSpPr>
          <p:nvPr/>
        </p:nvSpPr>
        <p:spPr bwMode="auto">
          <a:xfrm>
            <a:off x="765175" y="1947863"/>
            <a:ext cx="7921625" cy="3893374"/>
          </a:xfrm>
          <a:prstGeom prst="rect">
            <a:avLst/>
          </a:prstGeom>
          <a:noFill/>
          <a:ln w="9525" algn="ctr">
            <a:noFill/>
            <a:miter lim="800000"/>
            <a:headEnd/>
            <a:tailEnd/>
          </a:ln>
          <a:effectLst/>
        </p:spPr>
        <p:txBody>
          <a:bodyPr>
            <a:spAutoFit/>
          </a:bodyPr>
          <a:lstStyle/>
          <a:p>
            <a:pPr>
              <a:spcBef>
                <a:spcPts val="300"/>
              </a:spcBef>
              <a:buFontTx/>
              <a:buChar char="•"/>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20世紀的科學研究把唯物主義推倒</a:t>
            </a:r>
          </a:p>
          <a:p>
            <a:pPr>
              <a:spcBef>
                <a:spcPts val="300"/>
              </a:spcBef>
              <a:buFontTx/>
              <a:buChar char="•"/>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發現宇宙並非恆久不變的</a:t>
            </a:r>
          </a:p>
          <a:p>
            <a:pPr>
              <a:spcBef>
                <a:spcPts val="300"/>
              </a:spcBef>
              <a:buFontTx/>
              <a:buChar char="•"/>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科學觀察及計算證明</a:t>
            </a:r>
          </a:p>
          <a:p>
            <a:pPr lvl="1">
              <a:spcBef>
                <a:spcPts val="300"/>
              </a:spcBef>
              <a:buFont typeface="Wingdings" pitchFamily="2" charset="2"/>
              <a:buChar char="Ø"/>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宇宙在澎漲中</a:t>
            </a:r>
          </a:p>
          <a:p>
            <a:pPr lvl="1">
              <a:spcBef>
                <a:spcPts val="300"/>
              </a:spcBef>
              <a:buFont typeface="Wingdings" pitchFamily="2" charset="2"/>
              <a:buChar char="Ø"/>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宇宙有一起點</a:t>
            </a:r>
          </a:p>
          <a:p>
            <a:pPr lvl="1">
              <a:spcBef>
                <a:spcPts val="300"/>
              </a:spcBef>
              <a:buFont typeface="Wingdings" pitchFamily="2" charset="2"/>
              <a:buChar char="Ø"/>
              <a:defRPr/>
            </a:pPr>
            <a:r>
              <a:rPr lang="zh-TW" altLang="en-US" sz="3200" dirty="0">
                <a:solidFill>
                  <a:srgbClr val="FFCC66"/>
                </a:solidFill>
                <a:effectLst>
                  <a:outerShdw blurRad="38100" dist="38100" dir="2700000" algn="tl">
                    <a:srgbClr val="000000"/>
                  </a:outerShdw>
                </a:effectLst>
                <a:latin typeface="標楷體" pitchFamily="65" charset="-120"/>
                <a:ea typeface="標楷體" pitchFamily="65" charset="-120"/>
              </a:rPr>
              <a:t>宇宙經大爆炸而從無到有產生</a:t>
            </a:r>
          </a:p>
          <a:p>
            <a:pPr>
              <a:spcBef>
                <a:spcPts val="300"/>
              </a:spcBef>
              <a:defRPr/>
            </a:pPr>
            <a:r>
              <a:rPr lang="zh-TW" altLang="en-US" sz="4000" dirty="0">
                <a:solidFill>
                  <a:srgbClr val="FFCC66"/>
                </a:solidFill>
                <a:effectLst>
                  <a:outerShdw blurRad="38100" dist="38100" dir="2700000" algn="tl">
                    <a:srgbClr val="000000"/>
                  </a:outerShdw>
                </a:effectLst>
                <a:latin typeface="標楷體" pitchFamily="65" charset="-120"/>
                <a:ea typeface="標楷體" pitchFamily="65" charset="-120"/>
              </a:rPr>
              <a:t>今日以上的理論已成不爭之論</a:t>
            </a:r>
          </a:p>
        </p:txBody>
      </p:sp>
      <p:pic>
        <p:nvPicPr>
          <p:cNvPr id="6" name="Picture 8"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025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9205">
                                            <p:txEl>
                                              <p:pRg st="0" end="0"/>
                                            </p:txEl>
                                          </p:spTgt>
                                        </p:tgtEl>
                                        <p:attrNameLst>
                                          <p:attrName>style.visibility</p:attrName>
                                        </p:attrNameLst>
                                      </p:cBhvr>
                                      <p:to>
                                        <p:strVal val="visible"/>
                                      </p:to>
                                    </p:set>
                                    <p:animEffect transition="in" filter="dissolve">
                                      <p:cBhvr>
                                        <p:cTn id="7" dur="500"/>
                                        <p:tgtEl>
                                          <p:spTgt spid="179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9205">
                                            <p:txEl>
                                              <p:pRg st="1" end="1"/>
                                            </p:txEl>
                                          </p:spTgt>
                                        </p:tgtEl>
                                        <p:attrNameLst>
                                          <p:attrName>style.visibility</p:attrName>
                                        </p:attrNameLst>
                                      </p:cBhvr>
                                      <p:to>
                                        <p:strVal val="visible"/>
                                      </p:to>
                                    </p:set>
                                    <p:animEffect transition="in" filter="dissolve">
                                      <p:cBhvr>
                                        <p:cTn id="12" dur="500"/>
                                        <p:tgtEl>
                                          <p:spTgt spid="179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9205">
                                            <p:txEl>
                                              <p:pRg st="2" end="2"/>
                                            </p:txEl>
                                          </p:spTgt>
                                        </p:tgtEl>
                                        <p:attrNameLst>
                                          <p:attrName>style.visibility</p:attrName>
                                        </p:attrNameLst>
                                      </p:cBhvr>
                                      <p:to>
                                        <p:strVal val="visible"/>
                                      </p:to>
                                    </p:set>
                                    <p:animEffect transition="in" filter="dissolve">
                                      <p:cBhvr>
                                        <p:cTn id="17" dur="500"/>
                                        <p:tgtEl>
                                          <p:spTgt spid="179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9205">
                                            <p:txEl>
                                              <p:pRg st="3" end="3"/>
                                            </p:txEl>
                                          </p:spTgt>
                                        </p:tgtEl>
                                        <p:attrNameLst>
                                          <p:attrName>style.visibility</p:attrName>
                                        </p:attrNameLst>
                                      </p:cBhvr>
                                      <p:to>
                                        <p:strVal val="visible"/>
                                      </p:to>
                                    </p:set>
                                    <p:animEffect transition="in" filter="dissolve">
                                      <p:cBhvr>
                                        <p:cTn id="22" dur="500"/>
                                        <p:tgtEl>
                                          <p:spTgt spid="179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9205">
                                            <p:txEl>
                                              <p:pRg st="4" end="4"/>
                                            </p:txEl>
                                          </p:spTgt>
                                        </p:tgtEl>
                                        <p:attrNameLst>
                                          <p:attrName>style.visibility</p:attrName>
                                        </p:attrNameLst>
                                      </p:cBhvr>
                                      <p:to>
                                        <p:strVal val="visible"/>
                                      </p:to>
                                    </p:set>
                                    <p:animEffect transition="in" filter="dissolve">
                                      <p:cBhvr>
                                        <p:cTn id="27" dur="500"/>
                                        <p:tgtEl>
                                          <p:spTgt spid="17920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9205">
                                            <p:txEl>
                                              <p:pRg st="5" end="5"/>
                                            </p:txEl>
                                          </p:spTgt>
                                        </p:tgtEl>
                                        <p:attrNameLst>
                                          <p:attrName>style.visibility</p:attrName>
                                        </p:attrNameLst>
                                      </p:cBhvr>
                                      <p:to>
                                        <p:strVal val="visible"/>
                                      </p:to>
                                    </p:set>
                                    <p:animEffect transition="in" filter="dissolve">
                                      <p:cBhvr>
                                        <p:cTn id="32" dur="500"/>
                                        <p:tgtEl>
                                          <p:spTgt spid="17920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79205">
                                            <p:txEl>
                                              <p:pRg st="6" end="6"/>
                                            </p:txEl>
                                          </p:spTgt>
                                        </p:tgtEl>
                                        <p:attrNameLst>
                                          <p:attrName>style.visibility</p:attrName>
                                        </p:attrNameLst>
                                      </p:cBhvr>
                                      <p:to>
                                        <p:strVal val="visible"/>
                                      </p:to>
                                    </p:set>
                                    <p:animEffect transition="in" filter="dissolve">
                                      <p:cBhvr>
                                        <p:cTn id="37"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2" descr="D:\unive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11300"/>
            <a:ext cx="67056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1828800" y="5334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kumimoji="1" lang="en-US" altLang="zh-TW" sz="3600" b="1" i="1" dirty="0">
                <a:solidFill>
                  <a:schemeClr val="accent2">
                    <a:lumMod val="40000"/>
                    <a:lumOff val="60000"/>
                  </a:schemeClr>
                </a:solidFill>
                <a:latin typeface="Times New Roman" pitchFamily="18" charset="0"/>
                <a:ea typeface="新細明體" pitchFamily="18" charset="-120"/>
              </a:rPr>
              <a:t>http</a:t>
            </a:r>
            <a:r>
              <a:rPr kumimoji="1" lang="en-US" altLang="zh-TW" sz="3600" b="1" i="1" dirty="0" smtClean="0">
                <a:solidFill>
                  <a:schemeClr val="accent2">
                    <a:lumMod val="40000"/>
                    <a:lumOff val="60000"/>
                  </a:schemeClr>
                </a:solidFill>
                <a:latin typeface="Times New Roman" pitchFamily="18" charset="0"/>
                <a:ea typeface="新細明體" pitchFamily="18" charset="-120"/>
              </a:rPr>
              <a:t>://islamhk.com/cou</a:t>
            </a:r>
            <a:r>
              <a:rPr kumimoji="1" lang="en-US" altLang="zh-TW" sz="3600" b="1" i="1" dirty="0">
                <a:solidFill>
                  <a:schemeClr val="accent2">
                    <a:lumMod val="40000"/>
                    <a:lumOff val="60000"/>
                  </a:schemeClr>
                </a:solidFill>
                <a:latin typeface="Times New Roman" pitchFamily="18" charset="0"/>
                <a:ea typeface="新細明體" pitchFamily="18" charset="-12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barn(outVertical)">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8243"/>
                                        </p:tgtEl>
                                        <p:attrNameLst>
                                          <p:attrName>style.visibility</p:attrName>
                                        </p:attrNameLst>
                                      </p:cBhvr>
                                      <p:to>
                                        <p:strVal val="visible"/>
                                      </p:to>
                                    </p:set>
                                    <p:animEffect transition="in" filter="wipe(left)">
                                      <p:cBhvr>
                                        <p:cTn id="12" dur="500"/>
                                        <p:tgtEl>
                                          <p:spTgt spid="138243"/>
                                        </p:tgtEl>
                                      </p:cBhvr>
                                    </p:animEffect>
                                  </p:childTnLst>
                                  <p:subTnLst>
                                    <p:set>
                                      <p:cBhvr override="childStyle">
                                        <p:cTn dur="1" fill="hold" display="0" masterRel="nextClick" afterEffect="1"/>
                                        <p:tgtEl>
                                          <p:spTgt spid="13824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762000" y="1752600"/>
            <a:ext cx="5257800" cy="3124200"/>
          </a:xfrm>
        </p:spPr>
        <p:txBody>
          <a:bodyPr/>
          <a:lstStyle/>
          <a:p>
            <a:pPr marL="1146175" indent="-579438">
              <a:lnSpc>
                <a:spcPct val="90000"/>
              </a:lnSpc>
              <a:buFont typeface="Wingdings" pitchFamily="2" charset="2"/>
              <a:buNone/>
            </a:pPr>
            <a:r>
              <a:rPr lang="zh-TW" altLang="en-US" sz="2800" smtClean="0">
                <a:solidFill>
                  <a:schemeClr val="hlink"/>
                </a:solidFill>
                <a:latin typeface="標楷體" pitchFamily="65" charset="-120"/>
                <a:ea typeface="標楷體" pitchFamily="65" charset="-120"/>
              </a:rPr>
              <a:t>	</a:t>
            </a:r>
            <a:endParaRPr lang="zh-TW" altLang="en-US" sz="4400" smtClean="0">
              <a:latin typeface="標楷體" pitchFamily="65" charset="-120"/>
              <a:ea typeface="標楷體" pitchFamily="65" charset="-120"/>
            </a:endParaRPr>
          </a:p>
          <a:p>
            <a:pPr marL="1146175" indent="-579438">
              <a:lnSpc>
                <a:spcPct val="90000"/>
              </a:lnSpc>
              <a:buFont typeface="Wingdings" pitchFamily="2" charset="2"/>
              <a:buChar char="§"/>
            </a:pPr>
            <a:r>
              <a:rPr lang="zh-TW" altLang="en-US" smtClean="0">
                <a:solidFill>
                  <a:schemeClr val="bg1"/>
                </a:solidFill>
                <a:latin typeface="標楷體" pitchFamily="65" charset="-120"/>
                <a:ea typeface="標楷體" pitchFamily="65" charset="-120"/>
              </a:rPr>
              <a:t>宇宙是恒久存在， 不是被創造的</a:t>
            </a:r>
          </a:p>
          <a:p>
            <a:pPr marL="1146175" indent="-579438">
              <a:lnSpc>
                <a:spcPct val="90000"/>
              </a:lnSpc>
              <a:buFont typeface="Wingdings" pitchFamily="2" charset="2"/>
              <a:buChar char="§"/>
            </a:pPr>
            <a:r>
              <a:rPr lang="zh-TW" altLang="en-US" smtClean="0">
                <a:solidFill>
                  <a:schemeClr val="bg1"/>
                </a:solidFill>
                <a:latin typeface="標楷體" pitchFamily="65" charset="-120"/>
                <a:ea typeface="標楷體" pitchFamily="65" charset="-120"/>
              </a:rPr>
              <a:t>宇宙不存在規則、計劃和目的，一切是偶然出現的</a:t>
            </a:r>
          </a:p>
        </p:txBody>
      </p:sp>
      <p:grpSp>
        <p:nvGrpSpPr>
          <p:cNvPr id="18435" name="Group 5"/>
          <p:cNvGrpSpPr>
            <a:grpSpLocks/>
          </p:cNvGrpSpPr>
          <p:nvPr/>
        </p:nvGrpSpPr>
        <p:grpSpPr bwMode="auto">
          <a:xfrm>
            <a:off x="2895600" y="2667000"/>
            <a:ext cx="5562600" cy="1946275"/>
            <a:chOff x="68" y="2484"/>
            <a:chExt cx="3130" cy="1067"/>
          </a:xfrm>
        </p:grpSpPr>
        <p:sp>
          <p:nvSpPr>
            <p:cNvPr id="18439" name="Rectangle 6"/>
            <p:cNvSpPr>
              <a:spLocks noChangeArrowheads="1"/>
            </p:cNvSpPr>
            <p:nvPr/>
          </p:nvSpPr>
          <p:spPr bwMode="auto">
            <a:xfrm>
              <a:off x="68" y="3350"/>
              <a:ext cx="10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ltLang="zh-TW">
                <a:ea typeface="新細明體" pitchFamily="18" charset="-120"/>
              </a:endParaRPr>
            </a:p>
          </p:txBody>
        </p:sp>
        <p:pic>
          <p:nvPicPr>
            <p:cNvPr id="18440" name="Picture 7" descr="evreninyaratilisi4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 y="2484"/>
              <a:ext cx="1383" cy="1037"/>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9097" name="Text Box 9"/>
          <p:cNvSpPr txBox="1">
            <a:spLocks noChangeArrowheads="1"/>
          </p:cNvSpPr>
          <p:nvPr/>
        </p:nvSpPr>
        <p:spPr bwMode="auto">
          <a:xfrm>
            <a:off x="1420813" y="952500"/>
            <a:ext cx="6629400" cy="914400"/>
          </a:xfrm>
          <a:prstGeom prst="rect">
            <a:avLst/>
          </a:prstGeom>
          <a:noFill/>
          <a:ln w="9525">
            <a:noFill/>
            <a:miter lim="800000"/>
            <a:headEnd/>
            <a:tailEnd/>
          </a:ln>
          <a:effectLst/>
        </p:spPr>
        <p:txBody>
          <a:bodyPr>
            <a:spAutoFit/>
          </a:bodyPr>
          <a:lstStyle/>
          <a:p>
            <a:pPr algn="ctr">
              <a:spcBef>
                <a:spcPct val="50000"/>
              </a:spcBef>
              <a:defRPr/>
            </a:pPr>
            <a:r>
              <a:rPr lang="zh-TW" altLang="en-US" sz="5400" b="1" dirty="0">
                <a:solidFill>
                  <a:srgbClr val="FFFF00"/>
                </a:solidFill>
                <a:effectLst>
                  <a:outerShdw blurRad="38100" dist="38100" dir="2700000" algn="tl">
                    <a:srgbClr val="000000"/>
                  </a:outerShdw>
                </a:effectLst>
                <a:latin typeface="標楷體" pitchFamily="65" charset="-120"/>
                <a:ea typeface="標楷體" pitchFamily="65" charset="-120"/>
              </a:rPr>
              <a:t>唯物主義的基本假設</a:t>
            </a:r>
          </a:p>
        </p:txBody>
      </p:sp>
      <p:sp>
        <p:nvSpPr>
          <p:cNvPr id="89098" name="Text Box 10"/>
          <p:cNvSpPr txBox="1">
            <a:spLocks noChangeArrowheads="1"/>
          </p:cNvSpPr>
          <p:nvPr/>
        </p:nvSpPr>
        <p:spPr bwMode="auto">
          <a:xfrm>
            <a:off x="538163" y="4551363"/>
            <a:ext cx="7772400" cy="1822450"/>
          </a:xfrm>
          <a:prstGeom prst="rect">
            <a:avLst/>
          </a:prstGeom>
          <a:noFill/>
          <a:ln w="9525">
            <a:noFill/>
            <a:miter lim="800000"/>
            <a:headEnd/>
            <a:tailEnd/>
          </a:ln>
          <a:effectLst/>
        </p:spPr>
        <p:txBody>
          <a:bodyPr>
            <a:spAutoFit/>
          </a:bodyPr>
          <a:lstStyle/>
          <a:p>
            <a:pPr marL="342900" indent="-342900">
              <a:lnSpc>
                <a:spcPct val="120000"/>
              </a:lnSpc>
              <a:spcBef>
                <a:spcPct val="20000"/>
              </a:spcBef>
              <a:buClr>
                <a:schemeClr val="hlink"/>
              </a:buClr>
              <a:buSzPct val="65000"/>
              <a:buFont typeface="Wingdings" pitchFamily="2" charset="2"/>
              <a:buChar char="Ø"/>
              <a:defRPr/>
            </a:pPr>
            <a:r>
              <a:rPr lang="zh-TW" altLang="en-US" sz="3600" dirty="0">
                <a:solidFill>
                  <a:schemeClr val="bg1"/>
                </a:solidFill>
                <a:effectLst>
                  <a:outerShdw blurRad="38100" dist="38100" dir="2700000" algn="tl">
                    <a:srgbClr val="000000"/>
                  </a:outerShdw>
                </a:effectLst>
                <a:latin typeface="標楷體" pitchFamily="65" charset="-120"/>
                <a:ea typeface="標楷體" pitchFamily="65" charset="-120"/>
              </a:rPr>
              <a:t>中世紀，西方教會主導，令古希臘哲學束之高閣</a:t>
            </a:r>
          </a:p>
          <a:p>
            <a:pPr marL="342900" indent="-342900">
              <a:spcBef>
                <a:spcPct val="50000"/>
              </a:spcBef>
              <a:defRPr/>
            </a:pPr>
            <a:endParaRPr lang="zh-TW" altLang="en-US" dirty="0">
              <a:latin typeface="Arial" charset="0"/>
              <a:ea typeface="新細明體" pitchFamily="18" charset="-120"/>
            </a:endParaRPr>
          </a:p>
        </p:txBody>
      </p:sp>
      <p:pic>
        <p:nvPicPr>
          <p:cNvPr id="18438" name="Picture 5"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8">
                                            <p:txEl>
                                              <p:pRg st="0" end="0"/>
                                            </p:txEl>
                                          </p:spTgt>
                                        </p:tgtEl>
                                        <p:attrNameLst>
                                          <p:attrName>style.visibility</p:attrName>
                                        </p:attrNameLst>
                                      </p:cBhvr>
                                      <p:to>
                                        <p:strVal val="visible"/>
                                      </p:to>
                                    </p:set>
                                    <p:animEffect transition="in" filter="wipe(left)">
                                      <p:cBhvr>
                                        <p:cTn id="22"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P spid="8909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828800" y="5334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kumimoji="1" lang="en-US" altLang="zh-TW" sz="3600" b="1" i="1" dirty="0">
                <a:solidFill>
                  <a:schemeClr val="accent2">
                    <a:lumMod val="40000"/>
                    <a:lumOff val="60000"/>
                  </a:schemeClr>
                </a:solidFill>
                <a:latin typeface="Times New Roman" pitchFamily="18" charset="0"/>
                <a:ea typeface="新細明體" pitchFamily="18" charset="-120"/>
              </a:rPr>
              <a:t>http</a:t>
            </a:r>
            <a:r>
              <a:rPr kumimoji="1" lang="en-US" altLang="zh-TW" sz="3600" b="1" i="1" dirty="0" smtClean="0">
                <a:solidFill>
                  <a:schemeClr val="accent2">
                    <a:lumMod val="40000"/>
                    <a:lumOff val="60000"/>
                  </a:schemeClr>
                </a:solidFill>
                <a:latin typeface="Times New Roman" pitchFamily="18" charset="0"/>
                <a:ea typeface="新細明體" pitchFamily="18" charset="-120"/>
              </a:rPr>
              <a:t>://islamhk.com/moq</a:t>
            </a:r>
            <a:r>
              <a:rPr kumimoji="1" lang="en-US" altLang="zh-TW" sz="3600" b="1" i="1" dirty="0">
                <a:solidFill>
                  <a:schemeClr val="accent2">
                    <a:lumMod val="40000"/>
                    <a:lumOff val="60000"/>
                  </a:schemeClr>
                </a:solidFill>
                <a:latin typeface="Times New Roman" pitchFamily="18" charset="0"/>
                <a:ea typeface="新細明體" pitchFamily="18" charset="-120"/>
              </a:rPr>
              <a:t>/</a:t>
            </a:r>
          </a:p>
        </p:txBody>
      </p:sp>
      <p:pic>
        <p:nvPicPr>
          <p:cNvPr id="62468" name="Picture 4" descr="C:\Documents and Settings\yy\桌面\quranic_mira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12" y="1219200"/>
            <a:ext cx="6448425"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wipe(left)">
                                      <p:cBhvr>
                                        <p:cTn id="7" dur="500"/>
                                        <p:tgtEl>
                                          <p:spTgt spid="139266"/>
                                        </p:tgtEl>
                                      </p:cBhvr>
                                    </p:animEffect>
                                  </p:childTnLst>
                                  <p:subTnLst>
                                    <p:set>
                                      <p:cBhvr override="childStyle">
                                        <p:cTn dur="1" fill="hold" display="0" masterRel="nextClick" afterEffect="1"/>
                                        <p:tgtEl>
                                          <p:spTgt spid="13926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828800" y="5334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kumimoji="1" lang="en-US" altLang="zh-TW" sz="3600" b="1" i="1" dirty="0">
                <a:solidFill>
                  <a:schemeClr val="accent2">
                    <a:lumMod val="40000"/>
                    <a:lumOff val="60000"/>
                  </a:schemeClr>
                </a:solidFill>
                <a:latin typeface="Times New Roman" pitchFamily="18" charset="0"/>
                <a:ea typeface="新細明體" pitchFamily="18" charset="-120"/>
              </a:rPr>
              <a:t>http</a:t>
            </a:r>
            <a:r>
              <a:rPr kumimoji="1" lang="en-US" altLang="zh-TW" sz="3600" b="1" i="1" dirty="0" smtClean="0">
                <a:solidFill>
                  <a:schemeClr val="accent2">
                    <a:lumMod val="40000"/>
                    <a:lumOff val="60000"/>
                  </a:schemeClr>
                </a:solidFill>
                <a:latin typeface="Times New Roman" pitchFamily="18" charset="0"/>
                <a:ea typeface="新細明體" pitchFamily="18" charset="-120"/>
              </a:rPr>
              <a:t>://islam.org.hk/evo</a:t>
            </a:r>
            <a:r>
              <a:rPr kumimoji="1" lang="en-US" altLang="zh-TW" sz="3600" b="1" i="1" dirty="0">
                <a:solidFill>
                  <a:schemeClr val="accent2">
                    <a:lumMod val="40000"/>
                    <a:lumOff val="60000"/>
                  </a:schemeClr>
                </a:solidFill>
                <a:latin typeface="Times New Roman" pitchFamily="18" charset="0"/>
                <a:ea typeface="新細明體" pitchFamily="18" charset="-120"/>
              </a:rPr>
              <a:t>/</a:t>
            </a:r>
          </a:p>
        </p:txBody>
      </p:sp>
      <p:pic>
        <p:nvPicPr>
          <p:cNvPr id="63492" name="Picture 4" descr="C:\Documents and Settings\yy\桌面\e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76350"/>
            <a:ext cx="61404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left)">
                                      <p:cBhvr>
                                        <p:cTn id="7" dur="500"/>
                                        <p:tgtEl>
                                          <p:spTgt spid="140290"/>
                                        </p:tgtEl>
                                      </p:cBhvr>
                                    </p:animEffect>
                                  </p:childTnLst>
                                  <p:subTnLst>
                                    <p:set>
                                      <p:cBhvr override="childStyle">
                                        <p:cTn dur="1" fill="hold" display="0" masterRel="nextClick" afterEffect="1"/>
                                        <p:tgtEl>
                                          <p:spTgt spid="14029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C:\Documents and Settings\yy\桌面\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002" y="2164975"/>
            <a:ext cx="7001933" cy="4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3"/>
          <p:cNvSpPr txBox="1">
            <a:spLocks noChangeArrowheads="1"/>
          </p:cNvSpPr>
          <p:nvPr/>
        </p:nvSpPr>
        <p:spPr bwMode="auto">
          <a:xfrm>
            <a:off x="530225" y="609600"/>
            <a:ext cx="8343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TW" altLang="en-US" sz="3400" dirty="0">
                <a:solidFill>
                  <a:srgbClr val="FFFF00"/>
                </a:solidFill>
                <a:latin typeface="標楷體" pitchFamily="65" charset="-120"/>
                <a:ea typeface="標楷體" pitchFamily="65" charset="-120"/>
              </a:rPr>
              <a:t>廣東話</a:t>
            </a:r>
            <a:r>
              <a:rPr lang="zh-TW" altLang="en-US" sz="3200" dirty="0">
                <a:solidFill>
                  <a:srgbClr val="FF0000"/>
                </a:solidFill>
                <a:ea typeface="新細明體" pitchFamily="18" charset="-120"/>
              </a:rPr>
              <a:t>    </a:t>
            </a:r>
            <a:r>
              <a:rPr lang="en-US" altLang="zh-TW"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http</a:t>
            </a:r>
            <a:r>
              <a:rPr lang="en-US" altLang="zh-TW" sz="3200" b="1" i="1" dirty="0" smtClean="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://islamhk.com/flash/cman</a:t>
            </a:r>
            <a:r>
              <a:rPr lang="en-US" altLang="zh-TW"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a:t>
            </a:r>
            <a:endParaRPr lang="zh-TW" altLang="en-US"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p:txBody>
      </p:sp>
      <p:sp>
        <p:nvSpPr>
          <p:cNvPr id="141316" name="Text Box 4"/>
          <p:cNvSpPr txBox="1">
            <a:spLocks noChangeArrowheads="1"/>
          </p:cNvSpPr>
          <p:nvPr/>
        </p:nvSpPr>
        <p:spPr bwMode="auto">
          <a:xfrm>
            <a:off x="504824" y="1219200"/>
            <a:ext cx="8474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TW" altLang="en-US" sz="3400" dirty="0">
                <a:solidFill>
                  <a:srgbClr val="FFFF00"/>
                </a:solidFill>
                <a:latin typeface="標楷體" pitchFamily="65" charset="-120"/>
                <a:ea typeface="標楷體" pitchFamily="65" charset="-120"/>
              </a:rPr>
              <a:t>普通話</a:t>
            </a:r>
            <a:r>
              <a:rPr lang="zh-TW" altLang="en-US" sz="3200" dirty="0">
                <a:solidFill>
                  <a:srgbClr val="FF0000"/>
                </a:solidFill>
                <a:ea typeface="新細明體" pitchFamily="18" charset="-120"/>
              </a:rPr>
              <a:t>    </a:t>
            </a:r>
            <a:r>
              <a:rPr lang="en-US" altLang="zh-TW"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http</a:t>
            </a:r>
            <a:r>
              <a:rPr lang="en-US" altLang="zh-TW" sz="3200" b="1" i="1" dirty="0" smtClean="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://islamhk.com/flash/cman_m</a:t>
            </a:r>
            <a:r>
              <a:rPr lang="en-US" altLang="zh-TW"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a:t>
            </a:r>
            <a:endParaRPr lang="zh-TW" altLang="en-US" sz="32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p:txBody>
      </p:sp>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225425" y="1352550"/>
            <a:ext cx="86614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TW" altLang="en-US" sz="5400">
                <a:solidFill>
                  <a:schemeClr val="bg1"/>
                </a:solidFill>
                <a:latin typeface="標楷體" pitchFamily="65" charset="-120"/>
                <a:ea typeface="標楷體" pitchFamily="65" charset="-120"/>
              </a:rPr>
              <a:t>參考</a:t>
            </a:r>
            <a:endParaRPr lang="zh-TW" altLang="tr-TR" sz="5400">
              <a:solidFill>
                <a:schemeClr val="bg1"/>
              </a:solidFill>
              <a:latin typeface="標楷體" pitchFamily="65" charset="-120"/>
              <a:ea typeface="標楷體" pitchFamily="65" charset="-120"/>
            </a:endParaRPr>
          </a:p>
          <a:p>
            <a:pPr algn="ctr" eaLnBrk="1" hangingPunct="1">
              <a:spcBef>
                <a:spcPct val="50000"/>
              </a:spcBef>
            </a:pPr>
            <a:r>
              <a:rPr lang="tr-TR" altLang="zh-TW" sz="4800" b="1">
                <a:solidFill>
                  <a:srgbClr val="FFFF99"/>
                </a:solidFill>
                <a:latin typeface="TrSah Aria Script SSi" pitchFamily="18" charset="0"/>
              </a:rPr>
              <a:t>www.harunyahya.com</a:t>
            </a:r>
          </a:p>
          <a:p>
            <a:pPr algn="ctr" eaLnBrk="1" hangingPunct="1"/>
            <a:r>
              <a:rPr lang="zh-TW" altLang="en-US" sz="3600" b="1">
                <a:solidFill>
                  <a:schemeClr val="bg1"/>
                </a:solidFill>
                <a:latin typeface="標楷體" pitchFamily="65" charset="-120"/>
                <a:ea typeface="標楷體" pitchFamily="65" charset="-120"/>
              </a:rPr>
              <a:t>及</a:t>
            </a:r>
            <a:endParaRPr lang="zh-TW" altLang="tr-TR" sz="3600" b="1">
              <a:solidFill>
                <a:schemeClr val="bg1"/>
              </a:solidFill>
              <a:latin typeface="標楷體" pitchFamily="65" charset="-120"/>
              <a:ea typeface="標楷體" pitchFamily="65" charset="-120"/>
            </a:endParaRPr>
          </a:p>
          <a:p>
            <a:pPr algn="ctr" eaLnBrk="1" hangingPunct="1"/>
            <a:r>
              <a:rPr lang="tr-TR" altLang="zh-TW" sz="4400" b="1">
                <a:solidFill>
                  <a:srgbClr val="FFFF99"/>
                </a:solidFill>
                <a:latin typeface="TrSah Aria Script SSi" pitchFamily="18" charset="0"/>
              </a:rPr>
              <a:t>www.creationofuniverse.com</a:t>
            </a:r>
            <a:r>
              <a:rPr lang="tr-TR" altLang="zh-TW" sz="5400" b="1">
                <a:solidFill>
                  <a:srgbClr val="FFFF99"/>
                </a:solidFill>
                <a:latin typeface="TrSah Aria Script SSi" pitchFamily="18" charset="0"/>
              </a:rPr>
              <a:t> </a:t>
            </a:r>
            <a:endParaRPr lang="en-US" altLang="zh-TW" sz="5400" b="1">
              <a:solidFill>
                <a:srgbClr val="FFFF99"/>
              </a:solidFill>
              <a:latin typeface="TrSah Aria Script SSi" pitchFamily="18" charset="0"/>
              <a:ea typeface="新細明體" pitchFamily="18" charset="-120"/>
            </a:endParaRPr>
          </a:p>
        </p:txBody>
      </p:sp>
      <p:pic>
        <p:nvPicPr>
          <p:cNvPr id="65539" name="Picture 7"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026"/>
          <p:cNvSpPr>
            <a:spLocks noGrp="1" noChangeArrowheads="1"/>
          </p:cNvSpPr>
          <p:nvPr>
            <p:ph type="body" idx="1"/>
          </p:nvPr>
        </p:nvSpPr>
        <p:spPr>
          <a:xfrm>
            <a:off x="904875" y="1093788"/>
            <a:ext cx="7543800" cy="1752600"/>
          </a:xfrm>
        </p:spPr>
        <p:txBody>
          <a:bodyPr/>
          <a:lstStyle/>
          <a:p>
            <a:pPr marL="609600" indent="-609600">
              <a:buSzPct val="75000"/>
              <a:buFont typeface="Wingdings" pitchFamily="2" charset="2"/>
              <a:buChar char="q"/>
            </a:pPr>
            <a:r>
              <a:rPr lang="zh-TW" altLang="en-US" sz="4000" smtClean="0">
                <a:solidFill>
                  <a:schemeClr val="bg1"/>
                </a:solidFill>
                <a:latin typeface="標楷體" pitchFamily="65" charset="-120"/>
                <a:ea typeface="標楷體" pitchFamily="65" charset="-120"/>
              </a:rPr>
              <a:t>根源於古希臘哲學的唯物主義在十九世紀再興起</a:t>
            </a:r>
          </a:p>
          <a:p>
            <a:pPr marL="609600" indent="-609600">
              <a:buFont typeface="Wingdings" pitchFamily="2" charset="2"/>
              <a:buNone/>
            </a:pPr>
            <a:endParaRPr lang="zh-TW" altLang="en-US" sz="4000" smtClean="0">
              <a:solidFill>
                <a:schemeClr val="hlink"/>
              </a:solidFill>
              <a:latin typeface="標楷體" pitchFamily="65" charset="-120"/>
              <a:ea typeface="標楷體" pitchFamily="65" charset="-120"/>
            </a:endParaRPr>
          </a:p>
        </p:txBody>
      </p:sp>
      <p:pic>
        <p:nvPicPr>
          <p:cNvPr id="108548" name="Picture 1028" descr="engels"/>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l="50482"/>
          <a:stretch>
            <a:fillRect/>
          </a:stretch>
        </p:blipFill>
        <p:spPr>
          <a:xfrm>
            <a:off x="5710238" y="2414588"/>
            <a:ext cx="2259012" cy="2028825"/>
          </a:xfrm>
          <a:noFill/>
          <a:ln w="76200" cmpd="tri">
            <a:solidFill>
              <a:schemeClr val="tx1"/>
            </a:solidFill>
            <a:miter lim="800000"/>
            <a:headEnd/>
            <a:tailEnd/>
          </a:ln>
        </p:spPr>
      </p:pic>
      <p:sp>
        <p:nvSpPr>
          <p:cNvPr id="108549" name="Text Box 1029"/>
          <p:cNvSpPr txBox="1">
            <a:spLocks noChangeArrowheads="1"/>
          </p:cNvSpPr>
          <p:nvPr/>
        </p:nvSpPr>
        <p:spPr bwMode="auto">
          <a:xfrm>
            <a:off x="896938" y="2459038"/>
            <a:ext cx="4840287" cy="1939925"/>
          </a:xfrm>
          <a:prstGeom prst="rect">
            <a:avLst/>
          </a:prstGeom>
          <a:noFill/>
          <a:ln w="9525">
            <a:noFill/>
            <a:miter lim="800000"/>
            <a:headEnd/>
            <a:tailEnd/>
          </a:ln>
          <a:effectLst/>
        </p:spPr>
        <p:txBody>
          <a:bodyPr>
            <a:spAutoFit/>
          </a:bodyPr>
          <a:lstStyle/>
          <a:p>
            <a:pPr marL="742950" indent="-742950">
              <a:spcBef>
                <a:spcPct val="20000"/>
              </a:spcBef>
              <a:buClr>
                <a:schemeClr val="bg1"/>
              </a:buClr>
              <a:buSzPct val="65000"/>
              <a:buFont typeface="Wingdings" pitchFamily="2" charset="2"/>
              <a:buChar char="q"/>
              <a:defRPr/>
            </a:pPr>
            <a:r>
              <a:rPr lang="zh-TW" altLang="en-US" sz="4000" dirty="0">
                <a:solidFill>
                  <a:schemeClr val="bg1"/>
                </a:solidFill>
                <a:effectLst>
                  <a:outerShdw blurRad="38100" dist="38100" dir="2700000" algn="tl">
                    <a:srgbClr val="000000"/>
                  </a:outerShdw>
                </a:effectLst>
                <a:latin typeface="標楷體" pitchFamily="65" charset="-120"/>
                <a:ea typeface="標楷體" pitchFamily="65" charset="-120"/>
              </a:rPr>
              <a:t>二十世紀初葉， 馬克思著書立說， 堅持唯物主義</a:t>
            </a:r>
          </a:p>
        </p:txBody>
      </p:sp>
      <p:sp>
        <p:nvSpPr>
          <p:cNvPr id="5" name="文字方塊 4"/>
          <p:cNvSpPr txBox="1"/>
          <p:nvPr/>
        </p:nvSpPr>
        <p:spPr>
          <a:xfrm>
            <a:off x="915988" y="4437063"/>
            <a:ext cx="7305675" cy="1600200"/>
          </a:xfrm>
          <a:prstGeom prst="rect">
            <a:avLst/>
          </a:prstGeom>
          <a:noFill/>
        </p:spPr>
        <p:txBody>
          <a:bodyPr>
            <a:spAutoFit/>
          </a:bodyPr>
          <a:lstStyle/>
          <a:p>
            <a:pPr marL="627063" indent="-627063">
              <a:buSzPct val="75000"/>
              <a:buFont typeface="Wingdings" pitchFamily="2" charset="2"/>
              <a:buChar char="q"/>
              <a:defRPr/>
            </a:pPr>
            <a:r>
              <a:rPr lang="zh-TW" altLang="en-US" sz="4000">
                <a:solidFill>
                  <a:schemeClr val="bg1"/>
                </a:solidFill>
                <a:effectLst>
                  <a:outerShdw blurRad="38100" dist="38100" dir="2700000" algn="tl">
                    <a:srgbClr val="C0C0C0"/>
                  </a:outerShdw>
                </a:effectLst>
                <a:latin typeface="標楷體" pitchFamily="65" charset="-120"/>
                <a:ea typeface="標楷體" pitchFamily="65" charset="-120"/>
              </a:rPr>
              <a:t>雖然沒有科學基礎，但否定宇宙是被創造的</a:t>
            </a:r>
          </a:p>
          <a:p>
            <a:pPr marL="627063" indent="-627063">
              <a:defRPr/>
            </a:pPr>
            <a:endParaRPr lang="en-US" altLang="zh-TW">
              <a:ea typeface="新細明體" pitchFamily="18" charset="-120"/>
            </a:endParaRPr>
          </a:p>
        </p:txBody>
      </p:sp>
      <p:pic>
        <p:nvPicPr>
          <p:cNvPr id="19462" name="Picture 5" descr="cerceve-nor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wipe(left)">
                                      <p:cBhvr>
                                        <p:cTn id="7" dur="500"/>
                                        <p:tgtEl>
                                          <p:spTgt spid="10854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8548"/>
                                        </p:tgtEl>
                                        <p:attrNameLst>
                                          <p:attrName>style.visibility</p:attrName>
                                        </p:attrNameLst>
                                      </p:cBhvr>
                                      <p:to>
                                        <p:strVal val="visible"/>
                                      </p:to>
                                    </p:set>
                                    <p:animEffect transition="in" filter="dissolve">
                                      <p:cBhvr>
                                        <p:cTn id="10" dur="500"/>
                                        <p:tgtEl>
                                          <p:spTgt spid="1085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kbilimeyolgosterir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1592263"/>
            <a:ext cx="1296988" cy="3673475"/>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5717" name="Text Box 5"/>
          <p:cNvSpPr txBox="1">
            <a:spLocks noChangeArrowheads="1"/>
          </p:cNvSpPr>
          <p:nvPr/>
        </p:nvSpPr>
        <p:spPr bwMode="auto">
          <a:xfrm>
            <a:off x="3581400" y="4991100"/>
            <a:ext cx="2305050" cy="914400"/>
          </a:xfrm>
          <a:prstGeom prst="rect">
            <a:avLst/>
          </a:prstGeom>
          <a:noFill/>
          <a:ln w="12700" algn="ctr">
            <a:noFill/>
            <a:miter lim="800000"/>
            <a:headEnd/>
            <a:tailEnd/>
          </a:ln>
          <a:effectLst/>
        </p:spPr>
        <p:txBody>
          <a:bodyPr>
            <a:spAutoFit/>
          </a:bodyPr>
          <a:lstStyle/>
          <a:p>
            <a:pPr algn="ctr">
              <a:spcBef>
                <a:spcPct val="50000"/>
              </a:spcBef>
              <a:defRPr/>
            </a:pPr>
            <a:r>
              <a:rPr lang="tr-TR" sz="5400" b="1" dirty="0">
                <a:solidFill>
                  <a:schemeClr val="bg1"/>
                </a:solidFill>
                <a:effectLst>
                  <a:outerShdw blurRad="38100" dist="38100" dir="2700000" algn="tl">
                    <a:srgbClr val="000000"/>
                  </a:outerShdw>
                </a:effectLst>
              </a:rPr>
              <a:t>1915</a:t>
            </a:r>
            <a:r>
              <a:rPr lang="tr-TR" sz="5400" b="1" dirty="0">
                <a:effectLst>
                  <a:outerShdw blurRad="38100" dist="38100" dir="2700000" algn="tl">
                    <a:srgbClr val="000000"/>
                  </a:outerShdw>
                </a:effectLst>
              </a:rPr>
              <a:t> </a:t>
            </a:r>
          </a:p>
        </p:txBody>
      </p:sp>
      <p:sp>
        <p:nvSpPr>
          <p:cNvPr id="115718" name="Text Box 6"/>
          <p:cNvSpPr txBox="1">
            <a:spLocks noChangeArrowheads="1"/>
          </p:cNvSpPr>
          <p:nvPr/>
        </p:nvSpPr>
        <p:spPr bwMode="auto">
          <a:xfrm>
            <a:off x="1687513" y="817563"/>
            <a:ext cx="5762625" cy="1524000"/>
          </a:xfrm>
          <a:prstGeom prst="rect">
            <a:avLst/>
          </a:prstGeom>
          <a:noFill/>
          <a:ln w="9525" algn="ctr">
            <a:noFill/>
            <a:miter lim="800000"/>
            <a:headEnd/>
            <a:tailEnd/>
          </a:ln>
          <a:effectLst/>
        </p:spPr>
        <p:txBody>
          <a:bodyPr>
            <a:spAutoFit/>
          </a:bodyPr>
          <a:lstStyle/>
          <a:p>
            <a:pPr algn="ctr" eaLnBrk="0" hangingPunct="0">
              <a:defRPr/>
            </a:pPr>
            <a:r>
              <a:rPr lang="zh-TW" altLang="en-US" sz="5400" dirty="0">
                <a:solidFill>
                  <a:srgbClr val="FFFF00"/>
                </a:solidFill>
                <a:effectLst>
                  <a:outerShdw blurRad="38100" dist="38100" dir="2700000" algn="tl">
                    <a:srgbClr val="000000"/>
                  </a:outerShdw>
                </a:effectLst>
                <a:latin typeface="標楷體" pitchFamily="65" charset="-120"/>
                <a:ea typeface="標楷體" pitchFamily="65" charset="-120"/>
              </a:rPr>
              <a:t>宇宙大爆炸</a:t>
            </a:r>
          </a:p>
          <a:p>
            <a:pPr algn="ctr" eaLnBrk="0" hangingPunct="0">
              <a:defRPr/>
            </a:pPr>
            <a:r>
              <a:rPr lang="zh-TW" altLang="en-US" sz="4000" dirty="0">
                <a:solidFill>
                  <a:srgbClr val="FFFF00"/>
                </a:solidFill>
                <a:effectLst>
                  <a:outerShdw blurRad="38100" dist="38100" dir="2700000" algn="tl">
                    <a:srgbClr val="000000"/>
                  </a:outerShdw>
                </a:effectLst>
                <a:latin typeface="標楷體" pitchFamily="65" charset="-120"/>
                <a:ea typeface="標楷體" pitchFamily="65" charset="-120"/>
              </a:rPr>
              <a:t>發現的經過</a:t>
            </a:r>
          </a:p>
        </p:txBody>
      </p:sp>
      <p:sp>
        <p:nvSpPr>
          <p:cNvPr id="20485" name="Text Box 8"/>
          <p:cNvSpPr txBox="1">
            <a:spLocks noChangeArrowheads="1"/>
          </p:cNvSpPr>
          <p:nvPr/>
        </p:nvSpPr>
        <p:spPr bwMode="auto">
          <a:xfrm>
            <a:off x="6877050" y="616585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zh-TW" altLang="zh-TW">
              <a:ea typeface="新細明體" pitchFamily="18" charset="-120"/>
            </a:endParaRPr>
          </a:p>
        </p:txBody>
      </p:sp>
      <p:sp>
        <p:nvSpPr>
          <p:cNvPr id="115721" name="Text Box 9"/>
          <p:cNvSpPr txBox="1">
            <a:spLocks noChangeArrowheads="1"/>
          </p:cNvSpPr>
          <p:nvPr/>
        </p:nvSpPr>
        <p:spPr bwMode="auto">
          <a:xfrm>
            <a:off x="6677025" y="5286375"/>
            <a:ext cx="2036763" cy="457200"/>
          </a:xfrm>
          <a:prstGeom prst="rect">
            <a:avLst/>
          </a:prstGeom>
          <a:noFill/>
          <a:ln w="9525" algn="ctr">
            <a:noFill/>
            <a:miter lim="800000"/>
            <a:headEnd/>
            <a:tailEnd/>
          </a:ln>
          <a:effectLst/>
        </p:spPr>
        <p:txBody>
          <a:bodyPr>
            <a:spAutoFit/>
          </a:bodyPr>
          <a:lstStyle/>
          <a:p>
            <a:pPr algn="ctr">
              <a:spcBef>
                <a:spcPct val="50000"/>
              </a:spcBef>
              <a:defRPr/>
            </a:pPr>
            <a:r>
              <a:rPr lang="zh-TW" altLang="en-US" sz="2400" dirty="0">
                <a:solidFill>
                  <a:schemeClr val="bg1"/>
                </a:solidFill>
                <a:effectLst>
                  <a:outerShdw blurRad="38100" dist="38100" dir="2700000" algn="tl">
                    <a:srgbClr val="000000"/>
                  </a:outerShdw>
                </a:effectLst>
                <a:latin typeface="標楷體" pitchFamily="65" charset="-120"/>
                <a:ea typeface="標楷體" pitchFamily="65" charset="-120"/>
              </a:rPr>
              <a:t>愛因斯坦</a:t>
            </a:r>
            <a:endParaRPr lang="en-US" altLang="zh-TW" sz="2400" dirty="0">
              <a:solidFill>
                <a:schemeClr val="bg1"/>
              </a:solidFill>
              <a:effectLst>
                <a:outerShdw blurRad="38100" dist="38100" dir="2700000" algn="tl">
                  <a:srgbClr val="000000"/>
                </a:outerShdw>
              </a:effectLst>
              <a:latin typeface="標楷體" pitchFamily="65" charset="-120"/>
              <a:ea typeface="標楷體" pitchFamily="65" charset="-120"/>
            </a:endParaRPr>
          </a:p>
        </p:txBody>
      </p:sp>
      <p:sp>
        <p:nvSpPr>
          <p:cNvPr id="115722" name="Text Box 10"/>
          <p:cNvSpPr txBox="1">
            <a:spLocks noChangeArrowheads="1"/>
          </p:cNvSpPr>
          <p:nvPr/>
        </p:nvSpPr>
        <p:spPr bwMode="auto">
          <a:xfrm>
            <a:off x="430213" y="2322513"/>
            <a:ext cx="2532062" cy="3416300"/>
          </a:xfrm>
          <a:prstGeom prst="rect">
            <a:avLst/>
          </a:prstGeom>
          <a:noFill/>
          <a:ln w="9525">
            <a:noFill/>
            <a:miter lim="800000"/>
            <a:headEnd/>
            <a:tailEnd/>
          </a:ln>
          <a:effectLst/>
        </p:spPr>
        <p:txBody>
          <a:bodyPr>
            <a:spAutoFit/>
          </a:bodyPr>
          <a:lstStyle/>
          <a:p>
            <a:pPr>
              <a:spcBef>
                <a:spcPct val="50000"/>
              </a:spcBef>
              <a:defRPr/>
            </a:pPr>
            <a:r>
              <a:rPr lang="zh-TW" altLang="en-US" sz="3600" dirty="0">
                <a:solidFill>
                  <a:schemeClr val="bg1"/>
                </a:solidFill>
                <a:effectLst>
                  <a:outerShdw blurRad="38100" dist="38100" dir="2700000" algn="tl">
                    <a:srgbClr val="000000"/>
                  </a:outerShdw>
                </a:effectLst>
                <a:latin typeface="標楷體" pitchFamily="65" charset="-120"/>
                <a:ea typeface="標楷體" pitchFamily="65" charset="-120"/>
              </a:rPr>
              <a:t>愛因斯坦在提出普通相對論時，就得出了宇宙不可能靜止的結論</a:t>
            </a:r>
          </a:p>
        </p:txBody>
      </p:sp>
      <p:pic>
        <p:nvPicPr>
          <p:cNvPr id="3" name="EINSTE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60785" y="2575248"/>
            <a:ext cx="3916265" cy="2202899"/>
          </a:xfrm>
          <a:prstGeom prst="rect">
            <a:avLst/>
          </a:prstGeom>
        </p:spPr>
      </p:pic>
      <p:pic>
        <p:nvPicPr>
          <p:cNvPr id="2049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499"/>
                                          </p:stCondLst>
                                        </p:cTn>
                                        <p:tgtEl>
                                          <p:spTgt spid="1157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5722">
                                            <p:txEl>
                                              <p:pRg st="0" end="0"/>
                                            </p:txEl>
                                          </p:spTgt>
                                        </p:tgtEl>
                                        <p:attrNameLst>
                                          <p:attrName>style.visibility</p:attrName>
                                        </p:attrNameLst>
                                      </p:cBhvr>
                                      <p:to>
                                        <p:strVal val="visible"/>
                                      </p:to>
                                    </p:set>
                                    <p:animEffect transition="in" filter="wipe(left)">
                                      <p:cBhvr>
                                        <p:cTn id="11" dur="500"/>
                                        <p:tgtEl>
                                          <p:spTgt spid="115722">
                                            <p:txEl>
                                              <p:pRg st="0" end="0"/>
                                            </p:txEl>
                                          </p:spTgt>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43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15717" grpId="0" autoUpdateAnimBg="0"/>
      <p:bldP spid="11572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6877050" y="616585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zh-TW" altLang="zh-TW">
              <a:ea typeface="新細明體" pitchFamily="18" charset="-120"/>
            </a:endParaRPr>
          </a:p>
        </p:txBody>
      </p:sp>
      <p:pic>
        <p:nvPicPr>
          <p:cNvPr id="21507" name="Picture 4" descr="G:\Documents and Settings\yy\My Documents\My Pictures\friedman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2522538"/>
            <a:ext cx="1514475" cy="1846262"/>
          </a:xfrm>
          <a:prstGeom prst="rect">
            <a:avLst/>
          </a:prstGeom>
          <a:noFill/>
          <a:ln w="889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 Box 5"/>
          <p:cNvSpPr txBox="1">
            <a:spLocks noChangeArrowheads="1"/>
          </p:cNvSpPr>
          <p:nvPr/>
        </p:nvSpPr>
        <p:spPr bwMode="auto">
          <a:xfrm>
            <a:off x="304800" y="4495800"/>
            <a:ext cx="2438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600"/>
              </a:spcBef>
            </a:pPr>
            <a:r>
              <a:rPr lang="zh-TW" altLang="en-US" b="1">
                <a:solidFill>
                  <a:schemeClr val="bg1"/>
                </a:solidFill>
                <a:ea typeface="新細明體" pitchFamily="18" charset="-120"/>
              </a:rPr>
              <a:t>亞歷山大‧弗萊德</a:t>
            </a:r>
          </a:p>
          <a:p>
            <a:pPr algn="ctr" eaLnBrk="1" hangingPunct="1">
              <a:spcBef>
                <a:spcPts val="600"/>
              </a:spcBef>
            </a:pPr>
            <a:r>
              <a:rPr lang="en-US" altLang="zh-TW" i="1">
                <a:solidFill>
                  <a:schemeClr val="bg1"/>
                </a:solidFill>
                <a:ea typeface="新細明體" pitchFamily="18" charset="-120"/>
              </a:rPr>
              <a:t>Alexandra Friedmann (1888 -1925) </a:t>
            </a:r>
            <a:endParaRPr lang="zh-TW" altLang="en-US" i="1">
              <a:solidFill>
                <a:schemeClr val="bg1"/>
              </a:solidFill>
              <a:ea typeface="新細明體" pitchFamily="18" charset="-120"/>
            </a:endParaRPr>
          </a:p>
        </p:txBody>
      </p:sp>
      <p:sp>
        <p:nvSpPr>
          <p:cNvPr id="117766" name="Text Box 6"/>
          <p:cNvSpPr txBox="1">
            <a:spLocks noChangeArrowheads="1"/>
          </p:cNvSpPr>
          <p:nvPr/>
        </p:nvSpPr>
        <p:spPr bwMode="auto">
          <a:xfrm>
            <a:off x="3271838" y="5154613"/>
            <a:ext cx="2305050" cy="914400"/>
          </a:xfrm>
          <a:prstGeom prst="rect">
            <a:avLst/>
          </a:prstGeom>
          <a:noFill/>
          <a:ln w="12700" algn="ctr">
            <a:noFill/>
            <a:miter lim="800000"/>
            <a:headEnd/>
            <a:tailEnd/>
          </a:ln>
          <a:effectLst/>
        </p:spPr>
        <p:txBody>
          <a:bodyPr>
            <a:spAutoFit/>
          </a:bodyPr>
          <a:lstStyle/>
          <a:p>
            <a:pPr algn="ctr">
              <a:spcBef>
                <a:spcPct val="50000"/>
              </a:spcBef>
              <a:defRPr/>
            </a:pPr>
            <a:r>
              <a:rPr lang="zh-TW" altLang="en-US" sz="5400" b="1" dirty="0">
                <a:solidFill>
                  <a:srgbClr val="FFFF00"/>
                </a:solidFill>
                <a:effectLst>
                  <a:outerShdw blurRad="38100" dist="38100" dir="2700000" algn="tl">
                    <a:srgbClr val="000000"/>
                  </a:outerShdw>
                </a:effectLst>
                <a:ea typeface="新細明體" pitchFamily="18" charset="-120"/>
              </a:rPr>
              <a:t>~</a:t>
            </a:r>
            <a:r>
              <a:rPr lang="tr-TR" sz="5400" b="1" dirty="0">
                <a:solidFill>
                  <a:srgbClr val="FFFF00"/>
                </a:solidFill>
                <a:effectLst>
                  <a:outerShdw blurRad="38100" dist="38100" dir="2700000" algn="tl">
                    <a:srgbClr val="000000"/>
                  </a:outerShdw>
                </a:effectLst>
              </a:rPr>
              <a:t>19</a:t>
            </a:r>
            <a:r>
              <a:rPr lang="zh-TW" altLang="en-US" sz="5400" b="1" dirty="0">
                <a:solidFill>
                  <a:srgbClr val="FFFF00"/>
                </a:solidFill>
                <a:effectLst>
                  <a:outerShdw blurRad="38100" dist="38100" dir="2700000" algn="tl">
                    <a:srgbClr val="000000"/>
                  </a:outerShdw>
                </a:effectLst>
                <a:ea typeface="新細明體" pitchFamily="18" charset="-120"/>
              </a:rPr>
              <a:t>22</a:t>
            </a:r>
            <a:r>
              <a:rPr lang="tr-TR" sz="5400" b="1" dirty="0">
                <a:solidFill>
                  <a:srgbClr val="FFFF00"/>
                </a:solidFill>
                <a:effectLst>
                  <a:outerShdw blurRad="38100" dist="38100" dir="2700000" algn="tl">
                    <a:srgbClr val="000000"/>
                  </a:outerShdw>
                </a:effectLst>
              </a:rPr>
              <a:t> </a:t>
            </a:r>
          </a:p>
        </p:txBody>
      </p:sp>
      <p:pic>
        <p:nvPicPr>
          <p:cNvPr id="21510" name="Picture 7" descr="lemai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2425" y="2627313"/>
            <a:ext cx="1411288" cy="1824037"/>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1" name="Text Box 8"/>
          <p:cNvSpPr txBox="1">
            <a:spLocks noChangeArrowheads="1"/>
          </p:cNvSpPr>
          <p:nvPr/>
        </p:nvSpPr>
        <p:spPr bwMode="auto">
          <a:xfrm>
            <a:off x="5980113" y="4584700"/>
            <a:ext cx="2571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TW" altLang="en-US" b="1">
                <a:solidFill>
                  <a:schemeClr val="bg1"/>
                </a:solidFill>
                <a:ea typeface="新細明體" pitchFamily="18" charset="-120"/>
              </a:rPr>
              <a:t>喬治斯‧勒馬太</a:t>
            </a:r>
          </a:p>
          <a:p>
            <a:pPr algn="ctr" eaLnBrk="1" hangingPunct="1"/>
            <a:r>
              <a:rPr lang="tr-TR" altLang="zh-TW">
                <a:solidFill>
                  <a:schemeClr val="bg1"/>
                </a:solidFill>
              </a:rPr>
              <a:t>George L</a:t>
            </a:r>
            <a:r>
              <a:rPr lang="en-US" altLang="zh-TW">
                <a:solidFill>
                  <a:schemeClr val="bg1"/>
                </a:solidFill>
                <a:ea typeface="新細明體" pitchFamily="18" charset="-120"/>
              </a:rPr>
              <a:t>emaitre</a:t>
            </a:r>
          </a:p>
          <a:p>
            <a:pPr algn="ctr" eaLnBrk="1" hangingPunct="1"/>
            <a:r>
              <a:rPr lang="en-US" altLang="zh-TW" i="1">
                <a:solidFill>
                  <a:schemeClr val="bg1"/>
                </a:solidFill>
                <a:ea typeface="新細明體" pitchFamily="18" charset="-120"/>
              </a:rPr>
              <a:t>(1894 -1966)</a:t>
            </a:r>
            <a:r>
              <a:rPr lang="en-US" altLang="zh-TW">
                <a:solidFill>
                  <a:schemeClr val="bg1"/>
                </a:solidFill>
                <a:ea typeface="新細明體" pitchFamily="18" charset="-120"/>
              </a:rPr>
              <a:t> </a:t>
            </a:r>
          </a:p>
        </p:txBody>
      </p:sp>
      <p:sp>
        <p:nvSpPr>
          <p:cNvPr id="117769" name="Text Box 9"/>
          <p:cNvSpPr txBox="1">
            <a:spLocks noChangeArrowheads="1"/>
          </p:cNvSpPr>
          <p:nvPr/>
        </p:nvSpPr>
        <p:spPr bwMode="auto">
          <a:xfrm>
            <a:off x="2703513" y="2339975"/>
            <a:ext cx="3429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tabLst>
                <a:tab pos="288925" algn="l"/>
              </a:tabLst>
              <a:defRPr>
                <a:solidFill>
                  <a:schemeClr val="tx1"/>
                </a:solidFill>
                <a:latin typeface="Arial" pitchFamily="34" charset="0"/>
              </a:defRPr>
            </a:lvl1pPr>
            <a:lvl2pPr marL="565150" eaLnBrk="0" hangingPunct="0">
              <a:tabLst>
                <a:tab pos="288925" algn="l"/>
              </a:tabLst>
              <a:defRPr>
                <a:solidFill>
                  <a:schemeClr val="tx1"/>
                </a:solidFill>
                <a:latin typeface="Arial" pitchFamily="34" charset="0"/>
              </a:defRPr>
            </a:lvl2pPr>
            <a:lvl3pPr marL="1143000" indent="-228600" eaLnBrk="0" hangingPunct="0">
              <a:tabLst>
                <a:tab pos="288925" algn="l"/>
              </a:tabLst>
              <a:defRPr>
                <a:solidFill>
                  <a:schemeClr val="tx1"/>
                </a:solidFill>
                <a:latin typeface="Arial" pitchFamily="34" charset="0"/>
              </a:defRPr>
            </a:lvl3pPr>
            <a:lvl4pPr marL="1600200" indent="-228600" eaLnBrk="0" hangingPunct="0">
              <a:tabLst>
                <a:tab pos="288925" algn="l"/>
              </a:tabLst>
              <a:defRPr>
                <a:solidFill>
                  <a:schemeClr val="tx1"/>
                </a:solidFill>
                <a:latin typeface="Arial" pitchFamily="34" charset="0"/>
              </a:defRPr>
            </a:lvl4pPr>
            <a:lvl5pPr marL="2057400" indent="-228600" eaLnBrk="0" hangingPunct="0">
              <a:tabLst>
                <a:tab pos="288925" algn="l"/>
              </a:tabLst>
              <a:defRPr>
                <a:solidFill>
                  <a:schemeClr val="tx1"/>
                </a:solidFill>
                <a:latin typeface="Arial" pitchFamily="34" charset="0"/>
              </a:defRPr>
            </a:lvl5pPr>
            <a:lvl6pPr marL="2514600" indent="-228600" eaLnBrk="0" fontAlgn="base" hangingPunct="0">
              <a:spcBef>
                <a:spcPct val="0"/>
              </a:spcBef>
              <a:spcAft>
                <a:spcPct val="0"/>
              </a:spcAft>
              <a:tabLst>
                <a:tab pos="288925" algn="l"/>
              </a:tabLst>
              <a:defRPr>
                <a:solidFill>
                  <a:schemeClr val="tx1"/>
                </a:solidFill>
                <a:latin typeface="Arial" pitchFamily="34" charset="0"/>
              </a:defRPr>
            </a:lvl6pPr>
            <a:lvl7pPr marL="2971800" indent="-228600" eaLnBrk="0" fontAlgn="base" hangingPunct="0">
              <a:spcBef>
                <a:spcPct val="0"/>
              </a:spcBef>
              <a:spcAft>
                <a:spcPct val="0"/>
              </a:spcAft>
              <a:tabLst>
                <a:tab pos="288925" algn="l"/>
              </a:tabLst>
              <a:defRPr>
                <a:solidFill>
                  <a:schemeClr val="tx1"/>
                </a:solidFill>
                <a:latin typeface="Arial" pitchFamily="34" charset="0"/>
              </a:defRPr>
            </a:lvl7pPr>
            <a:lvl8pPr marL="3429000" indent="-228600" eaLnBrk="0" fontAlgn="base" hangingPunct="0">
              <a:spcBef>
                <a:spcPct val="0"/>
              </a:spcBef>
              <a:spcAft>
                <a:spcPct val="0"/>
              </a:spcAft>
              <a:tabLst>
                <a:tab pos="288925" algn="l"/>
              </a:tabLst>
              <a:defRPr>
                <a:solidFill>
                  <a:schemeClr val="tx1"/>
                </a:solidFill>
                <a:latin typeface="Arial" pitchFamily="34" charset="0"/>
              </a:defRPr>
            </a:lvl8pPr>
            <a:lvl9pPr marL="3886200" indent="-228600" eaLnBrk="0" fontAlgn="base" hangingPunct="0">
              <a:spcBef>
                <a:spcPct val="0"/>
              </a:spcBef>
              <a:spcAft>
                <a:spcPct val="0"/>
              </a:spcAft>
              <a:tabLst>
                <a:tab pos="288925" algn="l"/>
              </a:tabLst>
              <a:defRPr>
                <a:solidFill>
                  <a:schemeClr val="tx1"/>
                </a:solidFill>
                <a:latin typeface="Arial" pitchFamily="34" charset="0"/>
              </a:defRPr>
            </a:lvl9pPr>
          </a:lstStyle>
          <a:p>
            <a:pPr eaLnBrk="1" hangingPunct="1">
              <a:spcBef>
                <a:spcPts val="600"/>
              </a:spcBef>
              <a:buFont typeface="Wingdings" pitchFamily="2" charset="2"/>
              <a:buChar char="§"/>
            </a:pPr>
            <a:r>
              <a:rPr lang="zh-TW" altLang="en-US" sz="2800" b="1">
                <a:solidFill>
                  <a:schemeClr val="bg1"/>
                </a:solidFill>
                <a:latin typeface="細明體" pitchFamily="49" charset="-120"/>
                <a:ea typeface="細明體" pitchFamily="49" charset="-120"/>
              </a:rPr>
              <a:t>根據愛恩斯坦的普通相對論原理，計算出</a:t>
            </a:r>
          </a:p>
          <a:p>
            <a:pPr lvl="1" eaLnBrk="1" hangingPunct="1">
              <a:spcBef>
                <a:spcPts val="600"/>
              </a:spcBef>
              <a:buClr>
                <a:schemeClr val="bg1"/>
              </a:buClr>
              <a:buFont typeface="Arial" pitchFamily="34" charset="0"/>
              <a:buChar char="•"/>
            </a:pPr>
            <a:r>
              <a:rPr lang="zh-TW" altLang="en-US" sz="2800" b="1">
                <a:latin typeface="細明體" pitchFamily="49" charset="-120"/>
                <a:ea typeface="細明體" pitchFamily="49" charset="-120"/>
              </a:rPr>
              <a:t> </a:t>
            </a:r>
            <a:r>
              <a:rPr lang="zh-TW" altLang="en-US" sz="2800" b="1">
                <a:solidFill>
                  <a:schemeClr val="bg1"/>
                </a:solidFill>
                <a:latin typeface="細明體" pitchFamily="49" charset="-120"/>
                <a:ea typeface="細明體" pitchFamily="49" charset="-120"/>
              </a:rPr>
              <a:t>宇宙非靜止</a:t>
            </a:r>
          </a:p>
          <a:p>
            <a:pPr lvl="1" eaLnBrk="1" hangingPunct="1">
              <a:spcBef>
                <a:spcPts val="600"/>
              </a:spcBef>
              <a:buFont typeface="Arial" pitchFamily="34" charset="0"/>
              <a:buChar char="•"/>
            </a:pPr>
            <a:r>
              <a:rPr lang="zh-TW" altLang="en-US" sz="2800" b="1">
                <a:solidFill>
                  <a:schemeClr val="bg1"/>
                </a:solidFill>
                <a:latin typeface="細明體" pitchFamily="49" charset="-120"/>
                <a:ea typeface="細明體" pitchFamily="49" charset="-120"/>
              </a:rPr>
              <a:t> 宇宙有開始的</a:t>
            </a:r>
          </a:p>
          <a:p>
            <a:pPr lvl="1" eaLnBrk="1" hangingPunct="1">
              <a:spcBef>
                <a:spcPts val="600"/>
              </a:spcBef>
              <a:buFont typeface="Arial" pitchFamily="34" charset="0"/>
              <a:buChar char="•"/>
            </a:pPr>
            <a:r>
              <a:rPr lang="zh-TW" altLang="en-US" sz="2800" b="1">
                <a:solidFill>
                  <a:schemeClr val="bg1"/>
                </a:solidFill>
                <a:latin typeface="細明體" pitchFamily="49" charset="-120"/>
                <a:ea typeface="細明體" pitchFamily="49" charset="-120"/>
              </a:rPr>
              <a:t> 並一直在膨脹</a:t>
            </a:r>
          </a:p>
        </p:txBody>
      </p:sp>
      <p:sp>
        <p:nvSpPr>
          <p:cNvPr id="12" name="Text Box 6"/>
          <p:cNvSpPr txBox="1">
            <a:spLocks noChangeArrowheads="1"/>
          </p:cNvSpPr>
          <p:nvPr/>
        </p:nvSpPr>
        <p:spPr bwMode="auto">
          <a:xfrm>
            <a:off x="1687513" y="817563"/>
            <a:ext cx="5762625" cy="1524000"/>
          </a:xfrm>
          <a:prstGeom prst="rect">
            <a:avLst/>
          </a:prstGeom>
          <a:noFill/>
          <a:ln w="9525" algn="ctr">
            <a:noFill/>
            <a:miter lim="800000"/>
            <a:headEnd/>
            <a:tailEnd/>
          </a:ln>
          <a:effectLst/>
        </p:spPr>
        <p:txBody>
          <a:bodyPr>
            <a:spAutoFit/>
          </a:bodyPr>
          <a:lstStyle/>
          <a:p>
            <a:pPr algn="ctr" eaLnBrk="0" hangingPunct="0">
              <a:defRPr/>
            </a:pPr>
            <a:r>
              <a:rPr lang="zh-TW" altLang="en-US" sz="5400" dirty="0">
                <a:solidFill>
                  <a:srgbClr val="FFFF00"/>
                </a:solidFill>
                <a:effectLst>
                  <a:outerShdw blurRad="38100" dist="38100" dir="2700000" algn="tl">
                    <a:srgbClr val="000000"/>
                  </a:outerShdw>
                </a:effectLst>
                <a:latin typeface="標楷體" pitchFamily="65" charset="-120"/>
                <a:ea typeface="標楷體" pitchFamily="65" charset="-120"/>
              </a:rPr>
              <a:t>宇宙大爆炸</a:t>
            </a:r>
          </a:p>
          <a:p>
            <a:pPr algn="ctr" eaLnBrk="0" hangingPunct="0">
              <a:defRPr/>
            </a:pPr>
            <a:r>
              <a:rPr lang="zh-TW" altLang="en-US" sz="4000" dirty="0">
                <a:solidFill>
                  <a:srgbClr val="FFFF00"/>
                </a:solidFill>
                <a:effectLst>
                  <a:outerShdw blurRad="38100" dist="38100" dir="2700000" algn="tl">
                    <a:srgbClr val="000000"/>
                  </a:outerShdw>
                </a:effectLst>
                <a:latin typeface="標楷體" pitchFamily="65" charset="-120"/>
                <a:ea typeface="標楷體" pitchFamily="65" charset="-120"/>
              </a:rPr>
              <a:t>發現的經過</a:t>
            </a:r>
          </a:p>
        </p:txBody>
      </p:sp>
      <p:pic>
        <p:nvPicPr>
          <p:cNvPr id="21514" name="Picture 5" descr="cerceve-nor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499"/>
                                          </p:stCondLst>
                                        </p:cTn>
                                        <p:tgtEl>
                                          <p:spTgt spid="1177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7769">
                                            <p:txEl>
                                              <p:pRg st="0" end="0"/>
                                            </p:txEl>
                                          </p:spTgt>
                                        </p:tgtEl>
                                        <p:attrNameLst>
                                          <p:attrName>style.visibility</p:attrName>
                                        </p:attrNameLst>
                                      </p:cBhvr>
                                      <p:to>
                                        <p:strVal val="visible"/>
                                      </p:to>
                                    </p:set>
                                    <p:animEffect transition="in" filter="wipe(left)">
                                      <p:cBhvr>
                                        <p:cTn id="11" dur="500"/>
                                        <p:tgtEl>
                                          <p:spTgt spid="11776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7769">
                                            <p:txEl>
                                              <p:pRg st="1" end="1"/>
                                            </p:txEl>
                                          </p:spTgt>
                                        </p:tgtEl>
                                        <p:attrNameLst>
                                          <p:attrName>style.visibility</p:attrName>
                                        </p:attrNameLst>
                                      </p:cBhvr>
                                      <p:to>
                                        <p:strVal val="visible"/>
                                      </p:to>
                                    </p:set>
                                    <p:animEffect transition="in" filter="wipe(left)">
                                      <p:cBhvr>
                                        <p:cTn id="16" dur="500"/>
                                        <p:tgtEl>
                                          <p:spTgt spid="11776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7769">
                                            <p:txEl>
                                              <p:pRg st="2" end="2"/>
                                            </p:txEl>
                                          </p:spTgt>
                                        </p:tgtEl>
                                        <p:attrNameLst>
                                          <p:attrName>style.visibility</p:attrName>
                                        </p:attrNameLst>
                                      </p:cBhvr>
                                      <p:to>
                                        <p:strVal val="visible"/>
                                      </p:to>
                                    </p:set>
                                    <p:animEffect transition="in" filter="wipe(left)">
                                      <p:cBhvr>
                                        <p:cTn id="21" dur="500"/>
                                        <p:tgtEl>
                                          <p:spTgt spid="117769">
                                            <p:txEl>
                                              <p:pRg st="2" end="2"/>
                                            </p:txEl>
                                          </p:spTgt>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7769">
                                            <p:txEl>
                                              <p:pRg st="3" end="3"/>
                                            </p:txEl>
                                          </p:spTgt>
                                        </p:tgtEl>
                                        <p:attrNameLst>
                                          <p:attrName>style.visibility</p:attrName>
                                        </p:attrNameLst>
                                      </p:cBhvr>
                                      <p:to>
                                        <p:strVal val="visible"/>
                                      </p:to>
                                    </p:set>
                                    <p:animEffect transition="in" filter="wipe(left)">
                                      <p:cBhvr>
                                        <p:cTn id="25" dur="500"/>
                                        <p:tgtEl>
                                          <p:spTgt spid="1177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utoUpdateAnimBg="0"/>
      <p:bldP spid="11776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8"/>
          <p:cNvSpPr txBox="1">
            <a:spLocks noChangeArrowheads="1"/>
          </p:cNvSpPr>
          <p:nvPr/>
        </p:nvSpPr>
        <p:spPr bwMode="auto">
          <a:xfrm>
            <a:off x="225425" y="723900"/>
            <a:ext cx="8267700"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TW" altLang="tr-TR" sz="2000">
              <a:solidFill>
                <a:schemeClr val="bg1"/>
              </a:solidFill>
              <a:ea typeface="新細明體" pitchFamily="18" charset="-120"/>
            </a:endParaRPr>
          </a:p>
          <a:p>
            <a:pPr eaLnBrk="1" hangingPunct="1">
              <a:spcBef>
                <a:spcPct val="20000"/>
              </a:spcBef>
              <a:spcAft>
                <a:spcPct val="20000"/>
              </a:spcAft>
            </a:pPr>
            <a:r>
              <a:rPr lang="zh-TW" altLang="en-US" sz="3600">
                <a:solidFill>
                  <a:schemeClr val="bg1"/>
                </a:solidFill>
                <a:latin typeface="標楷體" pitchFamily="65" charset="-120"/>
                <a:ea typeface="標楷體" pitchFamily="65" charset="-120"/>
              </a:rPr>
              <a:t>  </a:t>
            </a:r>
            <a:r>
              <a:rPr lang="zh-TW" altLang="tr-TR" sz="3600">
                <a:solidFill>
                  <a:schemeClr val="bg1"/>
                </a:solidFill>
                <a:latin typeface="標楷體" pitchFamily="65" charset="-120"/>
                <a:ea typeface="標楷體" pitchFamily="65" charset="-120"/>
              </a:rPr>
              <a:t>喬治</a:t>
            </a:r>
            <a:r>
              <a:rPr lang="en-US" altLang="zh-TW" sz="4000" b="1">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伯萊特</a:t>
            </a:r>
            <a:r>
              <a:rPr lang="en-US" altLang="zh-TW" sz="3600" b="1">
                <a:solidFill>
                  <a:schemeClr val="bg1"/>
                </a:solidFill>
                <a:latin typeface="標楷體" pitchFamily="65" charset="-120"/>
                <a:ea typeface="標楷體" pitchFamily="65" charset="-120"/>
              </a:rPr>
              <a:t>(</a:t>
            </a:r>
            <a:r>
              <a:rPr lang="en-US" altLang="zh-TW" sz="3600">
                <a:solidFill>
                  <a:schemeClr val="bg1"/>
                </a:solidFill>
                <a:ea typeface="新細明體" pitchFamily="18" charset="-120"/>
              </a:rPr>
              <a:t>Georges Politzer )</a:t>
            </a:r>
            <a:r>
              <a:rPr lang="tr-TR" altLang="zh-TW" sz="3600">
                <a:solidFill>
                  <a:schemeClr val="bg1"/>
                </a:solidFill>
                <a:latin typeface="標楷體" pitchFamily="65" charset="-120"/>
                <a:ea typeface="標楷體" pitchFamily="65" charset="-120"/>
              </a:rPr>
              <a:t>:</a:t>
            </a:r>
          </a:p>
          <a:p>
            <a:pPr eaLnBrk="1" hangingPunct="1">
              <a:spcBef>
                <a:spcPct val="20000"/>
              </a:spcBef>
              <a:spcAft>
                <a:spcPct val="20000"/>
              </a:spcAft>
            </a:pPr>
            <a:r>
              <a:rPr lang="zh-TW" altLang="en-US" sz="3600">
                <a:solidFill>
                  <a:schemeClr val="bg1"/>
                </a:solidFill>
                <a:latin typeface="標楷體" pitchFamily="65" charset="-120"/>
                <a:ea typeface="標楷體" pitchFamily="65" charset="-120"/>
              </a:rPr>
              <a:t>「</a:t>
            </a:r>
            <a:r>
              <a:rPr lang="zh-TW" altLang="tr-TR" sz="3600">
                <a:solidFill>
                  <a:schemeClr val="bg1"/>
                </a:solidFill>
                <a:latin typeface="標楷體" pitchFamily="65" charset="-120"/>
                <a:ea typeface="標楷體" pitchFamily="65" charset="-120"/>
              </a:rPr>
              <a:t>宇宙不是一個被創造的物體，如果它是</a:t>
            </a:r>
            <a:r>
              <a:rPr lang="en-US" altLang="zh-TW" sz="3600">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就應該是由上帝在</a:t>
            </a:r>
            <a:r>
              <a:rPr lang="zh-TW" altLang="tr-TR" sz="3600">
                <a:solidFill>
                  <a:schemeClr val="bg1"/>
                </a:solidFill>
                <a:latin typeface="標楷體" pitchFamily="65" charset="-120"/>
                <a:ea typeface="標楷體" pitchFamily="65" charset="-120"/>
              </a:rPr>
              <a:t>空無一物的基礎上瞬間創造的</a:t>
            </a:r>
            <a:r>
              <a:rPr lang="zh-TW" altLang="en-US">
                <a:solidFill>
                  <a:schemeClr val="bg1"/>
                </a:solidFill>
                <a:ea typeface="新細明體" pitchFamily="18" charset="-120"/>
              </a:rPr>
              <a:t>。</a:t>
            </a:r>
            <a:r>
              <a:rPr lang="en-US" altLang="zh-TW" sz="3600">
                <a:solidFill>
                  <a:schemeClr val="bg1"/>
                </a:solidFill>
                <a:latin typeface="標楷體" pitchFamily="65" charset="-120"/>
                <a:ea typeface="標楷體" pitchFamily="65" charset="-120"/>
              </a:rPr>
              <a:t> </a:t>
            </a:r>
            <a:r>
              <a:rPr lang="zh-TW" altLang="en-US" sz="3600">
                <a:solidFill>
                  <a:schemeClr val="bg1"/>
                </a:solidFill>
                <a:latin typeface="標楷體" pitchFamily="65" charset="-120"/>
                <a:ea typeface="標楷體" pitchFamily="65" charset="-120"/>
              </a:rPr>
              <a:t>要想承認這個觀點</a:t>
            </a:r>
            <a:r>
              <a:rPr lang="en-US" altLang="zh-TW" sz="3600">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首先</a:t>
            </a:r>
            <a:r>
              <a:rPr lang="en-US" altLang="zh-TW" sz="3600">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我們必須接受</a:t>
            </a:r>
            <a:r>
              <a:rPr lang="en-US" altLang="zh-TW" sz="3600">
                <a:solidFill>
                  <a:schemeClr val="bg1"/>
                </a:solidFill>
                <a:latin typeface="標楷體" pitchFamily="65" charset="-120"/>
                <a:ea typeface="標楷體" pitchFamily="65" charset="-120"/>
              </a:rPr>
              <a:t>,</a:t>
            </a:r>
            <a:r>
              <a:rPr lang="zh-TW" altLang="en-US" sz="3600">
                <a:solidFill>
                  <a:schemeClr val="bg1"/>
                </a:solidFill>
                <a:latin typeface="標楷體" pitchFamily="65" charset="-120"/>
                <a:ea typeface="標楷體" pitchFamily="65" charset="-120"/>
              </a:rPr>
              <a:t>宇宙不存在的一刻</a:t>
            </a:r>
            <a:r>
              <a:rPr lang="en-US" altLang="zh-TW" sz="3600">
                <a:solidFill>
                  <a:schemeClr val="bg1"/>
                </a:solidFill>
                <a:latin typeface="標楷體" pitchFamily="65" charset="-120"/>
                <a:ea typeface="標楷體" pitchFamily="65" charset="-120"/>
              </a:rPr>
              <a:t>；再者</a:t>
            </a:r>
            <a:r>
              <a:rPr lang="zh-TW" altLang="en-US" sz="3600">
                <a:solidFill>
                  <a:schemeClr val="bg1"/>
                </a:solidFill>
                <a:latin typeface="標楷體" pitchFamily="65" charset="-120"/>
                <a:ea typeface="標楷體" pitchFamily="65" charset="-120"/>
              </a:rPr>
              <a:t>物質從無被創造出來</a:t>
            </a:r>
            <a:r>
              <a:rPr lang="zh-TW" altLang="en-US">
                <a:solidFill>
                  <a:schemeClr val="bg1"/>
                </a:solidFill>
                <a:ea typeface="新細明體" pitchFamily="18" charset="-120"/>
              </a:rPr>
              <a:t>。</a:t>
            </a:r>
            <a:r>
              <a:rPr lang="zh-TW" altLang="en-US" sz="3600">
                <a:solidFill>
                  <a:schemeClr val="bg1"/>
                </a:solidFill>
                <a:latin typeface="標楷體" pitchFamily="65" charset="-120"/>
                <a:ea typeface="標楷體" pitchFamily="65" charset="-120"/>
              </a:rPr>
              <a:t>這是科學所不能認可的</a:t>
            </a:r>
            <a:r>
              <a:rPr lang="zh-TW" altLang="en-US">
                <a:solidFill>
                  <a:schemeClr val="bg1"/>
                </a:solidFill>
                <a:ea typeface="新細明體" pitchFamily="18" charset="-120"/>
              </a:rPr>
              <a:t>。</a:t>
            </a:r>
            <a:r>
              <a:rPr lang="zh-TW" altLang="en-US" sz="3600">
                <a:solidFill>
                  <a:schemeClr val="bg1"/>
                </a:solidFill>
                <a:ea typeface="新細明體" pitchFamily="18" charset="-120"/>
              </a:rPr>
              <a:t>」</a:t>
            </a:r>
            <a:endParaRPr lang="tr-TR" altLang="zh-TW" sz="3600">
              <a:solidFill>
                <a:schemeClr val="bg1"/>
              </a:solidFill>
              <a:latin typeface="標楷體" pitchFamily="65" charset="-120"/>
              <a:ea typeface="標楷體" pitchFamily="65" charset="-120"/>
            </a:endParaRPr>
          </a:p>
          <a:p>
            <a:pPr algn="just" eaLnBrk="1" hangingPunct="1">
              <a:spcBef>
                <a:spcPct val="20000"/>
              </a:spcBef>
              <a:spcAft>
                <a:spcPct val="20000"/>
              </a:spcAft>
            </a:pPr>
            <a:r>
              <a:rPr lang="fr-FR" altLang="zh-TW" sz="1400">
                <a:solidFill>
                  <a:schemeClr val="bg1"/>
                </a:solidFill>
                <a:ea typeface="新細明體" pitchFamily="18" charset="-120"/>
              </a:rPr>
              <a:t>         George Politzer, Principes Fondamentaux de Philosophie, Editions Sociales, Paris 1954 ,p. 84</a:t>
            </a:r>
            <a:endParaRPr lang="tr-TR" altLang="zh-TW" sz="1400">
              <a:solidFill>
                <a:schemeClr val="bg1"/>
              </a:solidFill>
            </a:endParaRPr>
          </a:p>
        </p:txBody>
      </p:sp>
      <p:pic>
        <p:nvPicPr>
          <p:cNvPr id="22531" name="Picture 16" descr="cerceve-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wipe(up)">
                                      <p:cBhvr>
                                        <p:cTn id="7" dur="1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1910</Words>
  <Application>Microsoft Office PowerPoint</Application>
  <PresentationFormat>如螢幕大小 (4:3)</PresentationFormat>
  <Paragraphs>214</Paragraphs>
  <Slides>53</Slides>
  <Notes>52</Notes>
  <HiddenSlides>0</HiddenSlides>
  <MMClips>10</MMClips>
  <ScaleCrop>false</ScaleCrop>
  <HeadingPairs>
    <vt:vector size="6" baseType="variant">
      <vt:variant>
        <vt:lpstr>佈景主題</vt:lpstr>
      </vt:variant>
      <vt:variant>
        <vt:i4>3</vt:i4>
      </vt:variant>
      <vt:variant>
        <vt:lpstr>內嵌 OLE 伺服程式</vt:lpstr>
      </vt:variant>
      <vt:variant>
        <vt:i4>3</vt:i4>
      </vt:variant>
      <vt:variant>
        <vt:lpstr>投影片標題</vt:lpstr>
      </vt:variant>
      <vt:variant>
        <vt:i4>53</vt:i4>
      </vt:variant>
    </vt:vector>
  </HeadingPairs>
  <TitlesOfParts>
    <vt:vector size="59" baseType="lpstr">
      <vt:lpstr>Varsayılan Tasarım</vt:lpstr>
      <vt:lpstr>Balance</vt:lpstr>
      <vt:lpstr>1_Varsayılan Tasarım</vt:lpstr>
      <vt:lpstr>Presto! ImageFolio LE</vt:lpstr>
      <vt:lpstr>Slayt</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宇宙澎漲</vt:lpstr>
      <vt:lpstr>PowerPoint 簡報</vt:lpstr>
      <vt:lpstr>PowerPoint 簡報</vt:lpstr>
      <vt:lpstr>PowerPoint 簡報</vt:lpstr>
      <vt:lpstr>「穩定狀態」論(Steady State)</vt:lpstr>
      <vt:lpstr>PowerPoint 簡報</vt:lpstr>
      <vt:lpstr>PowerPoint 簡報</vt:lpstr>
      <vt:lpstr>PowerPoint 簡報</vt:lpstr>
      <vt:lpstr>PowerPoint 簡報</vt:lpstr>
      <vt:lpstr>PowerPoint 簡報</vt:lpstr>
      <vt:lpstr>PowerPoint 簡報</vt:lpstr>
      <vt:lpstr>宇宙間氫氦比例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小結</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COMPAQ</dc:creator>
  <cp:lastModifiedBy>yy</cp:lastModifiedBy>
  <cp:revision>178</cp:revision>
  <dcterms:created xsi:type="dcterms:W3CDTF">2006-05-25T15:14:40Z</dcterms:created>
  <dcterms:modified xsi:type="dcterms:W3CDTF">2015-06-10T10:19:53Z</dcterms:modified>
</cp:coreProperties>
</file>