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2"/>
  </p:notesMasterIdLst>
  <p:handoutMasterIdLst>
    <p:handoutMasterId r:id="rId53"/>
  </p:handoutMasterIdLst>
  <p:sldIdLst>
    <p:sldId id="256" r:id="rId3"/>
    <p:sldId id="258" r:id="rId4"/>
    <p:sldId id="257" r:id="rId5"/>
    <p:sldId id="259" r:id="rId6"/>
    <p:sldId id="261" r:id="rId7"/>
    <p:sldId id="262" r:id="rId8"/>
    <p:sldId id="305" r:id="rId9"/>
    <p:sldId id="263" r:id="rId10"/>
    <p:sldId id="278" r:id="rId11"/>
    <p:sldId id="279" r:id="rId12"/>
    <p:sldId id="265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7" r:id="rId24"/>
    <p:sldId id="274" r:id="rId25"/>
    <p:sldId id="281" r:id="rId26"/>
    <p:sldId id="294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260" r:id="rId5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4E00"/>
    <a:srgbClr val="CC3300"/>
    <a:srgbClr val="006600"/>
    <a:srgbClr val="FF6600"/>
    <a:srgbClr val="F74EBC"/>
    <a:srgbClr val="F52B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8910C-C802-46AF-89A6-EC9C321D9FF2}" type="datetimeFigureOut">
              <a:rPr lang="zh-TW" altLang="en-US" smtClean="0"/>
              <a:pPr/>
              <a:t>2012/6/2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45BB6-CD9E-4F09-BBAF-FFB75D338FC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C725AA-2496-4BB9-AB76-984CF6625A4B}" type="datetimeFigureOut">
              <a:rPr lang="fr-FR"/>
              <a:pPr>
                <a:defRPr/>
              </a:pPr>
              <a:t>02/06/2012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46BA587-3A47-401B-B692-7A7DEFBB10C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7BB400-35EA-4886-A202-5CF8A4E95D2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7BB400-35EA-4886-A202-5CF8A4E95D2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EE42D-EDF8-4A45-BD3B-6F974FB12A3A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6496C-FE77-452C-AAA2-AD681C2541B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CC156-FDFC-4884-8810-DBDDC2CA910F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233E-AFBE-4E56-BEF9-37E13310717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028F0-021A-415E-82D9-2B79D8E1D0BA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5AF6E-A812-47FC-83E0-21CFB0A9F57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39528-479C-4274-B345-3709AB3FDD2E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D96F4-03D3-4A04-9553-A12C31B956E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DF5D-14B8-43F7-9B38-BB6EE1A54897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13B29-2CD5-4814-BA24-8A81867F3DB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E47D4-26F7-474F-B8B6-4EEAD4714E40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868ED-ED86-4ED4-88FC-48A24FD20B0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BDABD-67AA-4753-9A83-0DBF086D89E8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1059D-8CF5-44B3-B276-D8CDDCE6814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86938-1D3A-4825-B849-8F444BA495EF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F1E1C-064F-42F4-BB21-42DE71DAFD9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9C77A-0206-498C-94AC-54EB4AC0A24A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E75C0-6E09-401F-BF0A-4A844A3673E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4FD9D-433E-43F0-A13D-8309F781D0BD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8853-6F66-4ECE-AF6A-B50750F3251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TW" noProof="0" smtClean="0"/>
              <a:t>Click icon to add picture</a:t>
            </a:r>
            <a:endParaRPr lang="zh-TW" alt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9CC80-A19A-437A-AD89-EF8AB1D4EBE2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F492A-DDB6-4317-A83F-AE30706DC63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4E4EA7-CAAF-4A2B-951B-A72BB4A272C9}" type="datetimeFigureOut">
              <a:rPr lang="en-US" altLang="zh-TW" smtClean="0"/>
              <a:pPr>
                <a:defRPr/>
              </a:pPr>
              <a:t>6/2/2012</a:t>
            </a:fld>
            <a:endParaRPr lang="en-US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A08389-5318-40C4-9ECE-F135C2D47B3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聖訓的重要</a:t>
            </a:r>
            <a:endParaRPr lang="fr-FR" sz="66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864096"/>
          </a:xfrm>
        </p:spPr>
        <p:txBody>
          <a:bodyPr/>
          <a:lstStyle/>
          <a:p>
            <a:r>
              <a:rPr lang="fr-CA" dirty="0" smtClean="0">
                <a:solidFill>
                  <a:schemeClr val="accent1">
                    <a:lumMod val="75000"/>
                  </a:schemeClr>
                </a:solidFill>
              </a:rPr>
              <a:t>2012.6.2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 </a:t>
            </a:r>
            <a:r>
              <a:rPr lang="zh-TW" altLang="en-US" b="1" dirty="0" smtClean="0">
                <a:solidFill>
                  <a:srgbClr val="C04E00"/>
                </a:solidFill>
              </a:rPr>
              <a:t>（我曾派遣他們）帶著一些明證和經典，（去教化眾人），我降示你教誨，以便你對眾人</a:t>
            </a:r>
            <a:r>
              <a:rPr lang="zh-TW" altLang="en-US" b="1" dirty="0" smtClean="0">
                <a:solidFill>
                  <a:srgbClr val="002060"/>
                </a:solidFill>
              </a:rPr>
              <a:t>闡明</a:t>
            </a:r>
            <a:r>
              <a:rPr lang="zh-TW" altLang="en-US" b="1" dirty="0" smtClean="0">
                <a:solidFill>
                  <a:srgbClr val="C04E00"/>
                </a:solidFill>
              </a:rPr>
              <a:t>他們所受的啟示，以便他們思維。 </a:t>
            </a:r>
            <a:r>
              <a:rPr lang="en-US" altLang="zh-TW" b="1" dirty="0" smtClean="0">
                <a:solidFill>
                  <a:srgbClr val="C04E00"/>
                </a:solidFill>
              </a:rPr>
              <a:t>”</a:t>
            </a:r>
            <a:r>
              <a:rPr lang="zh-TW" altLang="en-US" b="1" dirty="0" smtClean="0">
                <a:solidFill>
                  <a:srgbClr val="C04E00"/>
                </a:solidFill>
              </a:rPr>
              <a:t> </a:t>
            </a:r>
            <a:r>
              <a:rPr lang="en-US" altLang="zh-TW" b="1" dirty="0" smtClean="0">
                <a:solidFill>
                  <a:srgbClr val="C04E00"/>
                </a:solidFill>
              </a:rPr>
              <a:t>(16﹕44)</a:t>
            </a:r>
          </a:p>
          <a:p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</a:rPr>
              <a:t>你說</a:t>
            </a:r>
            <a:r>
              <a:rPr lang="en-US" altLang="zh-TW" b="1" dirty="0" smtClean="0">
                <a:solidFill>
                  <a:srgbClr val="C04E00"/>
                </a:solidFill>
              </a:rPr>
              <a:t>﹕‘</a:t>
            </a:r>
            <a:r>
              <a:rPr lang="zh-TW" altLang="en-US" b="1" dirty="0" smtClean="0">
                <a:solidFill>
                  <a:srgbClr val="C04E00"/>
                </a:solidFill>
              </a:rPr>
              <a:t>如果你們喜愛真主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就當順從我</a:t>
            </a:r>
            <a:r>
              <a:rPr lang="en-US" altLang="zh-TW" b="1" dirty="0" smtClean="0">
                <a:solidFill>
                  <a:srgbClr val="C04E00"/>
                </a:solidFill>
              </a:rPr>
              <a:t>﹔(</a:t>
            </a:r>
            <a:r>
              <a:rPr lang="zh-TW" altLang="en-US" b="1" dirty="0" smtClean="0">
                <a:solidFill>
                  <a:srgbClr val="C04E00"/>
                </a:solidFill>
              </a:rPr>
              <a:t>你們順從我</a:t>
            </a:r>
            <a:r>
              <a:rPr lang="en-US" altLang="zh-TW" b="1" dirty="0" smtClean="0">
                <a:solidFill>
                  <a:srgbClr val="C04E00"/>
                </a:solidFill>
              </a:rPr>
              <a:t>)﹐</a:t>
            </a:r>
            <a:r>
              <a:rPr lang="zh-TW" altLang="en-US" b="1" dirty="0" smtClean="0">
                <a:solidFill>
                  <a:srgbClr val="C04E00"/>
                </a:solidFill>
              </a:rPr>
              <a:t>真主就喜愛你們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就赦宥你們的罪過。  真主是至赦的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是至慈的。’</a:t>
            </a:r>
            <a:r>
              <a:rPr lang="en-US" altLang="zh-TW" b="1" dirty="0" smtClean="0">
                <a:solidFill>
                  <a:srgbClr val="C04E00"/>
                </a:solidFill>
              </a:rPr>
              <a:t>”</a:t>
            </a:r>
            <a:r>
              <a:rPr lang="zh-TW" altLang="en-US" b="1" dirty="0" smtClean="0">
                <a:solidFill>
                  <a:srgbClr val="C04E00"/>
                </a:solidFill>
              </a:rPr>
              <a:t> </a:t>
            </a:r>
            <a:r>
              <a:rPr lang="en-US" altLang="zh-TW" b="1" dirty="0" smtClean="0">
                <a:solidFill>
                  <a:srgbClr val="C04E00"/>
                </a:solidFill>
              </a:rPr>
              <a:t>(3﹕31)</a:t>
            </a:r>
          </a:p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</a:rPr>
              <a:t>凡使者給你們的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你們都應當接受</a:t>
            </a:r>
            <a:r>
              <a:rPr lang="en-US" altLang="zh-TW" b="1" dirty="0" smtClean="0">
                <a:solidFill>
                  <a:srgbClr val="C04E00"/>
                </a:solidFill>
              </a:rPr>
              <a:t>﹔</a:t>
            </a:r>
            <a:r>
              <a:rPr lang="zh-TW" altLang="en-US" b="1" dirty="0" smtClean="0">
                <a:solidFill>
                  <a:srgbClr val="C04E00"/>
                </a:solidFill>
              </a:rPr>
              <a:t>凡使者禁止你們的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你們都應當戒除。</a:t>
            </a:r>
            <a:r>
              <a:rPr lang="en-US" altLang="zh-TW" b="1" dirty="0" smtClean="0">
                <a:solidFill>
                  <a:srgbClr val="C04E00"/>
                </a:solidFill>
              </a:rPr>
              <a:t>” (59﹕7)    </a:t>
            </a:r>
          </a:p>
          <a:p>
            <a:endParaRPr lang="en-US" altLang="zh-TW" b="1" dirty="0" smtClean="0">
              <a:solidFill>
                <a:srgbClr val="C04E00"/>
              </a:solidFill>
            </a:endParaRPr>
          </a:p>
          <a:p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聖妻</a:t>
            </a:r>
            <a:r>
              <a:rPr lang="en-US" altLang="zh-TW" b="1" dirty="0" smtClean="0">
                <a:solidFill>
                  <a:srgbClr val="C04E00"/>
                </a:solidFill>
              </a:rPr>
              <a:t>Aisha</a:t>
            </a:r>
            <a:r>
              <a:rPr lang="zh-TW" altLang="en-US" b="1" dirty="0" smtClean="0">
                <a:solidFill>
                  <a:srgbClr val="C04E00"/>
                </a:solidFill>
              </a:rPr>
              <a:t>曾說：「穆聖是</a:t>
            </a:r>
            <a:r>
              <a:rPr lang="zh-TW" altLang="en-US" b="1" u="sng" dirty="0" smtClean="0">
                <a:solidFill>
                  <a:srgbClr val="C04E00"/>
                </a:solidFill>
              </a:rPr>
              <a:t>活的古蘭經</a:t>
            </a:r>
            <a:r>
              <a:rPr lang="zh-TW" altLang="en-US" b="1" dirty="0" smtClean="0">
                <a:solidFill>
                  <a:srgbClr val="C04E00"/>
                </a:solidFill>
              </a:rPr>
              <a:t>」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例：古蘭經命人禮拜，但沒有詳盡地教導信徒們如何禮拜</a:t>
            </a:r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聖人是世人的模範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你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指先知穆聖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確是具備一種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偉大的性格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的。”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(68﹕4)   </a:t>
            </a:r>
          </a:p>
          <a:p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希望真主和末日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並且多記念真主者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真主的使者就是他們的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優異的榜樣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。”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(33﹕21)   </a:t>
            </a: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聖人是世人的模範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3628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先知穆聖曾經對自己評論說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真主選擇我成為使者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以便我向人們展現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完美的性格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優秀的行為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﹐</a:t>
            </a:r>
            <a:r>
              <a:rPr lang="zh-TW" altLang="en-US" b="1" u="sng" dirty="0" smtClean="0">
                <a:solidFill>
                  <a:srgbClr val="C04E00"/>
                </a:solidFill>
                <a:latin typeface="+mn-ea"/>
              </a:rPr>
              <a:t>高尚的品行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。” 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  </a:t>
            </a: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1"/>
            <a:ext cx="6275040" cy="233285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辨別一段聖訓時要注意兩點：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Isnad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Matn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>
              <a:buNone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辨別一段聖訓時要注意兩點：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Isnad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傳述鏈是否完整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傳述者的為人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Matn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有沒有缺陷，缺點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 lvl="1"/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認受性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聖訓的分類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可信的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/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可靠的聖訓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(As-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Sahih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傳述鏈及內容可信性高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傳述鏈完整，傳述者擁有高尚的人格，記憶力強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內容與伊斯蘭教義一致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有關傳述非唯一傳述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聖訓的分類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2. 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優良的聖訓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Hasan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次於可信的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/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可靠的聖訓 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傳述鏈完整，但部份傳述者記憶力較第一類聖訓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弱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內容與伊斯蘭教義一致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聖訓的分類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3. 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弱的聖訓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(Ad-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Da’if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可信性低 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傳述鏈不完整；傳述者記憶力較弱；傳述者人格有問題等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內容與伊斯蘭教義不一致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051720" y="142875"/>
            <a:ext cx="663508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內容</a:t>
            </a:r>
            <a:endParaRPr lang="fr-FR" b="1" dirty="0" smtClean="0">
              <a:solidFill>
                <a:srgbClr val="CC3300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1835696" y="1225550"/>
            <a:ext cx="6851104" cy="5227786"/>
          </a:xfrm>
        </p:spPr>
        <p:txBody>
          <a:bodyPr/>
          <a:lstStyle/>
          <a:p>
            <a:r>
              <a:rPr lang="zh-TW" altLang="en-US" sz="4000" b="1" dirty="0" smtClean="0">
                <a:solidFill>
                  <a:srgbClr val="C04E00"/>
                </a:solidFill>
              </a:rPr>
              <a:t>伊斯蘭法律的基礎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何謂聖訓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聖訓的重要性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聖訓的類別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聖訓的收集過程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r>
              <a:rPr lang="zh-TW" altLang="en-US" sz="4000" b="1" dirty="0" smtClean="0">
                <a:solidFill>
                  <a:srgbClr val="C04E00"/>
                </a:solidFill>
              </a:rPr>
              <a:t>聖訓與生活</a:t>
            </a:r>
            <a:endParaRPr lang="en-US" altLang="zh-TW" sz="4000" b="1" dirty="0" smtClean="0">
              <a:solidFill>
                <a:srgbClr val="C04E00"/>
              </a:solidFill>
            </a:endParaRPr>
          </a:p>
          <a:p>
            <a:endParaRPr lang="en-US" altLang="zh-TW" sz="4000" b="1" dirty="0" smtClean="0">
              <a:solidFill>
                <a:srgbClr val="C04E00"/>
              </a:solidFill>
            </a:endParaRPr>
          </a:p>
          <a:p>
            <a:endParaRPr lang="fr-FR" sz="4000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庫德西聖訓</a:t>
            </a:r>
            <a:r>
              <a:rPr lang="en-US" altLang="zh-TW" b="1" dirty="0" smtClean="0">
                <a:solidFill>
                  <a:srgbClr val="CC3300"/>
                </a:solidFill>
              </a:rPr>
              <a:t>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Hadith</a:t>
            </a:r>
            <a:r>
              <a:rPr lang="en-US" altLang="zh-TW" b="1" dirty="0" smtClean="0">
                <a:solidFill>
                  <a:srgbClr val="CC3300"/>
                </a:solidFill>
              </a:rPr>
              <a:t> 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Qudsi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穆罕默德以真主默示的方式發表的言論，語氣是以真主對人類說話的方式表述問題的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特徵：據某某的傳述：至聖從真主所傳來的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……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庫德西聖訓</a:t>
            </a:r>
            <a:r>
              <a:rPr lang="en-US" altLang="zh-TW" b="1" dirty="0" smtClean="0">
                <a:solidFill>
                  <a:srgbClr val="CC3300"/>
                </a:solidFill>
              </a:rPr>
              <a:t>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Hadith</a:t>
            </a:r>
            <a:r>
              <a:rPr lang="en-US" altLang="zh-TW" b="1" dirty="0" smtClean="0">
                <a:solidFill>
                  <a:srgbClr val="CC3300"/>
                </a:solidFill>
              </a:rPr>
              <a:t> Al-</a:t>
            </a:r>
            <a:r>
              <a:rPr lang="en-US" altLang="zh-TW" b="1" dirty="0" err="1" smtClean="0">
                <a:solidFill>
                  <a:srgbClr val="CC3300"/>
                </a:solidFill>
              </a:rPr>
              <a:t>Qudsi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78112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據艾布乍爾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.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夷法里的傳述：至聖從真主處所傳來的，祂說： 「我的僕人啊！ 我確已為自己立例嚴禁， 欺虐也在你們之間立例嚴禁它， 所以你們不可互相欺虐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……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」</a:t>
            </a: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早期聖訓的收集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endParaRPr lang="en-US" altLang="zh-TW" b="1" dirty="0" smtClean="0">
              <a:solidFill>
                <a:srgbClr val="C04E00"/>
              </a:solidFill>
            </a:endParaRPr>
          </a:p>
          <a:p>
            <a:pPr marL="514350" indent="-514350"/>
            <a:endParaRPr lang="en-US" altLang="zh-TW" b="1" dirty="0" smtClean="0">
              <a:solidFill>
                <a:srgbClr val="C04E00"/>
              </a:solidFill>
            </a:endParaRPr>
          </a:p>
          <a:p>
            <a:pPr marL="514350" indent="-514350"/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483768" y="1412776"/>
            <a:ext cx="6275040" cy="4781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4E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口述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C04E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zh-TW" altLang="en-US" sz="3200" b="1" dirty="0" smtClean="0">
                <a:solidFill>
                  <a:srgbClr val="C04E00"/>
                </a:solidFill>
                <a:latin typeface="+mn-ea"/>
              </a:rPr>
              <a:t>文字紀錄</a:t>
            </a:r>
            <a:endParaRPr lang="en-US" altLang="zh-TW" sz="3200" b="1" dirty="0" smtClean="0">
              <a:solidFill>
                <a:srgbClr val="C04E00"/>
              </a:solidFill>
              <a:latin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zh-TW" altLang="en-US" sz="3200" b="1" dirty="0" smtClean="0">
                <a:solidFill>
                  <a:srgbClr val="C04E00"/>
                </a:solidFill>
              </a:rPr>
              <a:t>   歐麥爾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·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本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·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阿布杜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·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阿齊茲哈里法派人到各地輯錄聖訓。他說：“你們查找真主使者的聖訓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,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並加以輯錄。”在他寫給麥迪那人的信函中說道：“你們查找真主使者的聖訓。因為我確實擔心學者先逝</a:t>
            </a:r>
            <a:r>
              <a:rPr lang="en-US" altLang="zh-TW" sz="3200" b="1" dirty="0" smtClean="0">
                <a:solidFill>
                  <a:srgbClr val="C04E00"/>
                </a:solidFill>
              </a:rPr>
              <a:t>,</a:t>
            </a:r>
            <a:r>
              <a:rPr lang="zh-TW" altLang="en-US" sz="3200" b="1" dirty="0" smtClean="0">
                <a:solidFill>
                  <a:srgbClr val="C04E00"/>
                </a:solidFill>
              </a:rPr>
              <a:t>而學業不繼。”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C04E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六大聖訓集</a:t>
            </a:r>
            <a:r>
              <a:rPr lang="en-US" altLang="zh-TW" b="1" dirty="0" smtClean="0">
                <a:solidFill>
                  <a:srgbClr val="CC3300"/>
                </a:solidFill>
              </a:rPr>
              <a:t>(</a:t>
            </a:r>
            <a:r>
              <a:rPr lang="en-US" altLang="zh-TW" dirty="0" smtClean="0">
                <a:solidFill>
                  <a:srgbClr val="CC3300"/>
                </a:solidFill>
              </a:rPr>
              <a:t>as-</a:t>
            </a:r>
            <a:r>
              <a:rPr lang="en-US" altLang="zh-TW" dirty="0" err="1" smtClean="0">
                <a:solidFill>
                  <a:srgbClr val="CC3300"/>
                </a:solidFill>
              </a:rPr>
              <a:t>sahih</a:t>
            </a:r>
            <a:r>
              <a:rPr lang="en-US" altLang="zh-TW" dirty="0" smtClean="0">
                <a:solidFill>
                  <a:srgbClr val="CC3300"/>
                </a:solidFill>
              </a:rPr>
              <a:t> as-</a:t>
            </a:r>
            <a:r>
              <a:rPr lang="en-US" altLang="zh-TW" dirty="0" err="1" smtClean="0">
                <a:solidFill>
                  <a:srgbClr val="CC3300"/>
                </a:solidFill>
              </a:rPr>
              <a:t>Sittah</a:t>
            </a:r>
            <a:r>
              <a:rPr lang="en-US" altLang="zh-TW" dirty="0" smtClean="0">
                <a:solidFill>
                  <a:srgbClr val="CC3300"/>
                </a:solidFill>
              </a:rPr>
              <a:t>)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412776"/>
            <a:ext cx="6275040" cy="47811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布哈里聖訓集 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Sahih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Al-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Bukhari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穆斯林聖訓集 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Sahih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Muslim)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提爾密濟聖訓集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(Jami At-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Tirmidhi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奈薩儀</a:t>
            </a: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Sunan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Nasai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艾布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·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達烏德馬哲</a:t>
            </a: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Sunan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Abu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Dawud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伊本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·</a:t>
            </a:r>
            <a:r>
              <a:rPr lang="zh-TW" altLang="en-US" b="1" dirty="0" smtClean="0">
                <a:solidFill>
                  <a:srgbClr val="C04E00"/>
                </a:solidFill>
                <a:latin typeface="+mn-ea"/>
              </a:rPr>
              <a:t>馬哲</a:t>
            </a:r>
            <a:r>
              <a:rPr lang="zh-TW" altLang="zh-TW" b="1" dirty="0" smtClean="0">
                <a:solidFill>
                  <a:srgbClr val="C04E00"/>
                </a:solidFill>
                <a:latin typeface="+mn-ea"/>
              </a:rPr>
              <a:t>聖訓集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Sunan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Ibn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 </a:t>
            </a:r>
            <a:r>
              <a:rPr lang="en-US" altLang="zh-TW" b="1" dirty="0" err="1" smtClean="0">
                <a:solidFill>
                  <a:srgbClr val="C04E00"/>
                </a:solidFill>
                <a:latin typeface="+mn-ea"/>
              </a:rPr>
              <a:t>Majah</a:t>
            </a:r>
            <a:r>
              <a:rPr lang="en-US" altLang="zh-TW" b="1" dirty="0" smtClean="0">
                <a:solidFill>
                  <a:srgbClr val="C04E00"/>
                </a:solidFill>
                <a:latin typeface="+mn-ea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altLang="zh-TW" b="1" dirty="0" smtClean="0">
              <a:solidFill>
                <a:srgbClr val="C04E00"/>
              </a:solidFill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學習和理解聖訓</a:t>
            </a:r>
            <a:r>
              <a:rPr lang="zh-TW" altLang="en-US" b="1" dirty="0" smtClean="0">
                <a:solidFill>
                  <a:srgbClr val="CC3300"/>
                </a:solidFill>
              </a:rPr>
              <a:t>的四大</a:t>
            </a:r>
            <a:r>
              <a:rPr lang="zh-TW" altLang="en-US" b="1" dirty="0" smtClean="0">
                <a:solidFill>
                  <a:srgbClr val="CC3300"/>
                </a:solidFill>
              </a:rPr>
              <a:t>原則</a:t>
            </a:r>
            <a:endParaRPr lang="zh-TW" altLang="en-US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3768" y="1484784"/>
            <a:ext cx="6203032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是衡量聖訓的尺度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不可孤立地理解聖訓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切忌對聖訓斷章取義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理解聖訓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不可脫離具體的環境和特別的事例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solidFill>
                  <a:srgbClr val="C04E00"/>
                </a:solidFill>
              </a:rPr>
              <a:t>人性與社會和諧的原則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pPr>
              <a:buNone/>
            </a:pPr>
            <a:r>
              <a:rPr lang="zh-TW" altLang="en-US" b="1" dirty="0" smtClean="0"/>
              <a:t>伊斯蘭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76872"/>
            <a:ext cx="6336704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阿蔔都拉赫曼</a:t>
            </a:r>
            <a:r>
              <a:rPr lang="en-US" altLang="zh-TW" sz="2400" b="1" dirty="0" smtClean="0"/>
              <a:t>"</a:t>
            </a:r>
            <a:r>
              <a:rPr lang="zh-TW" altLang="en-US" sz="2400" b="1" dirty="0" smtClean="0"/>
              <a:t>阿蔔都拉傳述，先知穆罕默德說：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“伊斯蘭建立在五大基礎之上：作證萬物非主，唯有真主，穆罕默德是真主的使者；謹守拜功；繳納天課；朝覲天房和在萊麥丹月守齋戒。”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</a:t>
            </a:r>
            <a:r>
              <a:rPr lang="en-US" altLang="zh-TW" sz="2400" b="1" dirty="0" smtClean="0"/>
              <a:t>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布哈裏、穆斯林聖訓集</a:t>
            </a:r>
            <a:r>
              <a:rPr lang="en-US" altLang="zh-TW" sz="2400" b="1" dirty="0" smtClean="0"/>
              <a:t>) </a:t>
            </a:r>
            <a:r>
              <a:rPr lang="en-US" altLang="zh-TW" sz="2400" b="1" dirty="0" smtClean="0">
                <a:latin typeface="+mn-ea"/>
              </a:rPr>
              <a:t/>
            </a:r>
            <a:br>
              <a:rPr lang="en-US" altLang="zh-TW" sz="2400" b="1" dirty="0" smtClean="0">
                <a:latin typeface="+mn-ea"/>
              </a:rPr>
            </a:br>
            <a:endParaRPr lang="zh-TW" altLang="en-US" sz="2400" b="1" dirty="0" smtClean="0">
              <a:latin typeface="+mn-ea"/>
            </a:endParaRPr>
          </a:p>
          <a:p>
            <a:pPr algn="ctr"/>
            <a:endParaRPr lang="zh-TW" altLang="en-US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宗教就是忠誠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76872"/>
            <a:ext cx="6336704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魯甘耶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泰密慕傳述：穆聖說：</a:t>
            </a:r>
          </a:p>
          <a:p>
            <a:r>
              <a:rPr lang="zh-TW" altLang="en-US" sz="2400" b="1" dirty="0" smtClean="0"/>
              <a:t/>
            </a:r>
            <a:br>
              <a:rPr lang="zh-TW" altLang="en-US" sz="2400" b="1" dirty="0" smtClean="0"/>
            </a:br>
            <a:r>
              <a:rPr lang="zh-TW" altLang="en-US" sz="2400" b="1" dirty="0" smtClean="0"/>
              <a:t>“宗教就是忠誠。”我們問：“忠誠誰</a:t>
            </a:r>
            <a:r>
              <a:rPr lang="en-US" altLang="zh-TW" sz="2400" b="1" dirty="0" smtClean="0"/>
              <a:t>?”</a:t>
            </a:r>
            <a:r>
              <a:rPr lang="zh-TW" altLang="en-US" sz="2400" b="1" dirty="0" smtClean="0"/>
              <a:t>穆聖說：“忠誠安拉，及其經典和使者，忠誠穆斯林領袖及穆斯林大眾。”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sz="2400" b="1" dirty="0" smtClean="0">
                <a:latin typeface="+mn-ea"/>
              </a:rPr>
              <a:t>                 </a:t>
            </a:r>
            <a:endParaRPr lang="en-US" altLang="zh-TW" sz="2400" b="1" dirty="0" smtClean="0"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2400" b="1" dirty="0" smtClean="0">
                <a:latin typeface="+mn-ea"/>
              </a:rPr>
              <a:t> </a:t>
            </a:r>
            <a:r>
              <a:rPr lang="zh-TW" altLang="en-US" sz="2400" b="1" dirty="0" smtClean="0">
                <a:latin typeface="+mn-ea"/>
              </a:rPr>
              <a:t>             </a:t>
            </a:r>
            <a:r>
              <a:rPr lang="en-US" altLang="zh-TW" sz="2400" b="1" dirty="0" smtClean="0">
                <a:latin typeface="+mn-ea"/>
              </a:rPr>
              <a:t>                      </a:t>
            </a:r>
            <a:r>
              <a:rPr lang="en-US" altLang="zh-TW" sz="2400" b="1" dirty="0" smtClean="0">
                <a:latin typeface="+mn-ea"/>
              </a:rPr>
              <a:t>《</a:t>
            </a:r>
            <a:r>
              <a:rPr lang="zh-TW" altLang="en-US" sz="2400" b="1" dirty="0" smtClean="0">
                <a:latin typeface="+mn-ea"/>
              </a:rPr>
              <a:t>穆斯林聖訓實錄</a:t>
            </a:r>
            <a:r>
              <a:rPr lang="en-US" altLang="zh-TW" sz="2400" b="1" dirty="0" smtClean="0">
                <a:latin typeface="+mn-ea"/>
              </a:rPr>
              <a:t>》 </a:t>
            </a:r>
            <a:br>
              <a:rPr lang="en-US" altLang="zh-TW" sz="2400" b="1" dirty="0" smtClean="0">
                <a:latin typeface="+mn-ea"/>
              </a:rPr>
            </a:br>
            <a:endParaRPr lang="zh-TW" altLang="en-US" sz="2400" b="1" dirty="0" smtClean="0">
              <a:latin typeface="+mn-ea"/>
            </a:endParaRPr>
          </a:p>
          <a:p>
            <a:pPr algn="ctr"/>
            <a:endParaRPr lang="zh-TW" altLang="en-US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信仰的品格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76872"/>
            <a:ext cx="6336704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endParaRPr lang="en-US" altLang="zh-TW" sz="2400" b="1" dirty="0" smtClean="0">
              <a:latin typeface="+mn-ea"/>
            </a:endParaRPr>
          </a:p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胡萊勒傳述：使者說：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r>
              <a:rPr lang="zh-TW" altLang="en-US" sz="2400" b="1" dirty="0" smtClean="0"/>
              <a:t>“誰歸信安拉與後世，讓他說善言或保持沉默；誰歸信安拉與後世，讓他應尊重鄰居；誰歸信安拉與後世，讓他款待客人。”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sz="2400" b="1" dirty="0" smtClean="0">
                <a:latin typeface="+mn-ea"/>
              </a:rPr>
              <a:t>       </a:t>
            </a:r>
            <a:r>
              <a:rPr lang="en-US" altLang="zh-TW" sz="2400" b="1" dirty="0" smtClean="0">
                <a:latin typeface="+mn-ea"/>
              </a:rPr>
              <a:t>                                </a:t>
            </a:r>
            <a:r>
              <a:rPr lang="en-US" altLang="zh-TW" sz="2400" b="1" dirty="0" smtClean="0">
                <a:latin typeface="+mn-ea"/>
              </a:rPr>
              <a:t>《</a:t>
            </a:r>
            <a:r>
              <a:rPr lang="zh-TW" altLang="en-US" sz="2400" b="1" dirty="0" smtClean="0">
                <a:latin typeface="+mn-ea"/>
              </a:rPr>
              <a:t>穆斯林聖訓實錄</a:t>
            </a:r>
            <a:r>
              <a:rPr lang="en-US" altLang="zh-TW" sz="2400" b="1" dirty="0" smtClean="0">
                <a:latin typeface="+mn-ea"/>
              </a:rPr>
              <a:t>》 </a:t>
            </a:r>
            <a:br>
              <a:rPr lang="en-US" altLang="zh-TW" sz="2400" b="1" dirty="0" smtClean="0">
                <a:latin typeface="+mn-ea"/>
              </a:rPr>
            </a:br>
            <a:endParaRPr lang="zh-TW" altLang="en-US" sz="2400" b="1" dirty="0" smtClean="0">
              <a:latin typeface="+mn-ea"/>
            </a:endParaRPr>
          </a:p>
          <a:p>
            <a:pPr algn="ctr"/>
            <a:endParaRPr lang="zh-TW" altLang="en-US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合法與潔淨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艾布</a:t>
            </a:r>
            <a:r>
              <a:rPr lang="en-US" altLang="zh-TW" b="1" dirty="0" smtClean="0">
                <a:latin typeface="+mn-ea"/>
              </a:rPr>
              <a:t>•</a:t>
            </a:r>
            <a:r>
              <a:rPr lang="zh-TW" altLang="en-US" b="1" dirty="0" smtClean="0">
                <a:latin typeface="+mn-ea"/>
              </a:rPr>
              <a:t>胡萊勒傳述：使者說：</a:t>
            </a:r>
            <a:br>
              <a:rPr lang="zh-TW" altLang="en-US" b="1" dirty="0" smtClean="0">
                <a:latin typeface="+mn-ea"/>
              </a:rPr>
            </a:br>
            <a:endParaRPr lang="zh-TW" altLang="en-US" b="1" dirty="0" smtClean="0">
              <a:latin typeface="+mn-ea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b="1" dirty="0" smtClean="0">
                <a:latin typeface="+mn-ea"/>
              </a:rPr>
              <a:t>“清高的安拉確實是至潔的，他只接受潔淨的事物。清高的安拉以命令眾使者的，命令眾歸信的人。安拉說：‘眾使者啊！你們可以吃佳美的食物，應當力行善功。’（</a:t>
            </a:r>
            <a:r>
              <a:rPr lang="en-US" altLang="zh-TW" b="1" dirty="0" smtClean="0">
                <a:latin typeface="+mn-ea"/>
              </a:rPr>
              <a:t>23</a:t>
            </a:r>
            <a:r>
              <a:rPr lang="zh-TW" altLang="en-US" b="1" dirty="0" smtClean="0">
                <a:latin typeface="+mn-ea"/>
              </a:rPr>
              <a:t>：</a:t>
            </a:r>
            <a:r>
              <a:rPr lang="en-US" altLang="zh-TW" b="1" dirty="0" smtClean="0">
                <a:latin typeface="+mn-ea"/>
              </a:rPr>
              <a:t>51</a:t>
            </a:r>
            <a:r>
              <a:rPr lang="zh-TW" altLang="en-US" b="1" dirty="0" smtClean="0">
                <a:latin typeface="+mn-ea"/>
              </a:rPr>
              <a:t>）又說：‘歸信的人們啊！你們可以吃我所供給你們的佳美的食物。’（</a:t>
            </a:r>
            <a:r>
              <a:rPr lang="en-US" altLang="zh-TW" b="1" dirty="0" smtClean="0">
                <a:latin typeface="+mn-ea"/>
              </a:rPr>
              <a:t>2</a:t>
            </a:r>
            <a:r>
              <a:rPr lang="zh-TW" altLang="en-US" b="1" dirty="0" smtClean="0">
                <a:latin typeface="+mn-ea"/>
              </a:rPr>
              <a:t>：</a:t>
            </a:r>
            <a:r>
              <a:rPr lang="en-US" altLang="zh-TW" b="1" dirty="0" smtClean="0">
                <a:latin typeface="+mn-ea"/>
              </a:rPr>
              <a:t>172</a:t>
            </a:r>
            <a:r>
              <a:rPr lang="zh-TW" altLang="en-US" b="1" dirty="0" smtClean="0">
                <a:latin typeface="+mn-ea"/>
              </a:rPr>
              <a:t>）一個經過長途旅行的人，頭髮蓬鬆，滿身灰塵，他把雙手伸向天空，呼喊：主啊！主啊！而他吃的是非法的，喝的是非法的，穿的也是非法的，又以非法的來養育自己，他怎能得到應答呢</a:t>
            </a:r>
            <a:r>
              <a:rPr lang="en-US" altLang="zh-TW" b="1" dirty="0" smtClean="0">
                <a:latin typeface="+mn-ea"/>
              </a:rPr>
              <a:t>!”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dirty="0" smtClean="0">
                <a:latin typeface="+mn-ea"/>
              </a:rPr>
              <a:t>                                                                 《</a:t>
            </a:r>
            <a:r>
              <a:rPr lang="zh-TW" altLang="en-US" dirty="0" smtClean="0">
                <a:latin typeface="+mn-ea"/>
              </a:rPr>
              <a:t>穆斯林聖訓實錄</a:t>
            </a:r>
            <a:r>
              <a:rPr lang="en-US" altLang="zh-TW" dirty="0" smtClean="0">
                <a:latin typeface="+mn-ea"/>
              </a:rPr>
              <a:t>》 </a:t>
            </a:r>
            <a:r>
              <a:rPr lang="en-US" altLang="zh-TW" b="1" dirty="0" smtClean="0">
                <a:latin typeface="+mn-ea"/>
              </a:rPr>
              <a:t/>
            </a:r>
            <a:br>
              <a:rPr lang="en-US" altLang="zh-TW" b="1" dirty="0" smtClean="0">
                <a:latin typeface="+mn-ea"/>
              </a:rPr>
            </a:br>
            <a:endParaRPr lang="zh-TW" altLang="en-US" b="1" dirty="0" smtClean="0">
              <a:latin typeface="+mn-ea"/>
            </a:endParaRPr>
          </a:p>
          <a:p>
            <a:pPr algn="ctr"/>
            <a:endParaRPr lang="zh-TW" altLang="en-US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敬慎避嫌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b="1" dirty="0" smtClean="0"/>
              <a:t>艾布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阿布杜拉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努爾曼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本</a:t>
            </a:r>
            <a:r>
              <a:rPr lang="en-US" altLang="zh-TW" b="1" dirty="0" smtClean="0"/>
              <a:t>·</a:t>
            </a:r>
            <a:r>
              <a:rPr lang="zh-TW" altLang="en-US" b="1" dirty="0" smtClean="0"/>
              <a:t>白施爾傳述：穆聖說：</a:t>
            </a:r>
            <a:endParaRPr lang="en-US" altLang="zh-TW" b="1" dirty="0" smtClean="0"/>
          </a:p>
          <a:p>
            <a:endParaRPr lang="zh-TW" altLang="en-US" b="1" dirty="0" smtClean="0"/>
          </a:p>
          <a:p>
            <a:r>
              <a:rPr lang="zh-TW" altLang="en-US" b="1" dirty="0" smtClean="0"/>
              <a:t>“合法事物是明顯的，非法事物也是明顯的，在二者之間有許多嫌疑之事（曖昧不明），許多人都不知道。誰遠離嫌疑之事，誰就顧全了自己的宗教和尊嚴（或信仰和名譽）；誰墜入嫌疑之事，誰就墜入非法之事了。就象在禁區周圍放牧的人，他幾乎要涉足其中。須知！每一個國王，都有自己的禁區。須知！安拉的禁區便是他的戒條。須知！人體內有一塊肉，如果它良好，整個身體都良好；如果它敗壞了，整個身體都敗壞了。須知！它就是心！”</a:t>
            </a:r>
          </a:p>
          <a:p>
            <a:r>
              <a:rPr lang="zh-TW" altLang="en-US" b="1" dirty="0" smtClean="0"/>
              <a:t>                   　　　 </a:t>
            </a:r>
            <a:endParaRPr lang="en-US" altLang="zh-TW" b="1" dirty="0" smtClean="0"/>
          </a:p>
          <a:p>
            <a:r>
              <a:rPr lang="en-US" altLang="zh-TW" b="1" dirty="0" smtClean="0"/>
              <a:t>                                                       《</a:t>
            </a:r>
            <a:r>
              <a:rPr lang="zh-TW" altLang="en-US" b="1" dirty="0" smtClean="0"/>
              <a:t>布哈裡，穆斯林聖訓實錄</a:t>
            </a:r>
            <a:r>
              <a:rPr lang="en-US" altLang="zh-TW" b="1" dirty="0" smtClean="0"/>
              <a:t>》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b="1" dirty="0" smtClean="0">
                <a:latin typeface="+mn-ea"/>
              </a:rPr>
              <a:t/>
            </a:r>
            <a:br>
              <a:rPr lang="en-US" altLang="zh-TW" b="1" dirty="0" smtClean="0">
                <a:latin typeface="+mn-ea"/>
              </a:rPr>
            </a:br>
            <a:endParaRPr lang="zh-TW" altLang="en-US" b="1" dirty="0" smtClean="0">
              <a:latin typeface="+mn-ea"/>
            </a:endParaRPr>
          </a:p>
          <a:p>
            <a:pPr algn="ctr"/>
            <a:endParaRPr lang="zh-TW" altLang="en-US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伊斯蘭法律的基礎</a:t>
            </a:r>
            <a:endParaRPr lang="fr-FR" altLang="zh-TW" b="1" dirty="0" smtClean="0">
              <a:solidFill>
                <a:srgbClr val="CC3300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古蘭經 </a:t>
            </a:r>
            <a:r>
              <a:rPr lang="en-US" altLang="zh-TW" b="1" dirty="0" smtClean="0">
                <a:solidFill>
                  <a:srgbClr val="C04E00"/>
                </a:solidFill>
              </a:rPr>
              <a:t>(Al-Quran)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聖訓 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</a:rPr>
              <a:t>Hadith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公議－－又譯“簽議”</a:t>
            </a:r>
            <a:r>
              <a:rPr lang="en-US" altLang="zh-TW" b="1" dirty="0" smtClean="0">
                <a:solidFill>
                  <a:srgbClr val="C04E00"/>
                </a:solidFill>
              </a:rPr>
              <a:t>(Al-</a:t>
            </a:r>
            <a:r>
              <a:rPr lang="en-US" altLang="zh-TW" b="1" dirty="0" err="1" smtClean="0">
                <a:solidFill>
                  <a:srgbClr val="C04E00"/>
                </a:solidFill>
              </a:rPr>
              <a:t>Ijma</a:t>
            </a:r>
            <a:r>
              <a:rPr lang="en-US" altLang="zh-TW" b="1" dirty="0" smtClean="0">
                <a:solidFill>
                  <a:srgbClr val="C04E00"/>
                </a:solidFill>
              </a:rPr>
              <a:t>’)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模擬 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</a:rPr>
              <a:t>邏輯推論</a:t>
            </a:r>
            <a:r>
              <a:rPr lang="en-US" altLang="zh-TW" b="1" dirty="0" smtClean="0">
                <a:solidFill>
                  <a:srgbClr val="C04E00"/>
                </a:solidFill>
              </a:rPr>
              <a:t>) (Al-</a:t>
            </a:r>
            <a:r>
              <a:rPr lang="en-US" altLang="zh-TW" b="1" dirty="0" err="1" smtClean="0">
                <a:solidFill>
                  <a:srgbClr val="C04E00"/>
                </a:solidFill>
              </a:rPr>
              <a:t>Qiyas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公眾利益 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en-US" altLang="zh-TW" b="1" dirty="0" err="1" smtClean="0">
                <a:solidFill>
                  <a:srgbClr val="C04E00"/>
                </a:solidFill>
              </a:rPr>
              <a:t>Istihsan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endParaRPr lang="fr-FR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愛人如己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艾乃斯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•</a:t>
            </a:r>
            <a:r>
              <a:rPr lang="zh-TW" altLang="en-US" sz="2400" b="1" dirty="0" smtClean="0"/>
              <a:t>馬立克傳述：使者說：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r>
              <a:rPr lang="zh-TW" altLang="en-US" sz="2400" b="1" dirty="0" smtClean="0"/>
              <a:t>“愛人如愛己，信仰才完美。”</a:t>
            </a:r>
            <a:br>
              <a:rPr lang="zh-TW" altLang="en-US" sz="2400" b="1" dirty="0" smtClean="0"/>
            </a:br>
            <a:endParaRPr lang="zh-TW" altLang="en-US" sz="2400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TW" sz="2400" b="1" dirty="0" smtClean="0"/>
              <a:t>          </a:t>
            </a:r>
            <a:r>
              <a:rPr lang="en-US" altLang="zh-TW" sz="2400" b="1" dirty="0" smtClean="0"/>
              <a:t>                    </a:t>
            </a:r>
            <a:r>
              <a:rPr lang="en-US" altLang="zh-TW" sz="2400" b="1" dirty="0" smtClean="0"/>
              <a:t>《</a:t>
            </a:r>
            <a:r>
              <a:rPr lang="zh-TW" altLang="en-US" sz="2400" b="1" dirty="0" smtClean="0"/>
              <a:t>布哈裡，穆斯林聖訓實錄</a:t>
            </a:r>
            <a:r>
              <a:rPr lang="en-US" altLang="zh-TW" sz="2400" b="1" dirty="0" smtClean="0"/>
              <a:t>》</a:t>
            </a:r>
            <a:endParaRPr lang="zh-TW" altLang="en-US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抑 怒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176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>
                <a:latin typeface="+mn-ea"/>
              </a:rPr>
              <a:t>艾布</a:t>
            </a:r>
            <a:r>
              <a:rPr lang="en-US" altLang="zh-TW" sz="2400" b="1" dirty="0" smtClean="0">
                <a:latin typeface="+mn-ea"/>
              </a:rPr>
              <a:t>•</a:t>
            </a:r>
            <a:r>
              <a:rPr lang="zh-TW" altLang="en-US" sz="2400" b="1" dirty="0" smtClean="0">
                <a:latin typeface="+mn-ea"/>
              </a:rPr>
              <a:t>胡萊勒傳述：有個人來見使者（願安拉賜安於他），說：</a:t>
            </a:r>
            <a:endParaRPr lang="en-US" altLang="zh-TW" sz="2400" b="1" dirty="0" smtClean="0">
              <a:latin typeface="+mn-ea"/>
            </a:endParaRPr>
          </a:p>
          <a:p>
            <a:endParaRPr lang="zh-TW" altLang="en-US" sz="2400" b="1" dirty="0" smtClean="0">
              <a:latin typeface="+mn-ea"/>
            </a:endParaRPr>
          </a:p>
          <a:p>
            <a:r>
              <a:rPr lang="zh-TW" altLang="en-US" sz="2400" b="1" dirty="0" smtClean="0">
                <a:latin typeface="+mn-ea"/>
              </a:rPr>
              <a:t>“請你忠告我吧！”使者說：“你不要輕易動怒。”那人反復要求了多次，使者都說：“你不要輕易動怒。”</a:t>
            </a:r>
          </a:p>
          <a:p>
            <a:r>
              <a:rPr lang="zh-TW" altLang="en-US" sz="2400" b="1" dirty="0" smtClean="0">
                <a:latin typeface="+mn-ea"/>
              </a:rPr>
              <a:t>     </a:t>
            </a:r>
            <a:endParaRPr lang="en-US" altLang="zh-TW" sz="2400" b="1" dirty="0" smtClean="0">
              <a:latin typeface="+mn-ea"/>
            </a:endParaRPr>
          </a:p>
          <a:p>
            <a:r>
              <a:rPr lang="en-US" altLang="zh-TW" sz="2400" b="1" dirty="0" smtClean="0">
                <a:latin typeface="+mn-ea"/>
              </a:rPr>
              <a:t>          </a:t>
            </a:r>
            <a:r>
              <a:rPr lang="en-US" altLang="zh-TW" sz="2400" b="1" dirty="0" smtClean="0">
                <a:latin typeface="+mn-ea"/>
              </a:rPr>
              <a:t>              </a:t>
            </a:r>
            <a:r>
              <a:rPr lang="en-US" altLang="zh-TW" sz="2400" b="1" dirty="0" smtClean="0">
                <a:latin typeface="+mn-ea"/>
              </a:rPr>
              <a:t>《</a:t>
            </a:r>
            <a:r>
              <a:rPr lang="zh-TW" altLang="en-US" sz="2400" b="1" dirty="0" smtClean="0">
                <a:latin typeface="+mn-ea"/>
              </a:rPr>
              <a:t>布哈裡，穆斯林聖訓實錄</a:t>
            </a:r>
            <a:r>
              <a:rPr lang="en-US" altLang="zh-TW" sz="2400" b="1" dirty="0" smtClean="0">
                <a:latin typeface="+mn-ea"/>
              </a:rPr>
              <a:t>》</a:t>
            </a:r>
            <a:endParaRPr lang="en-US" altLang="zh-TW" sz="2400" b="1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一切行為從心開始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3924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歐麥爾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汗塔卜傳述：使者說：</a:t>
            </a:r>
            <a:endParaRPr lang="en-US" altLang="zh-TW" sz="2400" b="1" dirty="0" smtClean="0"/>
          </a:p>
          <a:p>
            <a:endParaRPr lang="zh-TW" altLang="en-US" sz="2400" dirty="0" smtClean="0"/>
          </a:p>
          <a:p>
            <a:r>
              <a:rPr lang="zh-TW" altLang="en-US" sz="2400" b="1" dirty="0" smtClean="0"/>
              <a:t>“一切行為都以舉意而定。每個人都能得到自己所舉意的。為安拉及其使者而遷移者，他的遷移就趨向了安拉及其使者。欲獲取今世浮華或為聘娶一個女人而遷移者，他只能得其欲得的結果。”</a:t>
            </a:r>
            <a:endParaRPr lang="zh-TW" altLang="en-US" sz="2400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</a:t>
            </a:r>
            <a:r>
              <a:rPr lang="en-US" altLang="zh-TW" sz="2400" b="1" dirty="0" smtClean="0"/>
              <a:t>        </a:t>
            </a:r>
            <a:r>
              <a:rPr lang="en-US" altLang="zh-TW" sz="2400" b="1" dirty="0" smtClean="0"/>
              <a:t>《</a:t>
            </a:r>
            <a:r>
              <a:rPr lang="zh-TW" altLang="en-US" sz="2400" b="1" dirty="0" smtClean="0"/>
              <a:t>布哈裡，穆斯林聖訓實錄</a:t>
            </a:r>
            <a:r>
              <a:rPr lang="en-US" altLang="zh-TW" sz="2400" b="1" dirty="0" smtClean="0"/>
              <a:t>》</a:t>
            </a:r>
            <a:r>
              <a:rPr lang="zh-TW" altLang="en-US" sz="2400" b="1" dirty="0" smtClean="0"/>
              <a:t>輯錄</a:t>
            </a:r>
            <a:r>
              <a:rPr lang="zh-TW" altLang="en-US" sz="2400" dirty="0" smtClean="0"/>
              <a:t> </a:t>
            </a:r>
            <a:endParaRPr lang="zh-TW" alt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後世的儲蓄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204864"/>
            <a:ext cx="6336704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“人死的時候，他的一切都中止了，只有三樣東西歸他所有：川流不斷的施捨；將造福於大眾的知識；為他祈禱的兒女。</a:t>
            </a:r>
            <a:r>
              <a:rPr lang="zh-TW" altLang="en-US" sz="2400" b="1" dirty="0" smtClean="0"/>
              <a:t>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                               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穆斯林聖訓集</a:t>
            </a:r>
            <a:r>
              <a:rPr lang="en-US" altLang="zh-TW" sz="2400" b="1" dirty="0" smtClean="0"/>
              <a:t>)</a:t>
            </a:r>
            <a:r>
              <a:rPr lang="en-US" altLang="zh-TW" sz="2400" b="1" dirty="0" smtClean="0"/>
              <a:t> </a:t>
            </a:r>
          </a:p>
          <a:p>
            <a:r>
              <a:rPr lang="en-US" altLang="zh-TW" sz="2400" b="1" dirty="0" smtClean="0"/>
              <a:t>                                                                           </a:t>
            </a:r>
            <a:r>
              <a:rPr lang="zh-TW" altLang="en-US" sz="2400" b="1" dirty="0" smtClean="0"/>
              <a:t>                         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追求兩世的美好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176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據伊本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馬蘇德傳述，先知穆罕默德說：“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貪婪現世的人有損於他後世的生活；只求後世的人有損于他的現世生活。所以，生活中要選擇恒久的事物，不迷戀暫短的華麗。”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</a:t>
            </a:r>
            <a:r>
              <a:rPr lang="en-US" altLang="zh-TW" sz="2400" b="1" dirty="0" smtClean="0"/>
              <a:t>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艾哈邁德、白哈基聖訓集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安拉恩賜你的福份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“看完了比你闊氣的人，再看看比你貧困的人，這樣看，就可以幫助你忘不了安拉恩賜給你的福份。”</a:t>
            </a:r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                                                  </a:t>
            </a:r>
            <a:r>
              <a:rPr lang="zh-TW" altLang="en-US" sz="2400" b="1" dirty="0" smtClean="0"/>
              <a:t>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信士的雙喜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據蘇哈伯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希奈傳述，先知穆罕默德說：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“真信士受到的恩惠與別人不同，在任何時候他都有喜慶。他富裕時，紀念安拉，得喜慶；他遭受逆境時，他堅韌不拔，結果也是他享有喜慶。”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</a:t>
            </a:r>
            <a:r>
              <a:rPr lang="en-US" altLang="zh-TW" sz="2400" b="1" dirty="0" smtClean="0"/>
              <a:t>           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全善的穆斯林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3888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人們的愛憎均為真主，亦屬信仰之別。阿布杜拉</a:t>
            </a:r>
            <a:r>
              <a:rPr lang="en-US" altLang="zh-TW" sz="2400" b="1" dirty="0" smtClean="0"/>
              <a:t>"</a:t>
            </a:r>
            <a:r>
              <a:rPr lang="zh-TW" altLang="en-US" sz="2400" b="1" dirty="0" smtClean="0"/>
              <a:t>本</a:t>
            </a:r>
            <a:r>
              <a:rPr lang="en-US" altLang="zh-TW" sz="2400" b="1" dirty="0" smtClean="0"/>
              <a:t>"</a:t>
            </a:r>
            <a:r>
              <a:rPr lang="zh-TW" altLang="en-US" sz="2400" b="1" dirty="0" smtClean="0"/>
              <a:t>艾米爾傳，聖人說過：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“不以言語和行動危害穆斯林的人，方稱真正的穆斯林，拋棄真主禁戒之事的人，才算真正的遷士。”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 </a:t>
            </a:r>
            <a:r>
              <a:rPr lang="en-US" altLang="zh-TW" sz="2400" b="1" dirty="0" smtClean="0"/>
              <a:t>                                                                                  </a:t>
            </a:r>
            <a:r>
              <a:rPr lang="zh-TW" altLang="en-US" sz="2400" b="1" dirty="0" smtClean="0"/>
              <a:t>    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</a:t>
            </a:r>
            <a:r>
              <a:rPr lang="zh-TW" altLang="en-US" sz="2400" b="1" dirty="0" smtClean="0"/>
              <a:t>                         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布哈裏聖訓集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無邊的安拉寬恕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032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據艾奈斯傳述，先知穆罕默德說：</a:t>
            </a:r>
            <a:endParaRPr lang="en-US" altLang="zh-TW" sz="2000" b="1" dirty="0" smtClean="0"/>
          </a:p>
          <a:p>
            <a:endParaRPr lang="en-US" altLang="zh-TW" sz="2000" b="1" dirty="0" smtClean="0"/>
          </a:p>
          <a:p>
            <a:r>
              <a:rPr lang="zh-TW" altLang="en-US" sz="2000" b="1" dirty="0" smtClean="0"/>
              <a:t>“至高至上的安拉昭示人類說：‘阿丹的子孫啊</a:t>
            </a:r>
            <a:r>
              <a:rPr lang="en-US" altLang="zh-TW" sz="2000" b="1" dirty="0" smtClean="0"/>
              <a:t>!</a:t>
            </a:r>
            <a:r>
              <a:rPr lang="zh-TW" altLang="en-US" sz="2000" b="1" dirty="0" smtClean="0"/>
              <a:t>只要你們向我乞求，指望我的寬恕，你們的任何罪過我都不介意，真誠地恕饒你們。阿丹的子孫啊</a:t>
            </a:r>
            <a:r>
              <a:rPr lang="en-US" altLang="zh-TW" sz="2000" b="1" dirty="0" smtClean="0"/>
              <a:t>!</a:t>
            </a:r>
            <a:r>
              <a:rPr lang="zh-TW" altLang="en-US" sz="2000" b="1" dirty="0" smtClean="0"/>
              <a:t>即便你們的罪過堆積得象天一般高，只要你們求我寬恕，我便會答應。阿丹的子孫啊</a:t>
            </a:r>
            <a:r>
              <a:rPr lang="en-US" altLang="zh-TW" sz="2000" b="1" dirty="0" smtClean="0"/>
              <a:t>!</a:t>
            </a:r>
            <a:r>
              <a:rPr lang="zh-TW" altLang="en-US" sz="2000" b="1" dirty="0" smtClean="0"/>
              <a:t>如果你們的罪過裝滿了全地球，只要你們不為我舉伴，而來求助於我，我將以同樣多的寬恕回應你們。”</a:t>
            </a:r>
            <a:endParaRPr lang="en-US" altLang="zh-TW" sz="2000" b="1" dirty="0" smtClean="0"/>
          </a:p>
          <a:p>
            <a:endParaRPr lang="en-US" altLang="zh-TW" sz="2000" b="1" dirty="0" smtClean="0"/>
          </a:p>
          <a:p>
            <a:r>
              <a:rPr lang="en-US" altLang="zh-TW" sz="2000" b="1" dirty="0" smtClean="0"/>
              <a:t>                     </a:t>
            </a:r>
            <a:r>
              <a:rPr lang="en-US" altLang="zh-TW" sz="2000" b="1" dirty="0" smtClean="0"/>
              <a:t>                                          </a:t>
            </a:r>
            <a:r>
              <a:rPr lang="en-US" altLang="zh-TW" sz="2000" b="1" dirty="0" smtClean="0"/>
              <a:t>(</a:t>
            </a:r>
            <a:r>
              <a:rPr lang="zh-TW" altLang="en-US" sz="2000" b="1" dirty="0" smtClean="0"/>
              <a:t>提爾密濟聖訓集</a:t>
            </a:r>
            <a:r>
              <a:rPr lang="en-US" altLang="zh-TW" sz="2000" b="1" dirty="0" smtClean="0"/>
              <a:t>)</a:t>
            </a:r>
            <a:endParaRPr lang="zh-TW" altLang="en-US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睦鄰敬客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1988840"/>
            <a:ext cx="6336704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胡萊勒的傳述，先知穆罕默德說：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“誰信真主和末日，他應該說善言或緘默。誰信真主和末日，他應尊重他的鄰居。誰信真主和末日，他應款待他的客人。”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</a:t>
            </a:r>
            <a:r>
              <a:rPr lang="en-US" altLang="zh-TW" sz="2400" b="1" dirty="0" smtClean="0"/>
              <a:t>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布哈裏、穆斯林聖訓集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公議</a:t>
            </a:r>
            <a:r>
              <a:rPr lang="en-US" altLang="zh-TW" b="1" dirty="0" smtClean="0">
                <a:solidFill>
                  <a:srgbClr val="CC3300"/>
                </a:solidFill>
              </a:rPr>
              <a:t>--</a:t>
            </a:r>
            <a:r>
              <a:rPr lang="zh-TW" altLang="en-US" b="1" dirty="0" smtClean="0">
                <a:solidFill>
                  <a:srgbClr val="CC3300"/>
                </a:solidFill>
              </a:rPr>
              <a:t>又譯“簽議”</a:t>
            </a:r>
            <a:endParaRPr lang="en-US" altLang="zh-TW" b="1" dirty="0" smtClean="0">
              <a:solidFill>
                <a:srgbClr val="CC3300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公議</a:t>
            </a:r>
            <a:r>
              <a:rPr lang="en-US" altLang="zh-TW" b="1" dirty="0" smtClean="0">
                <a:solidFill>
                  <a:srgbClr val="CC3300"/>
                </a:solidFill>
              </a:rPr>
              <a:t>--</a:t>
            </a:r>
            <a:r>
              <a:rPr lang="zh-TW" altLang="en-US" b="1" dirty="0" smtClean="0">
                <a:solidFill>
                  <a:srgbClr val="CC3300"/>
                </a:solidFill>
              </a:rPr>
              <a:t>又譯“簽議”，原指伊斯蘭社會全體一致同意的意見。早期的公議一般是指哈裏發處理案件、解決重大問題時，通過集體協商所作出的決議，後來發展為將教法學家根據經、訓精神創制律例時的一致意見，也稱為公議。</a:t>
            </a:r>
            <a:endParaRPr lang="fr-FR" altLang="zh-TW" b="1" dirty="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真理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744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胡萊勒傳述，至聖說：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b="1" dirty="0" smtClean="0"/>
              <a:t>“真理的言辭，是穆斯林遺失的寶物。無論在哪里發現它，每一位穆斯林都有權利摭取它。”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</a:t>
            </a:r>
            <a:r>
              <a:rPr lang="en-US" altLang="zh-TW" sz="2400" b="1" dirty="0" smtClean="0"/>
              <a:t>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布哈裏、穆斯林聖訓集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尊重不同人士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6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 smtClean="0"/>
              <a:t>艾布</a:t>
            </a:r>
            <a:r>
              <a:rPr lang="en-US" altLang="zh-TW" sz="2400" b="1" dirty="0" smtClean="0"/>
              <a:t>·</a:t>
            </a:r>
            <a:r>
              <a:rPr lang="zh-TW" altLang="en-US" sz="2400" b="1" dirty="0" smtClean="0"/>
              <a:t>胡萊勒傳述，至聖說：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en-US" sz="2400" dirty="0" smtClean="0"/>
              <a:t>“當一對猶太人的送葬隊伍經過穆聖時，穆聖站了起來。於是有人對穆聖說：這是猶太人的葬禮啊，穆聖回答說：這難道不是一個生命嗎？”</a:t>
            </a:r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</a:t>
            </a:r>
            <a:r>
              <a:rPr lang="zh-TW" altLang="en-US" sz="2400" b="1" dirty="0" smtClean="0"/>
              <a:t>                     </a:t>
            </a:r>
            <a:r>
              <a:rPr lang="en-US" altLang="zh-TW" sz="2400" b="1" dirty="0" smtClean="0"/>
              <a:t>                          </a:t>
            </a:r>
            <a:r>
              <a:rPr lang="en-US" altLang="zh-TW" sz="2400" b="1" dirty="0" smtClean="0"/>
              <a:t>(</a:t>
            </a:r>
            <a:r>
              <a:rPr lang="zh-TW" altLang="en-US" sz="2400" b="1" dirty="0" smtClean="0"/>
              <a:t>布哈裏聖訓集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向家人道色蘭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528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400" b="1" dirty="0" smtClean="0"/>
              <a:t>先知穆罕默德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祈求真主賜他平安</a:t>
            </a:r>
            <a:r>
              <a:rPr lang="en-US" altLang="zh-TW" sz="2400" b="1" dirty="0" smtClean="0"/>
              <a:t>)</a:t>
            </a:r>
            <a:r>
              <a:rPr lang="zh-TW" altLang="zh-TW" sz="2400" b="1" dirty="0" smtClean="0"/>
              <a:t>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zh-TW" sz="2400" b="1" dirty="0" smtClean="0"/>
              <a:t>「我的信徒啊！當你們踏入家門時，緊記向家人道色蘭，那將可使你及你的家人獲得福份。」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</a:t>
            </a:r>
            <a:r>
              <a:rPr lang="en-US" altLang="zh-TW" sz="2400" b="1" dirty="0" smtClean="0"/>
              <a:t>                         </a:t>
            </a:r>
            <a:r>
              <a:rPr lang="zh-TW" altLang="zh-TW" sz="2400" b="1" dirty="0" smtClean="0"/>
              <a:t> 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提爾密濟聖訓集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善功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zh-TW" sz="2400" b="1" dirty="0" smtClean="0"/>
              <a:t>胡萊勒傳述，有一人詢問穆聖：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zh-TW" sz="2400" b="1" dirty="0" smtClean="0"/>
              <a:t>「哪些行為是伊斯蘭所讚許？」先知穆罕默德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祈求真主賜他平安</a:t>
            </a:r>
            <a:r>
              <a:rPr lang="en-US" altLang="zh-TW" sz="2400" b="1" dirty="0" smtClean="0"/>
              <a:t>)</a:t>
            </a:r>
            <a:r>
              <a:rPr lang="zh-TW" altLang="zh-TW" sz="2400" b="1" dirty="0" smtClean="0"/>
              <a:t>回答說：「你給別人送上食物；向你所認識或不認識的人道色蘭。」</a:t>
            </a:r>
            <a:r>
              <a:rPr lang="en-US" altLang="zh-TW" sz="2400" b="1" dirty="0" smtClean="0"/>
              <a:t>       </a:t>
            </a:r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</a:t>
            </a:r>
            <a:r>
              <a:rPr lang="en-US" altLang="zh-TW" sz="2400" b="1" dirty="0" smtClean="0"/>
              <a:t>                  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布哈理及穆斯林聖訓集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善功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2400" b="1" dirty="0" smtClean="0"/>
              <a:t>據艾布</a:t>
            </a:r>
            <a:r>
              <a:rPr lang="en-US" altLang="zh-TW" sz="2400" b="1" dirty="0" smtClean="0"/>
              <a:t>·</a:t>
            </a:r>
            <a:r>
              <a:rPr lang="zh-TW" altLang="zh-TW" sz="2400" b="1" dirty="0" smtClean="0"/>
              <a:t>沙依德傳述，先知穆罕默德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祈求真主賜他平安</a:t>
            </a:r>
            <a:r>
              <a:rPr lang="en-US" altLang="zh-TW" sz="2400" b="1" dirty="0" smtClean="0"/>
              <a:t>)</a:t>
            </a:r>
            <a:r>
              <a:rPr lang="zh-TW" altLang="zh-TW" sz="2400" b="1" dirty="0" smtClean="0"/>
              <a:t>說：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zh-TW" altLang="zh-TW" sz="2400" b="1" dirty="0" smtClean="0"/>
              <a:t>「一個有信仰的人會不斷實踐他所聽到的善功，直至離開現世為止。」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                             </a:t>
            </a:r>
            <a:r>
              <a:rPr lang="en-US" altLang="zh-TW" sz="2400" b="1" dirty="0" smtClean="0"/>
              <a:t>                </a:t>
            </a:r>
            <a:r>
              <a:rPr lang="zh-TW" altLang="zh-TW" sz="2400" b="1" dirty="0" smtClean="0"/>
              <a:t> </a:t>
            </a:r>
            <a:r>
              <a:rPr lang="en-US" altLang="zh-TW" sz="2400" b="1" dirty="0" smtClean="0"/>
              <a:t>(</a:t>
            </a:r>
            <a:r>
              <a:rPr lang="zh-TW" altLang="zh-TW" sz="2400" b="1" dirty="0" smtClean="0"/>
              <a:t>提爾密濟聖訓集</a:t>
            </a:r>
            <a:r>
              <a:rPr lang="en-US" altLang="zh-TW" sz="2400" b="1" dirty="0" smtClean="0"/>
              <a:t>)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善待女兒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200000"/>
              </a:lnSpc>
              <a:buFontTx/>
              <a:buNone/>
            </a:pPr>
            <a:r>
              <a:rPr lang="zh-TW" altLang="en-US" sz="2400" b="1" dirty="0" smtClean="0"/>
              <a:t>穆聖說：「誰育有女兒而不把她活埋，不使她受辱，不偏袒兒子而藐視她，真主將令他入天園。」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尋求知識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132856"/>
            <a:ext cx="633670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20000"/>
              </a:lnSpc>
              <a:buFontTx/>
              <a:buNone/>
            </a:pPr>
            <a:r>
              <a:rPr lang="zh-TW" altLang="en-US" sz="2400" b="1" dirty="0" smtClean="0"/>
              <a:t>穆聖說：「追求知識是每個穆斯林</a:t>
            </a:r>
            <a:r>
              <a:rPr lang="en-US" altLang="zh-TW" sz="2400" b="1" dirty="0" smtClean="0"/>
              <a:t>﹝</a:t>
            </a:r>
            <a:r>
              <a:rPr lang="zh-TW" altLang="en-US" sz="2400" b="1" dirty="0" smtClean="0"/>
              <a:t>男女</a:t>
            </a:r>
            <a:r>
              <a:rPr lang="en-US" altLang="zh-TW" sz="2400" b="1" dirty="0" smtClean="0"/>
              <a:t>﹞</a:t>
            </a:r>
            <a:r>
              <a:rPr lang="zh-TW" altLang="en-US" sz="2400" b="1" dirty="0" smtClean="0"/>
              <a:t>應盡的責任。」</a:t>
            </a:r>
            <a:endParaRPr lang="zh-TW" altLang="en-US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敬畏真主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3456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TW" altLang="en-US" sz="2400" b="1" dirty="0" smtClean="0">
                <a:latin typeface="+mn-ea"/>
              </a:rPr>
              <a:t>「指主發誓，我是你們當中最敬畏真主的，我也是最虔誠的；但我封齋也開齋，我</a:t>
            </a:r>
            <a:r>
              <a:rPr lang="en-US" altLang="zh-TW" sz="2400" b="1" dirty="0" smtClean="0">
                <a:latin typeface="+mn-ea"/>
              </a:rPr>
              <a:t>﹝</a:t>
            </a:r>
            <a:r>
              <a:rPr lang="zh-TW" altLang="en-US" sz="2400" b="1" dirty="0" smtClean="0">
                <a:latin typeface="+mn-ea"/>
              </a:rPr>
              <a:t>在夜間</a:t>
            </a:r>
            <a:r>
              <a:rPr lang="en-US" altLang="zh-TW" sz="2400" b="1" dirty="0" smtClean="0">
                <a:latin typeface="+mn-ea"/>
              </a:rPr>
              <a:t>﹞</a:t>
            </a:r>
            <a:r>
              <a:rPr lang="zh-TW" altLang="en-US" sz="2400" b="1" dirty="0" smtClean="0">
                <a:latin typeface="+mn-ea"/>
              </a:rPr>
              <a:t>叩拜真主，也睡覺及娶妻，誰離開我的生活方式，則非我的信眾。」</a:t>
            </a:r>
          </a:p>
          <a:p>
            <a:pPr algn="r" eaLnBrk="1" hangingPunct="1">
              <a:lnSpc>
                <a:spcPct val="150000"/>
              </a:lnSpc>
              <a:buFontTx/>
              <a:buNone/>
            </a:pPr>
            <a:r>
              <a:rPr lang="en-US" altLang="zh-TW" sz="2400" b="1" dirty="0" smtClean="0">
                <a:latin typeface="+mn-ea"/>
              </a:rPr>
              <a:t>﹝</a:t>
            </a:r>
            <a:r>
              <a:rPr lang="zh-TW" altLang="en-US" sz="2400" b="1" dirty="0" smtClean="0">
                <a:latin typeface="+mn-ea"/>
              </a:rPr>
              <a:t>布哈里及穆斯林聖訓集</a:t>
            </a:r>
            <a:r>
              <a:rPr lang="en-US" altLang="zh-TW" sz="2400" b="1" dirty="0" smtClean="0">
                <a:latin typeface="+mn-ea"/>
              </a:rPr>
              <a:t>﹞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聖訓與生活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340768"/>
            <a:ext cx="6707088" cy="676672"/>
          </a:xfrm>
        </p:spPr>
        <p:txBody>
          <a:bodyPr/>
          <a:lstStyle/>
          <a:p>
            <a:r>
              <a:rPr lang="zh-TW" altLang="en-US" b="1" dirty="0" smtClean="0"/>
              <a:t>孝順父母</a:t>
            </a:r>
            <a:endParaRPr lang="zh-TW" alt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060848"/>
            <a:ext cx="6336704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聖伴艾卜胡萊賴（主賜喜愛）傳述：「有人來問聖使：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聖使啊！我最應該善待的人是誰？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聖使說：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你的母親。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問：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然後是誰？ 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答：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你的母親。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問：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然後是誰？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答：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你的母親。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問：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然後是誰？</a:t>
            </a:r>
            <a:r>
              <a:rPr lang="en-US" altLang="zh-TW" sz="2200" b="1" dirty="0" smtClean="0"/>
              <a:t>』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dirty="0" smtClean="0"/>
              <a:t>答：</a:t>
            </a:r>
            <a:r>
              <a:rPr lang="en-US" altLang="zh-TW" sz="2200" b="1" dirty="0" smtClean="0"/>
              <a:t>『</a:t>
            </a:r>
            <a:r>
              <a:rPr lang="zh-TW" altLang="en-US" sz="2200" b="1" dirty="0" smtClean="0"/>
              <a:t>你的父親。</a:t>
            </a:r>
            <a:r>
              <a:rPr lang="en-US" altLang="zh-TW" sz="2200" b="1" dirty="0" smtClean="0"/>
              <a:t>』</a:t>
            </a:r>
            <a:r>
              <a:rPr lang="zh-TW" altLang="en-US" sz="2200" b="1" dirty="0" smtClean="0"/>
              <a:t>」           </a:t>
            </a:r>
          </a:p>
          <a:p>
            <a:pPr marL="0" indent="0" eaLnBrk="1" hangingPunct="1">
              <a:buFontTx/>
              <a:buNone/>
            </a:pPr>
            <a:r>
              <a:rPr lang="zh-TW" altLang="en-US" sz="2200" b="1" smtClean="0"/>
              <a:t>                                    </a:t>
            </a:r>
            <a:r>
              <a:rPr lang="zh-TW" altLang="en-US" sz="2200" b="1" smtClean="0"/>
              <a:t>                      </a:t>
            </a:r>
            <a:r>
              <a:rPr lang="en-US" altLang="zh-TW" sz="2200" b="1" dirty="0" smtClean="0"/>
              <a:t>《</a:t>
            </a:r>
            <a:r>
              <a:rPr lang="zh-TW" altLang="en-US" sz="2200" dirty="0" smtClean="0"/>
              <a:t>兩大聖訓錄</a:t>
            </a:r>
            <a:r>
              <a:rPr lang="en-US" altLang="zh-TW" sz="2200" dirty="0" smtClean="0"/>
              <a:t>》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討論時間</a:t>
            </a:r>
            <a:endParaRPr lang="fr-FR" altLang="zh-TW" b="1" dirty="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古蘭經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誰的說話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誰接受古蘭經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何時開始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全部古蘭經共需多少時間降示給聖人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</a:p>
          <a:p>
            <a:r>
              <a:rPr lang="zh-TW" altLang="en-US" b="1" dirty="0" smtClean="0">
                <a:solidFill>
                  <a:srgbClr val="C04E00"/>
                </a:solidFill>
              </a:rPr>
              <a:t>古蘭經如何保存至今</a:t>
            </a:r>
            <a:r>
              <a:rPr lang="en-US" altLang="zh-TW" b="1" dirty="0" smtClean="0">
                <a:solidFill>
                  <a:srgbClr val="C04E00"/>
                </a:solidFill>
              </a:rPr>
              <a:t>?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err="1" smtClean="0">
                <a:solidFill>
                  <a:srgbClr val="C04E00"/>
                </a:solidFill>
              </a:rPr>
              <a:t>Hadith</a:t>
            </a:r>
            <a:r>
              <a:rPr lang="en-US" altLang="zh-TW" b="1" dirty="0" smtClean="0">
                <a:solidFill>
                  <a:srgbClr val="C04E00"/>
                </a:solidFill>
              </a:rPr>
              <a:t> vs. </a:t>
            </a:r>
            <a:r>
              <a:rPr lang="en-US" altLang="zh-TW" b="1" dirty="0" err="1" smtClean="0">
                <a:solidFill>
                  <a:srgbClr val="C04E00"/>
                </a:solidFill>
              </a:rPr>
              <a:t>Sunnah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r>
              <a:rPr lang="en-US" altLang="zh-TW" b="1" dirty="0" err="1" smtClean="0">
                <a:solidFill>
                  <a:srgbClr val="C04E00"/>
                </a:solidFill>
              </a:rPr>
              <a:t>Hadith</a:t>
            </a:r>
            <a:r>
              <a:rPr lang="en-US" altLang="zh-TW" b="1" dirty="0" smtClean="0">
                <a:solidFill>
                  <a:srgbClr val="C04E00"/>
                </a:solidFill>
              </a:rPr>
              <a:t> (</a:t>
            </a:r>
            <a:r>
              <a:rPr lang="zh-TW" altLang="en-US" b="1" dirty="0" smtClean="0">
                <a:solidFill>
                  <a:srgbClr val="C04E00"/>
                </a:solidFill>
              </a:rPr>
              <a:t>聖訓</a:t>
            </a:r>
            <a:r>
              <a:rPr lang="en-US" altLang="zh-TW" b="1" dirty="0" smtClean="0">
                <a:solidFill>
                  <a:srgbClr val="C04E00"/>
                </a:solidFill>
              </a:rPr>
              <a:t>)  </a:t>
            </a:r>
          </a:p>
          <a:p>
            <a:r>
              <a:rPr lang="en-US" altLang="zh-TW" b="1" dirty="0" err="1" smtClean="0">
                <a:solidFill>
                  <a:srgbClr val="C04E00"/>
                </a:solidFill>
              </a:rPr>
              <a:t>Sunnah</a:t>
            </a:r>
            <a:r>
              <a:rPr lang="en-US" altLang="zh-TW" b="1" dirty="0" smtClean="0">
                <a:solidFill>
                  <a:srgbClr val="C04E00"/>
                </a:solidFill>
              </a:rPr>
              <a:t> (</a:t>
            </a:r>
            <a:r>
              <a:rPr lang="zh-TW" altLang="en-US" b="1" dirty="0" smtClean="0">
                <a:solidFill>
                  <a:srgbClr val="C04E00"/>
                </a:solidFill>
              </a:rPr>
              <a:t>聖行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2620887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聖人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</a:rPr>
              <a:t>聖人穆罕默德</a:t>
            </a:r>
            <a:r>
              <a:rPr lang="en-US" altLang="zh-TW" b="1" dirty="0" smtClean="0">
                <a:solidFill>
                  <a:srgbClr val="C04E00"/>
                </a:solidFill>
              </a:rPr>
              <a:t>—</a:t>
            </a:r>
            <a:r>
              <a:rPr lang="zh-TW" altLang="en-US" b="1" dirty="0" smtClean="0">
                <a:solidFill>
                  <a:srgbClr val="C04E00"/>
                </a:solidFill>
              </a:rPr>
              <a:t>祈求真主賜他平安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r>
              <a:rPr lang="zh-TW" altLang="en-US" b="1" dirty="0" smtClean="0">
                <a:solidFill>
                  <a:srgbClr val="C04E00"/>
                </a:solidFill>
              </a:rPr>
              <a:t>言、行、對默許事物的紀錄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</a:t>
            </a:r>
            <a:r>
              <a:rPr lang="zh-TW" altLang="en-US" b="1" dirty="0" smtClean="0">
                <a:solidFill>
                  <a:srgbClr val="C04E00"/>
                </a:solidFill>
              </a:rPr>
              <a:t>行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2620887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04E00"/>
                </a:solidFill>
              </a:rPr>
              <a:t>聖人</a:t>
            </a:r>
            <a:r>
              <a:rPr lang="en-US" altLang="zh-TW" b="1" dirty="0" smtClean="0">
                <a:solidFill>
                  <a:srgbClr val="C04E00"/>
                </a:solidFill>
              </a:rPr>
              <a:t>(</a:t>
            </a:r>
            <a:r>
              <a:rPr lang="zh-TW" altLang="en-US" b="1" dirty="0" smtClean="0">
                <a:solidFill>
                  <a:srgbClr val="C04E00"/>
                </a:solidFill>
              </a:rPr>
              <a:t>聖人穆罕默德</a:t>
            </a:r>
            <a:r>
              <a:rPr lang="en-US" altLang="zh-TW" b="1" dirty="0" smtClean="0">
                <a:solidFill>
                  <a:srgbClr val="C04E00"/>
                </a:solidFill>
              </a:rPr>
              <a:t>—</a:t>
            </a:r>
            <a:r>
              <a:rPr lang="zh-TW" altLang="en-US" b="1" dirty="0" smtClean="0">
                <a:solidFill>
                  <a:srgbClr val="C04E00"/>
                </a:solidFill>
              </a:rPr>
              <a:t>祈求真主賜他平安</a:t>
            </a:r>
            <a:r>
              <a:rPr lang="en-US" altLang="zh-TW" b="1" dirty="0" smtClean="0">
                <a:solidFill>
                  <a:srgbClr val="C04E00"/>
                </a:solidFill>
              </a:rPr>
              <a:t>)</a:t>
            </a:r>
            <a:r>
              <a:rPr lang="zh-TW" altLang="en-US" b="1" dirty="0" smtClean="0">
                <a:solidFill>
                  <a:srgbClr val="C04E00"/>
                </a:solidFill>
              </a:rPr>
              <a:t>的言</a:t>
            </a:r>
            <a:r>
              <a:rPr lang="zh-TW" altLang="en-US" b="1" dirty="0" smtClean="0">
                <a:solidFill>
                  <a:srgbClr val="C04E00"/>
                </a:solidFill>
              </a:rPr>
              <a:t>、</a:t>
            </a:r>
            <a:r>
              <a:rPr lang="zh-TW" altLang="en-US" b="1" dirty="0" smtClean="0">
                <a:solidFill>
                  <a:srgbClr val="C04E00"/>
                </a:solidFill>
              </a:rPr>
              <a:t>行</a:t>
            </a:r>
            <a:endParaRPr lang="zh-TW" altLang="en-US" b="1" dirty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CC3300"/>
                </a:solidFill>
              </a:rPr>
              <a:t>聖訓的重要性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是主體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聖訓是輔助</a:t>
            </a:r>
            <a:r>
              <a:rPr lang="en-US" altLang="zh-TW" b="1" dirty="0" smtClean="0">
                <a:solidFill>
                  <a:srgbClr val="C04E00"/>
                </a:solidFill>
              </a:rPr>
              <a:t>﹐</a:t>
            </a:r>
            <a:r>
              <a:rPr lang="zh-TW" altLang="en-US" b="1" dirty="0" smtClean="0">
                <a:solidFill>
                  <a:srgbClr val="C04E00"/>
                </a:solidFill>
              </a:rPr>
              <a:t>是不可缺少的輔助。</a:t>
            </a:r>
            <a:endParaRPr lang="en-US" altLang="zh-TW" b="1" dirty="0" smtClean="0">
              <a:solidFill>
                <a:srgbClr val="C04E00"/>
              </a:solidFill>
            </a:endParaRPr>
          </a:p>
          <a:p>
            <a:r>
              <a:rPr lang="en-US" altLang="zh-TW" b="1" dirty="0" smtClean="0">
                <a:solidFill>
                  <a:srgbClr val="C04E00"/>
                </a:solidFill>
              </a:rPr>
              <a:t>《</a:t>
            </a:r>
            <a:r>
              <a:rPr lang="zh-TW" altLang="en-US" b="1" dirty="0" smtClean="0">
                <a:solidFill>
                  <a:srgbClr val="C04E00"/>
                </a:solidFill>
              </a:rPr>
              <a:t>古蘭經</a:t>
            </a:r>
            <a:r>
              <a:rPr lang="en-US" altLang="zh-TW" b="1" dirty="0" smtClean="0">
                <a:solidFill>
                  <a:srgbClr val="C04E00"/>
                </a:solidFill>
              </a:rPr>
              <a:t>》</a:t>
            </a:r>
            <a:r>
              <a:rPr lang="zh-TW" altLang="en-US" b="1" dirty="0" smtClean="0">
                <a:solidFill>
                  <a:srgbClr val="C04E00"/>
                </a:solidFill>
              </a:rPr>
              <a:t>說</a:t>
            </a:r>
            <a:r>
              <a:rPr lang="en-US" altLang="zh-TW" b="1" dirty="0" smtClean="0">
                <a:solidFill>
                  <a:srgbClr val="C04E00"/>
                </a:solidFill>
              </a:rPr>
              <a:t>﹕“</a:t>
            </a:r>
            <a:r>
              <a:rPr lang="zh-TW" altLang="en-US" b="1" dirty="0" smtClean="0">
                <a:solidFill>
                  <a:srgbClr val="C04E00"/>
                </a:solidFill>
              </a:rPr>
              <a:t>集合它和誦讀它，確是我的責任。當我誦讀它的時候，你當靜聽我的誦讀。然後解釋它，也是我的責任。 </a:t>
            </a:r>
            <a:r>
              <a:rPr lang="en-US" altLang="zh-TW" b="1" dirty="0" smtClean="0">
                <a:solidFill>
                  <a:srgbClr val="C04E00"/>
                </a:solidFill>
              </a:rPr>
              <a:t>”</a:t>
            </a:r>
            <a:r>
              <a:rPr lang="zh-TW" altLang="en-US" b="1" dirty="0" smtClean="0">
                <a:solidFill>
                  <a:srgbClr val="C04E00"/>
                </a:solidFill>
              </a:rPr>
              <a:t> </a:t>
            </a:r>
            <a:r>
              <a:rPr lang="en-US" altLang="zh-TW" b="1" dirty="0" smtClean="0">
                <a:solidFill>
                  <a:srgbClr val="C04E00"/>
                </a:solidFill>
              </a:rPr>
              <a:t>(75﹕17-19)</a:t>
            </a:r>
          </a:p>
          <a:p>
            <a:pPr>
              <a:buNone/>
            </a:pPr>
            <a:endParaRPr lang="en-US" altLang="zh-TW" b="1" dirty="0" smtClean="0">
              <a:solidFill>
                <a:srgbClr val="C04E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C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755DCB5-11B4-4C18-9654-ABCA9EDB24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235</TotalTime>
  <Words>2639</Words>
  <Application>Microsoft Office PowerPoint</Application>
  <PresentationFormat>如螢幕大小 (4:3)</PresentationFormat>
  <Paragraphs>270</Paragraphs>
  <Slides>49</Slides>
  <Notes>2</Notes>
  <HiddenSlides>1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49</vt:i4>
      </vt:variant>
    </vt:vector>
  </HeadingPairs>
  <TitlesOfParts>
    <vt:vector size="50" baseType="lpstr">
      <vt:lpstr>CSC</vt:lpstr>
      <vt:lpstr>聖訓的重要</vt:lpstr>
      <vt:lpstr>內容</vt:lpstr>
      <vt:lpstr>伊斯蘭法律的基礎</vt:lpstr>
      <vt:lpstr>公議--又譯“簽議”</vt:lpstr>
      <vt:lpstr>古蘭經</vt:lpstr>
      <vt:lpstr>聖訓</vt:lpstr>
      <vt:lpstr>聖訓</vt:lpstr>
      <vt:lpstr>聖行</vt:lpstr>
      <vt:lpstr>聖訓的重要性</vt:lpstr>
      <vt:lpstr>聖訓的重要性</vt:lpstr>
      <vt:lpstr>聖訓的重要性</vt:lpstr>
      <vt:lpstr>聖訓的重要性</vt:lpstr>
      <vt:lpstr>聖人是世人的模範</vt:lpstr>
      <vt:lpstr>聖人是世人的模範</vt:lpstr>
      <vt:lpstr>聖訓</vt:lpstr>
      <vt:lpstr>聖訓</vt:lpstr>
      <vt:lpstr>聖訓的分類</vt:lpstr>
      <vt:lpstr>聖訓的分類</vt:lpstr>
      <vt:lpstr>聖訓的分類</vt:lpstr>
      <vt:lpstr>庫德西聖訓Al-Hadith Al-Qudsi</vt:lpstr>
      <vt:lpstr>庫德西聖訓Al-Hadith Al-Qudsi</vt:lpstr>
      <vt:lpstr>早期聖訓的收集</vt:lpstr>
      <vt:lpstr>六大聖訓集(as-sahih as-Sittah)</vt:lpstr>
      <vt:lpstr>學習和理解聖訓的四大原則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聖訓與生活</vt:lpstr>
      <vt:lpstr>討論時間</vt:lpstr>
    </vt:vector>
  </TitlesOfParts>
  <Company>IKTMC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聖訓的重要</dc:title>
  <dc:subject/>
  <dc:creator> </dc:creator>
  <cp:keywords/>
  <dc:description/>
  <cp:lastModifiedBy>zq </cp:lastModifiedBy>
  <cp:revision>25</cp:revision>
  <dcterms:created xsi:type="dcterms:W3CDTF">2012-06-02T02:02:09Z</dcterms:created>
  <dcterms:modified xsi:type="dcterms:W3CDTF">2012-06-02T06:30:02Z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TC300093399990</vt:lpwstr>
  </property>
</Properties>
</file>