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9" r:id="rId2"/>
    <p:sldId id="258" r:id="rId3"/>
    <p:sldId id="261" r:id="rId4"/>
    <p:sldId id="306" r:id="rId5"/>
    <p:sldId id="29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6" r:id="rId17"/>
    <p:sldId id="278" r:id="rId18"/>
    <p:sldId id="279" r:id="rId19"/>
    <p:sldId id="291" r:id="rId20"/>
    <p:sldId id="280" r:id="rId21"/>
    <p:sldId id="281" r:id="rId22"/>
    <p:sldId id="305" r:id="rId23"/>
    <p:sldId id="283" r:id="rId24"/>
    <p:sldId id="310" r:id="rId25"/>
    <p:sldId id="311" r:id="rId26"/>
    <p:sldId id="307" r:id="rId27"/>
    <p:sldId id="308" r:id="rId28"/>
    <p:sldId id="30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27E981-0660-4562-B6F8-0B86347CA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1CD65D-DA20-4328-AF0C-AD68896AD4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CA674-DAEB-4BBA-99C2-5AA8311D1FA4}" type="slidenum">
              <a:rPr lang="zh-TW" altLang="en-US"/>
              <a:pPr/>
              <a:t>23</a:t>
            </a:fld>
            <a:endParaRPr lang="zh-TW" altLang="en-US"/>
          </a:p>
        </p:txBody>
      </p:sp>
      <p:sp>
        <p:nvSpPr>
          <p:cNvPr id="34821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2012/6/16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CA674-DAEB-4BBA-99C2-5AA8311D1FA4}" type="slidenum">
              <a:rPr lang="zh-TW" altLang="en-US"/>
              <a:pPr/>
              <a:t>24</a:t>
            </a:fld>
            <a:endParaRPr lang="zh-TW" altLang="en-US"/>
          </a:p>
        </p:txBody>
      </p:sp>
      <p:sp>
        <p:nvSpPr>
          <p:cNvPr id="34821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2012/6/16</a:t>
            </a: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8E397B9-34A8-4431-9213-9A55546010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575D-1055-4EA6-9F2B-4E5AB67C23D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4219-99AD-4CAD-998B-295BB890D9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3349-3D2A-4F5E-BBE0-BEDD9B79F9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B28E363-FF50-4732-9E2E-0218DDEFEA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97EB-4B01-4C55-A6E8-46BE25E9789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4D55-B0F1-434B-88F1-347C353055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E087-8685-452A-810D-1C7E514024D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E217-C7EA-47A7-A08E-3FF551A3DF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E592-E8F5-4D66-8010-26635A1706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FB70-4468-4FFB-B1D8-D6F78C8530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cap="small" baseline="0" smtClean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2012/6/16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cap="small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cap="small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FEB4B69-3E4A-40A3-AA4C-2CE20E1AB5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1" r:id="rId5"/>
    <p:sldLayoutId id="2147483717" r:id="rId6"/>
    <p:sldLayoutId id="2147483718" r:id="rId7"/>
    <p:sldLayoutId id="2147483712" r:id="rId8"/>
    <p:sldLayoutId id="2147483713" r:id="rId9"/>
    <p:sldLayoutId id="2147483714" r:id="rId10"/>
    <p:sldLayoutId id="2147483719" r:id="rId11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0BD0D9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10CF9B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7CCA62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2"/>
          <p:cNvSpPr txBox="1">
            <a:spLocks/>
          </p:cNvSpPr>
          <p:nvPr/>
        </p:nvSpPr>
        <p:spPr bwMode="auto">
          <a:xfrm>
            <a:off x="990600" y="15240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0" lang="zh-TW" altLang="en-US" sz="8800">
                <a:latin typeface="Trebuchet MS" pitchFamily="34" charset="0"/>
                <a:ea typeface="微軟正黑體" pitchFamily="34" charset="-120"/>
              </a:rPr>
              <a:t>伊斯蘭在中國</a:t>
            </a:r>
            <a:r>
              <a:rPr kumimoji="0" lang="zh-TW" altLang="en-US" sz="8800">
                <a:latin typeface="Trebuchet MS" pitchFamily="34" charset="0"/>
              </a:rPr>
              <a:t/>
            </a:r>
            <a:br>
              <a:rPr kumimoji="0" lang="zh-TW" altLang="en-US" sz="8800">
                <a:latin typeface="Trebuchet MS" pitchFamily="34" charset="0"/>
              </a:rPr>
            </a:br>
            <a:endParaRPr kumimoji="0" lang="zh-TW" altLang="en-US" sz="8800">
              <a:latin typeface="Trebuchet MS" pitchFamily="34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0"/>
            <a:ext cx="3276600" cy="1600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zh-TW" altLang="en-US" sz="9600" u="sng" cap="none" smtClean="0"/>
              <a:t>唐宋</a:t>
            </a:r>
            <a:endParaRPr lang="zh-TW" altLang="en-US" sz="9600" u="sng" cap="none" smtClean="0">
              <a:ea typeface="新細明體" pitchFamily="18" charset="-120"/>
            </a:endParaRPr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762000" y="2743200"/>
            <a:ext cx="769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09588" indent="-509588">
              <a:lnSpc>
                <a:spcPct val="80000"/>
              </a:lnSpc>
              <a:buFont typeface="Arial" charset="0"/>
              <a:buChar char="•"/>
            </a:pPr>
            <a:r>
              <a:rPr kumimoji="0" lang="zh-TW" altLang="en-US" sz="5600">
                <a:latin typeface="Calibri" pitchFamily="34" charset="0"/>
              </a:rPr>
              <a:t>中阿通商，商人來華</a:t>
            </a:r>
          </a:p>
          <a:p>
            <a:pPr marL="509588" indent="-509588">
              <a:lnSpc>
                <a:spcPct val="80000"/>
              </a:lnSpc>
            </a:pPr>
            <a:r>
              <a:rPr kumimoji="0" lang="zh-TW" altLang="en-US" sz="5600">
                <a:latin typeface="Calibri" pitchFamily="34" charset="0"/>
              </a:rPr>
              <a:t> </a:t>
            </a:r>
          </a:p>
          <a:p>
            <a:pPr marL="509588" indent="-509588">
              <a:lnSpc>
                <a:spcPct val="80000"/>
              </a:lnSpc>
              <a:buFont typeface="Arial" charset="0"/>
              <a:buChar char="•"/>
            </a:pPr>
            <a:r>
              <a:rPr kumimoji="0" lang="zh-TW" altLang="en-US" sz="5600">
                <a:latin typeface="Calibri" pitchFamily="34" charset="0"/>
              </a:rPr>
              <a:t>聚居沿海口岸，有廣州、揚州、泉州、杭州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458200" cy="457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TW" altLang="en-US" sz="9600" cap="none" smtClean="0"/>
              <a:t>生活不同，</a:t>
            </a:r>
            <a:r>
              <a:rPr lang="en-US" altLang="zh-TW" sz="9600" cap="none" smtClean="0"/>
              <a:t/>
            </a:r>
            <a:br>
              <a:rPr lang="en-US" altLang="zh-TW" sz="9600" cap="none" smtClean="0"/>
            </a:br>
            <a:r>
              <a:rPr lang="zh-TW" altLang="en-US" sz="9600" cap="none" smtClean="0"/>
              <a:t>為人們所注意</a:t>
            </a:r>
            <a:endParaRPr lang="zh-TW" altLang="en-US" sz="3600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6600" cap="none" smtClean="0"/>
              <a:t>杜環</a:t>
            </a:r>
            <a:r>
              <a:rPr lang="en-US" altLang="zh-TW" sz="6600" cap="none" smtClean="0"/>
              <a:t>《</a:t>
            </a:r>
            <a:r>
              <a:rPr lang="zh-TW" altLang="en-US" sz="6600" cap="none" smtClean="0"/>
              <a:t>經行記</a:t>
            </a:r>
            <a:r>
              <a:rPr lang="en-US" altLang="zh-TW" sz="6600" cap="none" smtClean="0"/>
              <a:t>》</a:t>
            </a:r>
            <a:r>
              <a:rPr lang="en-US" altLang="zh-TW" cap="none" smtClean="0">
                <a:ea typeface="新細明體" pitchFamily="18" charset="-120"/>
              </a:rPr>
              <a:t/>
            </a:r>
            <a:br>
              <a:rPr lang="en-US" altLang="zh-TW" cap="none" smtClean="0">
                <a:ea typeface="新細明體" pitchFamily="18" charset="-120"/>
              </a:rPr>
            </a:br>
            <a:endParaRPr lang="en-US" altLang="zh-TW" cap="none" smtClean="0">
              <a:ea typeface="新細明體" pitchFamily="18" charset="-120"/>
            </a:endParaRPr>
          </a:p>
        </p:txBody>
      </p:sp>
      <p:sp>
        <p:nvSpPr>
          <p:cNvPr id="17411" name="標題 1"/>
          <p:cNvSpPr txBox="1">
            <a:spLocks/>
          </p:cNvSpPr>
          <p:nvPr/>
        </p:nvSpPr>
        <p:spPr bwMode="auto">
          <a:xfrm>
            <a:off x="0" y="16002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tabLst>
                <a:tab pos="120650" algn="l"/>
              </a:tabLst>
            </a:pPr>
            <a:r>
              <a:rPr kumimoji="0" lang="en-US" altLang="zh-TW" sz="3600">
                <a:latin typeface="Calibri" pitchFamily="34" charset="0"/>
              </a:rPr>
              <a:t>『</a:t>
            </a:r>
            <a:r>
              <a:rPr kumimoji="0" lang="zh-TW" altLang="en-US" sz="3600">
                <a:latin typeface="Calibri" pitchFamily="34" charset="0"/>
              </a:rPr>
              <a:t>大食－名亞俱羅，其大食王，號暮門，都此處，其士女魂偉長大，衣裳鮮潔容止間麗，女子出門，必擁蔽其臉，無問貴賤，一日五時禮天，食肉作齋，以殺牲為功德</a:t>
            </a:r>
            <a:r>
              <a:rPr kumimoji="0" lang="en-US" altLang="zh-TW" sz="3600">
                <a:latin typeface="Calibri" pitchFamily="34" charset="0"/>
              </a:rPr>
              <a:t>……</a:t>
            </a:r>
            <a:r>
              <a:rPr kumimoji="0" lang="zh-TW" altLang="en-US" sz="3600">
                <a:latin typeface="Calibri" pitchFamily="34" charset="0"/>
              </a:rPr>
              <a:t>不食豬狗驢馬等肉，不拜國王父母之尊，不信鬼神，祀天而己，其俗每七日一假。</a:t>
            </a:r>
            <a:r>
              <a:rPr kumimoji="0" lang="en-US" altLang="zh-TW" sz="3600">
                <a:latin typeface="Calibri" pitchFamily="34" charset="0"/>
              </a:rPr>
              <a:t>』</a:t>
            </a:r>
          </a:p>
          <a:p>
            <a:pPr algn="r">
              <a:lnSpc>
                <a:spcPct val="80000"/>
              </a:lnSpc>
              <a:tabLst>
                <a:tab pos="120650" algn="l"/>
              </a:tabLst>
            </a:pPr>
            <a:r>
              <a:rPr kumimoji="0" lang="en-US" altLang="zh-TW" sz="2800">
                <a:latin typeface="Trebuchet MS" pitchFamily="34" charset="0"/>
              </a:rPr>
              <a:t/>
            </a:r>
            <a:br>
              <a:rPr kumimoji="0" lang="en-US" altLang="zh-TW" sz="2800">
                <a:latin typeface="Trebuchet MS" pitchFamily="34" charset="0"/>
              </a:rPr>
            </a:br>
            <a:endParaRPr kumimoji="0" lang="en-US" altLang="zh-TW" sz="2300">
              <a:latin typeface="Trebuchet MS" pitchFamily="34" charset="0"/>
            </a:endParaRPr>
          </a:p>
        </p:txBody>
      </p:sp>
      <p:sp>
        <p:nvSpPr>
          <p:cNvPr id="17412" name="標題 1"/>
          <p:cNvSpPr txBox="1">
            <a:spLocks/>
          </p:cNvSpPr>
          <p:nvPr/>
        </p:nvSpPr>
        <p:spPr bwMode="auto">
          <a:xfrm>
            <a:off x="304800" y="4648200"/>
            <a:ext cx="861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5400">
                <a:latin typeface="Trebuchet MS" pitchFamily="34" charset="0"/>
                <a:ea typeface="微軟正黑體" pitchFamily="34" charset="-120"/>
              </a:rPr>
              <a:t>從漢人的觀點描述穆斯林</a:t>
            </a:r>
            <a:r>
              <a:rPr kumimoji="0" lang="zh-TW" altLang="en-US" sz="4400">
                <a:latin typeface="Trebuchet MS" pitchFamily="34" charset="0"/>
              </a:rPr>
              <a:t/>
            </a:r>
            <a:br>
              <a:rPr kumimoji="0" lang="zh-TW" altLang="en-US" sz="4400">
                <a:latin typeface="Trebuchet MS" pitchFamily="34" charset="0"/>
              </a:rPr>
            </a:br>
            <a:endParaRPr kumimoji="0" lang="zh-TW" altLang="en-US" sz="4400">
              <a:latin typeface="Trebuchet MS" pitchFamily="34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排標題 5"/>
          <p:cNvSpPr>
            <a:spLocks noGrp="1"/>
          </p:cNvSpPr>
          <p:nvPr>
            <p:ph type="title" orient="vert"/>
          </p:nvPr>
        </p:nvSpPr>
        <p:spPr>
          <a:xfrm>
            <a:off x="7391400" y="304800"/>
            <a:ext cx="1524000" cy="6248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zh-TW" altLang="en-US" sz="8800" cap="none" smtClean="0"/>
              <a:t>泉州清淨寺</a:t>
            </a:r>
            <a:endParaRPr lang="zh-TW" altLang="en-US" sz="8800" cap="none" smtClean="0">
              <a:ea typeface="新細明體" pitchFamily="18" charset="-120"/>
            </a:endParaRPr>
          </a:p>
        </p:txBody>
      </p:sp>
      <p:pic>
        <p:nvPicPr>
          <p:cNvPr id="18435" name="圖片 9" descr="slide0068_image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388"/>
            <a:ext cx="6029325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3" descr="slide0058_image03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3988"/>
            <a:ext cx="434181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圖片 4" descr="slide0057_image03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2402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0"/>
            <a:ext cx="4343400" cy="2514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4000" cap="none" smtClean="0"/>
              <a:t/>
            </a:r>
            <a:br>
              <a:rPr lang="en-US" altLang="zh-TW" sz="4000" cap="none" smtClean="0"/>
            </a:br>
            <a:r>
              <a:rPr lang="zh-TW" altLang="en-US" sz="13800" u="sng" cap="none" smtClean="0"/>
              <a:t>元朝</a:t>
            </a:r>
            <a:r>
              <a:rPr lang="zh-TW" altLang="en-US" sz="13800" cap="none" smtClean="0">
                <a:ea typeface="新細明體" pitchFamily="18" charset="-120"/>
              </a:rPr>
              <a:t/>
            </a:r>
            <a:br>
              <a:rPr lang="zh-TW" altLang="en-US" sz="13800" cap="none" smtClean="0">
                <a:ea typeface="新細明體" pitchFamily="18" charset="-120"/>
              </a:rPr>
            </a:br>
            <a:endParaRPr lang="zh-TW" altLang="en-US" sz="4000" cap="none" smtClean="0">
              <a:ea typeface="新細明體" pitchFamily="18" charset="-120"/>
            </a:endParaRPr>
          </a:p>
        </p:txBody>
      </p:sp>
      <p:sp>
        <p:nvSpPr>
          <p:cNvPr id="20483" name="標題 1"/>
          <p:cNvSpPr txBox="1">
            <a:spLocks/>
          </p:cNvSpPr>
          <p:nvPr/>
        </p:nvSpPr>
        <p:spPr bwMode="auto">
          <a:xfrm>
            <a:off x="8382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kumimoji="0" lang="en-US" altLang="zh-TW" sz="3000">
              <a:latin typeface="Trebuchet MS" pitchFamily="34" charset="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endParaRPr kumimoji="0" lang="en-US" altLang="zh-TW" sz="3000">
              <a:latin typeface="Trebuchet MS" pitchFamily="34" charset="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endParaRPr kumimoji="0" lang="en-US" altLang="zh-TW" sz="3000">
              <a:latin typeface="Trebuchet MS" pitchFamily="34" charset="0"/>
              <a:ea typeface="微軟正黑體" pitchFamily="34" charset="-120"/>
            </a:endParaRPr>
          </a:p>
          <a:p>
            <a:pPr algn="ctr"/>
            <a:r>
              <a:rPr kumimoji="0" lang="zh-TW" altLang="en-US" sz="6500">
                <a:latin typeface="Calibri" pitchFamily="34" charset="0"/>
              </a:rPr>
              <a:t>明史、西域傳</a:t>
            </a:r>
            <a:endParaRPr kumimoji="0" lang="en-US" altLang="zh-TW" sz="6500">
              <a:latin typeface="Calibri" pitchFamily="34" charset="0"/>
            </a:endParaRPr>
          </a:p>
          <a:p>
            <a:pPr algn="ctr"/>
            <a:r>
              <a:rPr kumimoji="0" lang="en-US" altLang="zh-TW" sz="6500">
                <a:latin typeface="Calibri" pitchFamily="34" charset="0"/>
              </a:rPr>
              <a:t>《</a:t>
            </a:r>
            <a:r>
              <a:rPr kumimoji="0" lang="zh-TW" altLang="en-US" sz="6500">
                <a:latin typeface="Calibri" pitchFamily="34" charset="0"/>
              </a:rPr>
              <a:t>元時回回遍天下</a:t>
            </a:r>
            <a:r>
              <a:rPr kumimoji="0" lang="en-US" altLang="zh-TW" sz="6500">
                <a:latin typeface="Calibri" pitchFamily="34" charset="0"/>
              </a:rPr>
              <a:t>》</a:t>
            </a:r>
            <a:r>
              <a:rPr kumimoji="0" lang="zh-TW" altLang="en-US" sz="6500">
                <a:latin typeface="Calibri" pitchFamily="34" charset="0"/>
              </a:rPr>
              <a:t>。</a:t>
            </a:r>
          </a:p>
          <a:p>
            <a:pPr>
              <a:lnSpc>
                <a:spcPct val="80000"/>
              </a:lnSpc>
            </a:pPr>
            <a:r>
              <a:rPr kumimoji="0" lang="zh-TW" altLang="en-US" sz="6600">
                <a:latin typeface="Trebuchet MS" pitchFamily="34" charset="0"/>
              </a:rPr>
              <a:t/>
            </a:r>
            <a:br>
              <a:rPr kumimoji="0" lang="zh-TW" altLang="en-US" sz="6600">
                <a:latin typeface="Trebuchet MS" pitchFamily="34" charset="0"/>
              </a:rPr>
            </a:br>
            <a:endParaRPr kumimoji="0" lang="zh-TW" altLang="en-US" sz="3000">
              <a:latin typeface="Trebuchet MS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3810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zh-TW" altLang="en-US" sz="6600" cap="none" smtClean="0"/>
              <a:t>先賢古蘭譯文考</a:t>
            </a:r>
            <a:r>
              <a:rPr lang="en-US" altLang="zh-TW" sz="6600" cap="none" smtClean="0"/>
              <a:t>《</a:t>
            </a:r>
            <a:r>
              <a:rPr lang="zh-TW" altLang="en-US" sz="6600" cap="none" smtClean="0"/>
              <a:t>伊斯蘭教自唐傳入中國</a:t>
            </a:r>
            <a:r>
              <a:rPr lang="en-US" altLang="zh-TW" sz="6600" cap="none" smtClean="0">
                <a:ea typeface="新細明體" pitchFamily="18" charset="-120"/>
              </a:rPr>
              <a:t>,</a:t>
            </a:r>
            <a:r>
              <a:rPr lang="zh-TW" altLang="en-US" sz="6600" cap="none" smtClean="0"/>
              <a:t>至宋朝而漸盛，至元朝而極盛</a:t>
            </a:r>
            <a:r>
              <a:rPr lang="en-US" altLang="zh-TW" sz="6600" cap="none" smtClean="0"/>
              <a:t>》</a:t>
            </a:r>
            <a:r>
              <a:rPr lang="zh-TW" altLang="en-US" sz="6600" cap="none" smtClean="0"/>
              <a:t>。</a:t>
            </a:r>
            <a:endParaRPr lang="zh-TW" altLang="en-US" sz="6600" cap="none" smtClean="0">
              <a:ea typeface="新細明體" pitchFamily="18" charset="-120"/>
            </a:endParaRPr>
          </a:p>
        </p:txBody>
      </p:sp>
      <p:sp>
        <p:nvSpPr>
          <p:cNvPr id="21507" name="標題 1"/>
          <p:cNvSpPr txBox="1">
            <a:spLocks/>
          </p:cNvSpPr>
          <p:nvPr/>
        </p:nvSpPr>
        <p:spPr bwMode="auto">
          <a:xfrm>
            <a:off x="990600" y="4343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kumimoji="0" lang="en-US" altLang="zh-TW" sz="6300">
              <a:latin typeface="Trebuchet MS" pitchFamily="34" charset="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kumimoji="0" lang="zh-TW" altLang="en-US" sz="6300">
                <a:latin typeface="Trebuchet MS" pitchFamily="34" charset="0"/>
                <a:ea typeface="微軟正黑體" pitchFamily="34" charset="-120"/>
              </a:rPr>
              <a:t>各地都有清真寺</a:t>
            </a:r>
            <a:r>
              <a:rPr kumimoji="0" lang="zh-TW" altLang="en-US" sz="2400">
                <a:latin typeface="Trebuchet MS" pitchFamily="34" charset="0"/>
              </a:rPr>
              <a:t/>
            </a:r>
            <a:br>
              <a:rPr kumimoji="0" lang="zh-TW" altLang="en-US" sz="2400">
                <a:latin typeface="Trebuchet MS" pitchFamily="34" charset="0"/>
              </a:rPr>
            </a:br>
            <a:endParaRPr kumimoji="0" lang="zh-TW" altLang="en-US" sz="2400">
              <a:latin typeface="Trebuchet MS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24200" y="0"/>
            <a:ext cx="3352800" cy="1676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4800" cap="none" smtClean="0"/>
              <a:t/>
            </a:r>
            <a:br>
              <a:rPr lang="en-US" altLang="zh-TW" sz="4800" cap="none" smtClean="0"/>
            </a:br>
            <a:r>
              <a:rPr lang="zh-TW" altLang="en-US" sz="11500" u="sng" cap="none" smtClean="0"/>
              <a:t>明代</a:t>
            </a:r>
            <a:r>
              <a:rPr lang="zh-TW" altLang="en-US" sz="9600" cap="none" smtClean="0">
                <a:ea typeface="新細明體" pitchFamily="18" charset="-120"/>
              </a:rPr>
              <a:t/>
            </a:r>
            <a:br>
              <a:rPr lang="zh-TW" altLang="en-US" sz="9600" cap="none" smtClean="0">
                <a:ea typeface="新細明體" pitchFamily="18" charset="-120"/>
              </a:rPr>
            </a:br>
            <a:endParaRPr lang="zh-TW" altLang="en-US" sz="4000" cap="none" smtClean="0">
              <a:ea typeface="新細明體" pitchFamily="18" charset="-120"/>
            </a:endParaRPr>
          </a:p>
        </p:txBody>
      </p:sp>
      <p:sp>
        <p:nvSpPr>
          <p:cNvPr id="22531" name="標題 1"/>
          <p:cNvSpPr txBox="1">
            <a:spLocks/>
          </p:cNvSpPr>
          <p:nvPr/>
        </p:nvSpPr>
        <p:spPr bwMode="auto">
          <a:xfrm>
            <a:off x="457200" y="19050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kumimoji="0" lang="en-US" altLang="zh-TW" sz="3600">
                <a:latin typeface="Trebuchet MS" pitchFamily="34" charset="0"/>
                <a:ea typeface="微軟正黑體" pitchFamily="34" charset="-120"/>
              </a:rPr>
              <a:t/>
            </a:r>
            <a:br>
              <a:rPr kumimoji="0" lang="en-US" altLang="zh-TW" sz="3600">
                <a:latin typeface="Trebuchet MS" pitchFamily="34" charset="0"/>
                <a:ea typeface="微軟正黑體" pitchFamily="34" charset="-120"/>
              </a:rPr>
            </a:br>
            <a:r>
              <a:rPr kumimoji="0" lang="zh-TW" altLang="en-US" sz="6500">
                <a:latin typeface="Calibri" pitchFamily="34" charset="0"/>
              </a:rPr>
              <a:t>據史料記載，不少穆斯林參加了擁翻元朝。著名將領有常遇春、胡大海、沐英等。</a:t>
            </a:r>
          </a:p>
          <a:p>
            <a:pPr>
              <a:lnSpc>
                <a:spcPct val="80000"/>
              </a:lnSpc>
            </a:pPr>
            <a:r>
              <a:rPr kumimoji="0" lang="zh-TW" altLang="en-US" sz="7200">
                <a:latin typeface="Trebuchet MS" pitchFamily="34" charset="0"/>
              </a:rPr>
              <a:t/>
            </a:r>
            <a:br>
              <a:rPr kumimoji="0" lang="zh-TW" altLang="en-US" sz="7200">
                <a:latin typeface="Trebuchet MS" pitchFamily="34" charset="0"/>
              </a:rPr>
            </a:br>
            <a:endParaRPr kumimoji="0" lang="zh-TW" altLang="en-US" sz="3000">
              <a:latin typeface="Trebuchet MS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94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10400" cap="none" smtClean="0"/>
              <a:t>明太祖</a:t>
            </a:r>
            <a:r>
              <a:rPr lang="en-US" altLang="zh-TW" sz="10400" cap="none" smtClean="0"/>
              <a:t/>
            </a:r>
            <a:br>
              <a:rPr lang="en-US" altLang="zh-TW" sz="10400" cap="none" smtClean="0"/>
            </a:br>
            <a:r>
              <a:rPr lang="en-US" altLang="zh-TW" sz="10400" cap="none" smtClean="0"/>
              <a:t>《</a:t>
            </a:r>
            <a:r>
              <a:rPr lang="zh-TW" altLang="en-US" sz="10400" cap="none" smtClean="0"/>
              <a:t>至聖百字讚</a:t>
            </a:r>
            <a:r>
              <a:rPr lang="en-US" altLang="zh-TW" sz="10400" cap="none" smtClean="0"/>
              <a:t>》</a:t>
            </a:r>
            <a:br>
              <a:rPr lang="en-US" altLang="zh-TW" sz="10400" cap="none" smtClean="0"/>
            </a:br>
            <a:r>
              <a:rPr lang="en-US" altLang="zh-TW" sz="4000" cap="none" smtClean="0">
                <a:ea typeface="新細明體" pitchFamily="18" charset="-120"/>
              </a:rPr>
              <a:t/>
            </a:r>
            <a:br>
              <a:rPr lang="en-US" altLang="zh-TW" sz="4000" cap="none" smtClean="0">
                <a:ea typeface="新細明體" pitchFamily="18" charset="-120"/>
              </a:rPr>
            </a:br>
            <a:endParaRPr lang="en-US" altLang="zh-TW" sz="4000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5562600" y="152400"/>
            <a:ext cx="1600200" cy="6477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3600" cap="none" smtClean="0"/>
              <a:t>明太祖御製</a:t>
            </a:r>
            <a:r>
              <a:rPr lang="en-US" altLang="zh-TW" sz="3600" cap="none" smtClean="0"/>
              <a:t> </a:t>
            </a:r>
            <a:r>
              <a:rPr lang="zh-TW" altLang="en-US" sz="3600" cap="none" smtClean="0"/>
              <a:t>至聖百字讚 </a:t>
            </a:r>
            <a:r>
              <a:rPr lang="zh-TW" altLang="en-US" sz="2000" cap="none" smtClean="0"/>
              <a:t>洪武元年</a:t>
            </a:r>
            <a:endParaRPr lang="zh-TW" altLang="en-US" sz="2000" cap="none" smtClean="0">
              <a:ea typeface="新細明體" pitchFamily="18" charset="-120"/>
            </a:endParaRPr>
          </a:p>
        </p:txBody>
      </p:sp>
      <p:sp>
        <p:nvSpPr>
          <p:cNvPr id="2457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3505200" cy="662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400" b="1" smtClean="0"/>
              <a:t>乾坤初始  天籍注名  傳教大聖  降生西域  授受天經</a:t>
            </a:r>
            <a:endParaRPr lang="en-US" altLang="zh-TW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b="1" smtClean="0"/>
              <a:t>三十部冊  普化眾生  億兆君師  萬聖領袖  協助天運</a:t>
            </a:r>
            <a:endParaRPr lang="en-US" altLang="zh-TW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b="1" smtClean="0"/>
              <a:t>保庇國民  五時祈祐  默祝太平  存心真主  加至窮民</a:t>
            </a:r>
            <a:endParaRPr lang="en-US" altLang="zh-TW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b="1" smtClean="0"/>
              <a:t>拯救患難  洞徹 幽冥 超拔靈魂  脫離罪業  仁覆天下</a:t>
            </a:r>
            <a:endParaRPr lang="en-US" altLang="zh-TW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b="1" smtClean="0"/>
              <a:t>道冠古今  降邪歸一  教名清真  穆罕默德  至貴聖人 </a:t>
            </a:r>
            <a:endParaRPr lang="en-US" altLang="zh-TW" sz="2400" b="1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2484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TW" altLang="en-US" sz="6600" cap="none" smtClean="0"/>
              <a:t>傳入中國的時間</a:t>
            </a:r>
            <a:endParaRPr lang="zh-TW" altLang="en-US" sz="6600" cap="none" smtClean="0">
              <a:ea typeface="新細明體" pitchFamily="18" charset="-120"/>
            </a:endParaRPr>
          </a:p>
        </p:txBody>
      </p:sp>
      <p:sp>
        <p:nvSpPr>
          <p:cNvPr id="8195" name="標題 1"/>
          <p:cNvSpPr txBox="1">
            <a:spLocks/>
          </p:cNvSpPr>
          <p:nvPr/>
        </p:nvSpPr>
        <p:spPr bwMode="auto">
          <a:xfrm>
            <a:off x="2514600" y="34290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kumimoji="0" lang="zh-TW" altLang="en-US" sz="6100">
                <a:latin typeface="Calibri" pitchFamily="34" charset="0"/>
              </a:rPr>
              <a:t>阿拉伯商人來華，有記載，在唐永徽二年</a:t>
            </a:r>
            <a:r>
              <a:rPr kumimoji="0" lang="en-US" altLang="zh-TW" sz="6100">
                <a:latin typeface="Calibri" pitchFamily="34" charset="0"/>
              </a:rPr>
              <a:t>(</a:t>
            </a:r>
            <a:r>
              <a:rPr kumimoji="0" lang="zh-TW" altLang="en-US" sz="6100">
                <a:latin typeface="Calibri" pitchFamily="34" charset="0"/>
              </a:rPr>
              <a:t>公元</a:t>
            </a:r>
            <a:r>
              <a:rPr kumimoji="0" lang="en-US" altLang="zh-TW" sz="6100">
                <a:latin typeface="Calibri" pitchFamily="34" charset="0"/>
              </a:rPr>
              <a:t>651)</a:t>
            </a:r>
            <a:endParaRPr kumimoji="0" lang="en-US" altLang="zh-TW" sz="6100">
              <a:latin typeface="Trebuchet MS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594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TW" cap="none" smtClean="0"/>
              <a:t>《</a:t>
            </a:r>
            <a:r>
              <a:rPr lang="zh-TW" altLang="en-US" cap="none" smtClean="0"/>
              <a:t>明律 </a:t>
            </a:r>
            <a:r>
              <a:rPr lang="en-US" altLang="zh-TW" cap="none" smtClean="0"/>
              <a:t>》</a:t>
            </a:r>
            <a:r>
              <a:rPr lang="zh-TW" altLang="en-US" cap="none" smtClean="0"/>
              <a:t>規定，禁止胡服、胡語、胡姓，強行改變穆斯林的服飾，語言習慣，又規定蒙古人，色目人（主要是穆斯林）不得自相婚配。企圖以行政手段，促進民族同化。</a:t>
            </a:r>
            <a:r>
              <a:rPr lang="zh-TW" altLang="en-US" cap="none" smtClean="0">
                <a:ea typeface="新細明體" pitchFamily="18" charset="-120"/>
              </a:rPr>
              <a:t/>
            </a:r>
            <a:br>
              <a:rPr lang="zh-TW" altLang="en-US" cap="none" smtClean="0">
                <a:ea typeface="新細明體" pitchFamily="18" charset="-120"/>
              </a:rPr>
            </a:br>
            <a:endParaRPr lang="zh-TW" altLang="en-US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7400" y="1447800"/>
            <a:ext cx="7772400" cy="472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zh-TW" altLang="en-US" cap="none" dirty="0" smtClean="0">
                <a:ea typeface="新細明體" pitchFamily="18" charset="-120"/>
              </a:rPr>
              <a:t/>
            </a:r>
            <a:br>
              <a:rPr lang="zh-TW" altLang="en-US" cap="none" dirty="0" smtClean="0">
                <a:ea typeface="新細明體" pitchFamily="18" charset="-120"/>
              </a:rPr>
            </a:br>
            <a:r>
              <a:rPr lang="zh-TW" altLang="en-US" cap="none" dirty="0" smtClean="0">
                <a:ea typeface="新細明體" pitchFamily="18" charset="-120"/>
              </a:rPr>
              <a:t>羅香林教授</a:t>
            </a:r>
            <a:r>
              <a:rPr lang="en-US" altLang="zh-TW" cap="none" dirty="0" smtClean="0">
                <a:ea typeface="新細明體" pitchFamily="18" charset="-120"/>
              </a:rPr>
              <a:t/>
            </a:r>
            <a:br>
              <a:rPr lang="en-US" altLang="zh-TW" cap="none" dirty="0" smtClean="0">
                <a:ea typeface="新細明體" pitchFamily="18" charset="-120"/>
              </a:rPr>
            </a:br>
            <a:r>
              <a:rPr lang="en-US" altLang="zh-TW" cap="none" dirty="0" smtClean="0">
                <a:ea typeface="新細明體" pitchFamily="18" charset="-120"/>
              </a:rPr>
              <a:t/>
            </a:r>
            <a:br>
              <a:rPr lang="en-US" altLang="zh-TW" cap="none" dirty="0" smtClean="0">
                <a:ea typeface="新細明體" pitchFamily="18" charset="-120"/>
              </a:rPr>
            </a:br>
            <a:r>
              <a:rPr lang="zh-TW" altLang="en-US" cap="none" dirty="0" smtClean="0">
                <a:ea typeface="新細明體" pitchFamily="18" charset="-120"/>
              </a:rPr>
              <a:t>漢</a:t>
            </a:r>
            <a:r>
              <a:rPr lang="en-US" altLang="zh-TW" cap="none" dirty="0" smtClean="0">
                <a:ea typeface="新細明體" pitchFamily="18" charset="-120"/>
              </a:rPr>
              <a:t>- </a:t>
            </a:r>
            <a:r>
              <a:rPr lang="zh-TW" altLang="en-US" cap="none" dirty="0" smtClean="0">
                <a:ea typeface="新細明體" pitchFamily="18" charset="-120"/>
              </a:rPr>
              <a:t>抑其道器，揚其文辭</a:t>
            </a:r>
            <a:r>
              <a:rPr lang="en-US" altLang="zh-TW" cap="none" dirty="0" smtClean="0">
                <a:ea typeface="新細明體" pitchFamily="18" charset="-120"/>
              </a:rPr>
              <a:t/>
            </a:r>
            <a:br>
              <a:rPr lang="en-US" altLang="zh-TW" cap="none" dirty="0" smtClean="0">
                <a:ea typeface="新細明體" pitchFamily="18" charset="-120"/>
              </a:rPr>
            </a:br>
            <a:r>
              <a:rPr lang="zh-TW" altLang="en-US" cap="none" dirty="0" smtClean="0">
                <a:ea typeface="新細明體" pitchFamily="18" charset="-120"/>
              </a:rPr>
              <a:t>藏</a:t>
            </a:r>
            <a:r>
              <a:rPr lang="en-US" altLang="zh-TW" cap="none" dirty="0" smtClean="0">
                <a:ea typeface="新細明體" pitchFamily="18" charset="-120"/>
              </a:rPr>
              <a:t>- </a:t>
            </a:r>
            <a:r>
              <a:rPr lang="zh-TW" altLang="en-US" cap="none" dirty="0" smtClean="0">
                <a:ea typeface="新細明體" pitchFamily="18" charset="-120"/>
              </a:rPr>
              <a:t>崇其教而抑其政</a:t>
            </a:r>
            <a:r>
              <a:rPr lang="en-US" altLang="zh-TW" cap="none" dirty="0" smtClean="0">
                <a:ea typeface="新細明體" pitchFamily="18" charset="-120"/>
              </a:rPr>
              <a:t/>
            </a:r>
            <a:br>
              <a:rPr lang="en-US" altLang="zh-TW" cap="none" dirty="0" smtClean="0">
                <a:ea typeface="新細明體" pitchFamily="18" charset="-120"/>
              </a:rPr>
            </a:br>
            <a:r>
              <a:rPr lang="zh-TW" altLang="en-US" cap="none" dirty="0" smtClean="0">
                <a:ea typeface="新細明體" pitchFamily="18" charset="-120"/>
              </a:rPr>
              <a:t>蒙</a:t>
            </a:r>
            <a:r>
              <a:rPr lang="en-US" altLang="zh-TW" cap="none" dirty="0" smtClean="0">
                <a:ea typeface="新細明體" pitchFamily="18" charset="-120"/>
              </a:rPr>
              <a:t>- </a:t>
            </a:r>
            <a:r>
              <a:rPr lang="zh-TW" altLang="en-US" cap="none" dirty="0" smtClean="0">
                <a:ea typeface="新細明體" pitchFamily="18" charset="-120"/>
              </a:rPr>
              <a:t>絶其智而用其力</a:t>
            </a:r>
            <a:r>
              <a:rPr lang="en-US" altLang="zh-TW" cap="none" dirty="0" smtClean="0">
                <a:ea typeface="新細明體" pitchFamily="18" charset="-120"/>
              </a:rPr>
              <a:t/>
            </a:r>
            <a:br>
              <a:rPr lang="en-US" altLang="zh-TW" cap="none" dirty="0" smtClean="0">
                <a:ea typeface="新細明體" pitchFamily="18" charset="-120"/>
              </a:rPr>
            </a:br>
            <a:r>
              <a:rPr lang="zh-TW" altLang="en-US" cap="none" dirty="0" smtClean="0">
                <a:ea typeface="新細明體" pitchFamily="18" charset="-120"/>
              </a:rPr>
              <a:t>回</a:t>
            </a:r>
            <a:r>
              <a:rPr lang="en-US" altLang="zh-TW" cap="none" dirty="0" smtClean="0">
                <a:ea typeface="新細明體" pitchFamily="18" charset="-120"/>
              </a:rPr>
              <a:t>- </a:t>
            </a:r>
            <a:r>
              <a:rPr lang="zh-TW" altLang="en-US" cap="none" dirty="0" smtClean="0">
                <a:ea typeface="新細明體" pitchFamily="18" charset="-120"/>
              </a:rPr>
              <a:t>輕其教而離其人</a:t>
            </a:r>
          </a:p>
        </p:txBody>
      </p:sp>
      <p:sp>
        <p:nvSpPr>
          <p:cNvPr id="26627" name="標題 1"/>
          <p:cNvSpPr txBox="1">
            <a:spLocks/>
          </p:cNvSpPr>
          <p:nvPr/>
        </p:nvSpPr>
        <p:spPr bwMode="auto">
          <a:xfrm>
            <a:off x="2971800" y="228600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11500" u="sng">
                <a:latin typeface="Trebuchet MS" pitchFamily="34" charset="0"/>
                <a:ea typeface="微軟正黑體" pitchFamily="34" charset="-120"/>
              </a:rPr>
              <a:t>清代</a:t>
            </a:r>
            <a:endParaRPr kumimoji="0" lang="zh-TW" altLang="en-US" sz="11500" u="sng">
              <a:latin typeface="Trebuchet MS" pitchFamily="34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smtClean="0"/>
              <a:t>初期採較寬容，以懷柔手段，但後期，就用「輕其教而離其人」的政策</a:t>
            </a:r>
            <a:endParaRPr lang="en-US" altLang="zh-TW" sz="3600" smtClean="0"/>
          </a:p>
          <a:p>
            <a:r>
              <a:rPr lang="zh-TW" altLang="en-US" sz="3600" smtClean="0"/>
              <a:t>利用穆斯林教派矛盾，加以鎮壓。激發了咸豐、同治年間杜文秀、白彥虎的起義。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763000" cy="2209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TW" altLang="en-US" cap="none" smtClean="0"/>
              <a:t>馬賢著伊斯蘭教常識答問（</a:t>
            </a:r>
            <a:r>
              <a:rPr lang="en-US" altLang="zh-TW" cap="none" smtClean="0">
                <a:ea typeface="新細明體" pitchFamily="18" charset="-120"/>
              </a:rPr>
              <a:t>P.171</a:t>
            </a:r>
            <a:r>
              <a:rPr lang="zh-TW" altLang="en-US" cap="none" smtClean="0"/>
              <a:t>）</a:t>
            </a:r>
            <a:r>
              <a:rPr lang="zh-TW" altLang="en-US" cap="none" smtClean="0">
                <a:ea typeface="新細明體" pitchFamily="18" charset="-120"/>
              </a:rPr>
              <a:t/>
            </a:r>
            <a:br>
              <a:rPr lang="zh-TW" altLang="en-US" cap="none" smtClean="0">
                <a:ea typeface="新細明體" pitchFamily="18" charset="-120"/>
              </a:rPr>
            </a:br>
            <a:endParaRPr lang="zh-TW" altLang="en-US" cap="none" smtClean="0">
              <a:ea typeface="新細明體" pitchFamily="18" charset="-120"/>
            </a:endParaRPr>
          </a:p>
        </p:txBody>
      </p:sp>
      <p:sp>
        <p:nvSpPr>
          <p:cNvPr id="28675" name="標題 1"/>
          <p:cNvSpPr txBox="1">
            <a:spLocks/>
          </p:cNvSpPr>
          <p:nvPr/>
        </p:nvSpPr>
        <p:spPr bwMode="auto">
          <a:xfrm>
            <a:off x="533400" y="28194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kumimoji="0" lang="en-US" altLang="zh-TW" sz="11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kumimoji="0" lang="en-US" altLang="zh-TW" sz="40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zh-TW" altLang="en-US" sz="4000">
                <a:latin typeface="Calibri" pitchFamily="34" charset="0"/>
              </a:rPr>
              <a:t>孫中山先生曾說過：「回族在中國穆斯林受壓迫最甚</a:t>
            </a:r>
            <a:r>
              <a:rPr kumimoji="0" lang="en-US" altLang="zh-TW" sz="4000">
                <a:latin typeface="Calibri" pitchFamily="34" charset="0"/>
              </a:rPr>
              <a:t>,</a:t>
            </a:r>
            <a:r>
              <a:rPr kumimoji="0" lang="zh-TW" altLang="en-US" sz="4000">
                <a:latin typeface="Calibri" pitchFamily="34" charset="0"/>
              </a:rPr>
              <a:t>痛苦最多，而革命性亦最強，故今後宜從事於回民之喚起，使加入民族解放之革命運動。 」</a:t>
            </a:r>
          </a:p>
          <a:p>
            <a:pPr>
              <a:lnSpc>
                <a:spcPct val="80000"/>
              </a:lnSpc>
            </a:pPr>
            <a:r>
              <a:rPr kumimoji="0" lang="zh-TW" altLang="en-US" sz="1100">
                <a:latin typeface="Trebuchet MS" pitchFamily="34" charset="0"/>
              </a:rPr>
              <a:t/>
            </a:r>
            <a:br>
              <a:rPr kumimoji="0" lang="zh-TW" altLang="en-US" sz="1100">
                <a:latin typeface="Trebuchet MS" pitchFamily="34" charset="0"/>
              </a:rPr>
            </a:br>
            <a:endParaRPr kumimoji="0" lang="zh-TW" altLang="en-US" sz="1100">
              <a:latin typeface="Trebuchet MS" pitchFamily="34" charset="0"/>
            </a:endParaRPr>
          </a:p>
        </p:txBody>
      </p:sp>
      <p:sp>
        <p:nvSpPr>
          <p:cNvPr id="28676" name="標題 1"/>
          <p:cNvSpPr txBox="1">
            <a:spLocks/>
          </p:cNvSpPr>
          <p:nvPr/>
        </p:nvSpPr>
        <p:spPr bwMode="auto">
          <a:xfrm>
            <a:off x="762000" y="0"/>
            <a:ext cx="670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9600" u="sng">
                <a:latin typeface="Trebuchet MS" pitchFamily="34" charset="0"/>
                <a:ea typeface="微軟正黑體" pitchFamily="34" charset="-120"/>
              </a:rPr>
              <a:t>近代</a:t>
            </a:r>
            <a:endParaRPr kumimoji="0" lang="zh-TW" altLang="en-US" sz="9600" u="sng">
              <a:latin typeface="Trebuchet MS" pitchFamily="34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763000" cy="2209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TW" altLang="en-US" cap="none" dirty="0" smtClean="0"/>
              <a:t>馬賢著伊斯蘭教常識答問（</a:t>
            </a:r>
            <a:r>
              <a:rPr lang="en-US" altLang="zh-TW" cap="none" dirty="0" smtClean="0">
                <a:ea typeface="新細明體" pitchFamily="18" charset="-120"/>
              </a:rPr>
              <a:t>P.171</a:t>
            </a:r>
            <a:r>
              <a:rPr lang="zh-TW" altLang="en-US" cap="none" dirty="0" smtClean="0"/>
              <a:t>）</a:t>
            </a:r>
            <a:r>
              <a:rPr lang="zh-TW" altLang="en-US" cap="none" dirty="0" smtClean="0">
                <a:ea typeface="新細明體" pitchFamily="18" charset="-120"/>
              </a:rPr>
              <a:t/>
            </a:r>
            <a:br>
              <a:rPr lang="zh-TW" altLang="en-US" cap="none" dirty="0" smtClean="0">
                <a:ea typeface="新細明體" pitchFamily="18" charset="-120"/>
              </a:rPr>
            </a:br>
            <a:endParaRPr lang="zh-TW" altLang="en-US" cap="none" dirty="0" smtClean="0">
              <a:ea typeface="新細明體" pitchFamily="18" charset="-120"/>
            </a:endParaRPr>
          </a:p>
        </p:txBody>
      </p:sp>
      <p:sp>
        <p:nvSpPr>
          <p:cNvPr id="28675" name="標題 1"/>
          <p:cNvSpPr txBox="1">
            <a:spLocks/>
          </p:cNvSpPr>
          <p:nvPr/>
        </p:nvSpPr>
        <p:spPr bwMode="auto">
          <a:xfrm>
            <a:off x="533400" y="28194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kumimoji="0" lang="en-US" altLang="zh-TW" sz="11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kumimoji="0" lang="en-US" altLang="zh-TW" sz="40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zh-TW" altLang="en-US" sz="4000">
                <a:latin typeface="Calibri" pitchFamily="34" charset="0"/>
              </a:rPr>
              <a:t>孫中山先生曾說過：「回族在中國穆斯林受壓迫最甚</a:t>
            </a:r>
            <a:r>
              <a:rPr kumimoji="0" lang="en-US" altLang="zh-TW" sz="4000">
                <a:latin typeface="Calibri" pitchFamily="34" charset="0"/>
              </a:rPr>
              <a:t>,</a:t>
            </a:r>
            <a:r>
              <a:rPr kumimoji="0" lang="zh-TW" altLang="en-US" sz="4000">
                <a:latin typeface="Calibri" pitchFamily="34" charset="0"/>
              </a:rPr>
              <a:t>痛苦最多，而革命性亦最強，故今後宜從事於回民之喚起，使加入民族解放之革命運動。 」</a:t>
            </a:r>
          </a:p>
          <a:p>
            <a:pPr>
              <a:lnSpc>
                <a:spcPct val="80000"/>
              </a:lnSpc>
            </a:pPr>
            <a:r>
              <a:rPr kumimoji="0" lang="zh-TW" altLang="en-US" sz="1100">
                <a:latin typeface="Trebuchet MS" pitchFamily="34" charset="0"/>
              </a:rPr>
              <a:t/>
            </a:r>
            <a:br>
              <a:rPr kumimoji="0" lang="zh-TW" altLang="en-US" sz="1100">
                <a:latin typeface="Trebuchet MS" pitchFamily="34" charset="0"/>
              </a:rPr>
            </a:br>
            <a:endParaRPr kumimoji="0" lang="zh-TW" altLang="en-US" sz="1100">
              <a:latin typeface="Trebuchet MS" pitchFamily="34" charset="0"/>
            </a:endParaRPr>
          </a:p>
        </p:txBody>
      </p:sp>
      <p:sp>
        <p:nvSpPr>
          <p:cNvPr id="28676" name="標題 1"/>
          <p:cNvSpPr txBox="1">
            <a:spLocks/>
          </p:cNvSpPr>
          <p:nvPr/>
        </p:nvSpPr>
        <p:spPr bwMode="auto">
          <a:xfrm>
            <a:off x="762000" y="0"/>
            <a:ext cx="670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0" lang="zh-TW" altLang="en-US" sz="9600" u="sng" dirty="0">
              <a:latin typeface="Trebuchet MS" pitchFamily="34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mtClean="0"/>
          </a:p>
        </p:txBody>
      </p:sp>
      <p:sp>
        <p:nvSpPr>
          <p:cNvPr id="2969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9700" name="圖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765175"/>
            <a:ext cx="7997825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5808663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9438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756126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內容版面配置區 3" descr="slide0064_image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8501063" cy="4692650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1905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zh-TW" altLang="en-US" sz="6600" b="1" cap="none" smtClean="0"/>
              <a:t>四十位先賢碑 </a:t>
            </a:r>
            <a:r>
              <a:rPr lang="en-US" altLang="zh-TW" sz="6600" b="1" cap="none" smtClean="0"/>
              <a:t>(</a:t>
            </a:r>
            <a:r>
              <a:rPr lang="zh-TW" altLang="en-US" sz="6600" b="1" cap="none" smtClean="0"/>
              <a:t>廣州</a:t>
            </a:r>
            <a:r>
              <a:rPr lang="en-US" altLang="zh-TW" sz="6600" b="1" cap="none" smtClean="0"/>
              <a:t>)</a:t>
            </a:r>
            <a:endParaRPr lang="en-US" altLang="zh-TW" sz="6600" cap="none" smtClean="0">
              <a:ea typeface="新細明體" pitchFamily="18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DSC05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411861" cy="5882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096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3200" b="1" cap="none" smtClean="0"/>
              <a:t/>
            </a:r>
            <a:br>
              <a:rPr lang="en-US" altLang="zh-TW" sz="3200" b="1" cap="none" smtClean="0"/>
            </a:br>
            <a:r>
              <a:rPr lang="en-US" altLang="zh-TW" sz="3200" b="1" cap="none" smtClean="0"/>
              <a:t/>
            </a:r>
            <a:br>
              <a:rPr lang="en-US" altLang="zh-TW" sz="3200" b="1" cap="none" smtClean="0"/>
            </a:br>
            <a:r>
              <a:rPr lang="zh-TW" altLang="en-US" sz="3600" b="1" cap="none" smtClean="0"/>
              <a:t>墨底納國肆拾位先賢奉</a:t>
            </a:r>
            <a:r>
              <a:rPr lang="en-US" altLang="zh-TW" sz="3600" b="1" cap="none" smtClean="0"/>
              <a:t/>
            </a:r>
            <a:br>
              <a:rPr lang="en-US" altLang="zh-TW" sz="3600" b="1" cap="none" smtClean="0"/>
            </a:br>
            <a:r>
              <a:rPr lang="zh-TW" altLang="en-US" sz="3600" b="1" cap="none" smtClean="0"/>
              <a:t>至聖穆罕默德差遣</a:t>
            </a:r>
            <a:r>
              <a:rPr lang="en-US" altLang="zh-TW" sz="3600" b="1" cap="none" smtClean="0"/>
              <a:t>,</a:t>
            </a:r>
            <a:r>
              <a:rPr lang="zh-TW" altLang="en-US" sz="3600" b="1" cap="none" smtClean="0"/>
              <a:t>送 </a:t>
            </a:r>
            <a:r>
              <a:rPr lang="zh-TW" altLang="en-US" sz="3600" cap="none" smtClean="0"/>
              <a:t/>
            </a:r>
            <a:br>
              <a:rPr lang="zh-TW" altLang="en-US" sz="3600" cap="none" smtClean="0"/>
            </a:br>
            <a:r>
              <a:rPr lang="zh-TW" altLang="en-US" sz="3600" b="1" cap="none" smtClean="0"/>
              <a:t>天經協同蘇哈白幹葛思傳教到中國。始於 </a:t>
            </a:r>
            <a:r>
              <a:rPr lang="en-US" altLang="zh-TW" sz="3600" b="1" cap="none" smtClean="0"/>
              <a:t/>
            </a:r>
            <a:br>
              <a:rPr lang="en-US" altLang="zh-TW" sz="3600" b="1" cap="none" smtClean="0"/>
            </a:br>
            <a:r>
              <a:rPr lang="zh-TW" altLang="en-US" sz="3600" b="1" cap="none" smtClean="0">
                <a:solidFill>
                  <a:srgbClr val="FF0000"/>
                </a:solidFill>
              </a:rPr>
              <a:t>唐貞觀年間</a:t>
            </a:r>
            <a:r>
              <a:rPr lang="zh-TW" altLang="en-US" sz="3600" b="1" cap="none" smtClean="0"/>
              <a:t>，時到班次聚禮，偶遇強人盡弒。其強駭然，自盡同歸，竟為舍希德仙遊，埋葬湊成肆拾壹位先賢舍希德之墓。原有古碑，年久字矇，今照原碑刊勒。 </a:t>
            </a:r>
            <a:r>
              <a:rPr lang="en-US" altLang="zh-TW" sz="3600" b="1" cap="none" smtClean="0"/>
              <a:t/>
            </a:r>
            <a:br>
              <a:rPr lang="en-US" altLang="zh-TW" sz="3600" b="1" cap="none" smtClean="0"/>
            </a:br>
            <a:r>
              <a:rPr lang="zh-TW" altLang="en-US" sz="3600" b="1" cap="none" smtClean="0"/>
              <a:t>嘉慶七年孟冬		重勒</a:t>
            </a:r>
            <a:r>
              <a:rPr lang="zh-TW" altLang="en-US" sz="4000" cap="none" smtClean="0"/>
              <a:t/>
            </a:r>
            <a:br>
              <a:rPr lang="zh-TW" altLang="en-US" sz="4000" cap="none" smtClean="0"/>
            </a:br>
            <a:r>
              <a:rPr lang="zh-TW" altLang="en-US" sz="4000" b="1" cap="none" smtClean="0"/>
              <a:t> </a:t>
            </a:r>
            <a:r>
              <a:rPr lang="zh-TW" altLang="en-US" sz="4000" cap="none" smtClean="0"/>
              <a:t/>
            </a:r>
            <a:br>
              <a:rPr lang="zh-TW" altLang="en-US" sz="4000" cap="none" smtClean="0"/>
            </a:br>
            <a:r>
              <a:rPr lang="zh-TW" altLang="en-US" sz="4000" b="1" cap="none" smtClean="0"/>
              <a:t> </a:t>
            </a:r>
            <a:endParaRPr lang="zh-TW" altLang="en-US" sz="4000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內容版面配置區 3" descr="slide0067_image0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88913"/>
            <a:ext cx="8686800" cy="6364287"/>
          </a:xfrm>
        </p:spPr>
      </p:pic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5562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cap="none" smtClean="0">
                <a:ea typeface="新細明體" pitchFamily="18" charset="-120"/>
              </a:rPr>
              <a:t> </a:t>
            </a:r>
            <a:br>
              <a:rPr lang="en-US" altLang="zh-TW" cap="none" smtClean="0">
                <a:ea typeface="新細明體" pitchFamily="18" charset="-120"/>
              </a:rPr>
            </a:br>
            <a:r>
              <a:rPr lang="zh-TW" altLang="en-US" sz="8800" cap="none" smtClean="0"/>
              <a:t>傳入中國之途徑</a:t>
            </a:r>
            <a:r>
              <a:rPr lang="zh-TW" altLang="en-US" cap="none" smtClean="0">
                <a:ea typeface="新細明體" pitchFamily="18" charset="-120"/>
              </a:rPr>
              <a:t/>
            </a:r>
            <a:br>
              <a:rPr lang="zh-TW" altLang="en-US" cap="none" smtClean="0">
                <a:ea typeface="新細明體" pitchFamily="18" charset="-120"/>
              </a:rPr>
            </a:br>
            <a:endParaRPr lang="zh-TW" altLang="en-US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內容版面配置區 3" descr="slide0054_image01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42888"/>
            <a:ext cx="8458200" cy="6310312"/>
          </a:xfrm>
        </p:spPr>
      </p:pic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571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8000" cap="none" smtClean="0"/>
              <a:t>經歷各朝代的發展</a:t>
            </a:r>
            <a:r>
              <a:rPr lang="zh-TW" altLang="en-US" cap="none" smtClean="0">
                <a:ea typeface="新細明體" pitchFamily="18" charset="-120"/>
              </a:rPr>
              <a:t/>
            </a:r>
            <a:br>
              <a:rPr lang="zh-TW" altLang="en-US" cap="none" smtClean="0">
                <a:ea typeface="新細明體" pitchFamily="18" charset="-120"/>
              </a:rPr>
            </a:br>
            <a:endParaRPr lang="zh-TW" altLang="en-US" cap="none" smtClean="0">
              <a:ea typeface="新細明體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2012/6/16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489</TotalTime>
  <Words>526</Words>
  <Application>Microsoft Office PowerPoint</Application>
  <PresentationFormat>如螢幕大小 (4:3)</PresentationFormat>
  <Paragraphs>80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Arial</vt:lpstr>
      <vt:lpstr>新細明體</vt:lpstr>
      <vt:lpstr>Trebuchet MS</vt:lpstr>
      <vt:lpstr>Calibri</vt:lpstr>
      <vt:lpstr>Wingdings</vt:lpstr>
      <vt:lpstr>微軟正黑體</vt:lpstr>
      <vt:lpstr>Theme_Mod_theme</vt:lpstr>
      <vt:lpstr>投影片 1</vt:lpstr>
      <vt:lpstr>傳入中國的時間</vt:lpstr>
      <vt:lpstr>四十位先賢碑 (廣州)</vt:lpstr>
      <vt:lpstr>投影片 4</vt:lpstr>
      <vt:lpstr>  墨底納國肆拾位先賢奉 至聖穆罕默德差遣,送  天經協同蘇哈白幹葛思傳教到中國。始於  唐貞觀年間，時到班次聚禮，偶遇強人盡弒。其強駭然，自盡同歸，竟為舍希德仙遊，埋葬湊成肆拾壹位先賢舍希德之墓。原有古碑，年久字矇，今照原碑刊勒。  嘉慶七年孟冬  重勒    </vt:lpstr>
      <vt:lpstr>投影片 6</vt:lpstr>
      <vt:lpstr>  傳入中國之途徑 </vt:lpstr>
      <vt:lpstr>投影片 8</vt:lpstr>
      <vt:lpstr>經歷各朝代的發展 </vt:lpstr>
      <vt:lpstr>唐宋</vt:lpstr>
      <vt:lpstr>生活不同， 為人們所注意</vt:lpstr>
      <vt:lpstr>杜環《經行記》 </vt:lpstr>
      <vt:lpstr>泉州清淨寺</vt:lpstr>
      <vt:lpstr>投影片 14</vt:lpstr>
      <vt:lpstr> 元朝 </vt:lpstr>
      <vt:lpstr>先賢古蘭譯文考《伊斯蘭教自唐傳入中國,至宋朝而漸盛，至元朝而極盛》。</vt:lpstr>
      <vt:lpstr> 明代 </vt:lpstr>
      <vt:lpstr>明太祖 《至聖百字讚》  </vt:lpstr>
      <vt:lpstr>明太祖御製 至聖百字讚 洪武元年</vt:lpstr>
      <vt:lpstr>《明律 》規定，禁止胡服、胡語、胡姓，強行改變穆斯林的服飾，語言習慣，又規定蒙古人，色目人（主要是穆斯林）不得自相婚配。企圖以行政手段，促進民族同化。 </vt:lpstr>
      <vt:lpstr> 羅香林教授  漢- 抑其道器，揚其文辭 藏- 崇其教而抑其政 蒙- 絶其智而用其力 回- 輕其教而離其人</vt:lpstr>
      <vt:lpstr>投影片 22</vt:lpstr>
      <vt:lpstr>馬賢著伊斯蘭教常識答問（P.171） </vt:lpstr>
      <vt:lpstr>馬賢著伊斯蘭教常識答問（P.171） </vt:lpstr>
      <vt:lpstr>投影片 25</vt:lpstr>
      <vt:lpstr>投影片 26</vt:lpstr>
      <vt:lpstr>投影片 27</vt:lpstr>
      <vt:lpstr>投影片 28</vt:lpstr>
    </vt:vector>
  </TitlesOfParts>
  <Company>IKTMC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伊斯蘭在中國</dc:title>
  <dc:creator>sams</dc:creator>
  <cp:lastModifiedBy>zq </cp:lastModifiedBy>
  <cp:revision>33</cp:revision>
  <dcterms:created xsi:type="dcterms:W3CDTF">2011-06-03T06:55:08Z</dcterms:created>
  <dcterms:modified xsi:type="dcterms:W3CDTF">2012-06-16T06:21:27Z</dcterms:modified>
</cp:coreProperties>
</file>