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3" r:id="rId3"/>
    <p:sldId id="257" r:id="rId4"/>
    <p:sldId id="271" r:id="rId5"/>
    <p:sldId id="258" r:id="rId6"/>
    <p:sldId id="270" r:id="rId7"/>
    <p:sldId id="260" r:id="rId8"/>
    <p:sldId id="261" r:id="rId9"/>
    <p:sldId id="262" r:id="rId10"/>
    <p:sldId id="263" r:id="rId11"/>
    <p:sldId id="274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5" r:id="rId26"/>
    <p:sldId id="275" r:id="rId27"/>
    <p:sldId id="276" r:id="rId28"/>
    <p:sldId id="277" r:id="rId29"/>
    <p:sldId id="278" r:id="rId30"/>
    <p:sldId id="279" r:id="rId31"/>
    <p:sldId id="280" r:id="rId32"/>
    <p:sldId id="294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6A01522-577B-46F5-959B-0647579BC7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8B18791-FB3B-4266-BB61-C17B1835E7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801688"/>
            <a:ext cx="4367212" cy="3275012"/>
          </a:xfrm>
          <a:ln w="12700" cap="flat">
            <a:solidFill>
              <a:schemeClr val="tx1"/>
            </a:solidFill>
          </a:ln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4720" y="4419019"/>
            <a:ext cx="5140960" cy="3934830"/>
          </a:xfrm>
          <a:ln/>
        </p:spPr>
        <p:txBody>
          <a:bodyPr lIns="93824" tIns="46913" rIns="93824" bIns="46913"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6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2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2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Oval 29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Oval 3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31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32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04E4D5-C4CE-4D5E-833E-9FAB552FE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F2E4-6FF2-4BF8-8675-5B75FFAB09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32EB-EEF7-40F4-9B42-B5C01C9808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F1AE-F2AE-45DB-946D-3A70FD8246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Straight Connector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val 28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Oval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30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Oval 31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Straight Connector 32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7D587D-1D28-4EE6-BA6C-05C43258F7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80B0-9B62-4397-B9DC-DF630E475A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E1B0D-4DA6-4C19-AB4D-366DCE861C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14310F-B075-4595-BA71-00D68DE47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D7BB-7863-46B1-B0AD-4CB9407C57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16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2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25C1F9-2D5C-4343-A2C0-CE6263C588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B105EC-BE0D-428D-8807-66F696D215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TW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A3816BD1-99FE-4264-9742-B61455B656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23" r:id="rId4"/>
    <p:sldLayoutId id="2147483924" r:id="rId5"/>
    <p:sldLayoutId id="2147483931" r:id="rId6"/>
    <p:sldLayoutId id="2147483925" r:id="rId7"/>
    <p:sldLayoutId id="2147483932" r:id="rId8"/>
    <p:sldLayoutId id="2147483933" r:id="rId9"/>
    <p:sldLayoutId id="2147483926" r:id="rId10"/>
    <p:sldLayoutId id="214748392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eacher\Desktop\sh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14400" y="838200"/>
            <a:ext cx="7696200" cy="4267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914400" indent="-914400" algn="ctr" eaLnBrk="1" hangingPunct="1"/>
            <a:r>
              <a:rPr lang="en-US" altLang="zh-TW" sz="4000" cap="none" dirty="0" smtClean="0">
                <a:solidFill>
                  <a:schemeClr val="tx1"/>
                </a:solidFill>
                <a:latin typeface="+mn-ea"/>
                <a:ea typeface="+mn-ea"/>
              </a:rPr>
              <a:t>SHARIAH  </a:t>
            </a:r>
            <a:r>
              <a:rPr lang="zh-TW" altLang="en-US" sz="4000" cap="none" dirty="0" smtClean="0">
                <a:solidFill>
                  <a:schemeClr val="tx1"/>
                </a:solidFill>
                <a:latin typeface="+mn-ea"/>
                <a:ea typeface="+mn-ea"/>
              </a:rPr>
              <a:t>沙里亞</a:t>
            </a:r>
            <a:r>
              <a:rPr lang="en-US" altLang="zh-TW" sz="4000" cap="none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4000" cap="none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sz="4000" cap="none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4000" cap="none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4000" cap="none" dirty="0" smtClean="0">
                <a:solidFill>
                  <a:schemeClr val="tx1"/>
                </a:solidFill>
                <a:latin typeface="+mn-ea"/>
                <a:ea typeface="+mn-ea"/>
              </a:rPr>
              <a:t>伊斯蘭法律</a:t>
            </a:r>
            <a:r>
              <a:rPr lang="en-US" altLang="zh-TW" sz="4000" cap="none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4000" cap="none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sz="4000" cap="none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4000" cap="none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4000" cap="none" dirty="0" smtClean="0">
                <a:solidFill>
                  <a:schemeClr val="tx1"/>
                </a:solidFill>
                <a:latin typeface="+mn-ea"/>
                <a:ea typeface="+mn-ea"/>
              </a:rPr>
              <a:t>字義－前往水源之途</a:t>
            </a:r>
            <a:r>
              <a:rPr lang="en-US" altLang="zh-TW" sz="4000" cap="none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4000" cap="none" dirty="0" smtClean="0">
                <a:solidFill>
                  <a:schemeClr val="tx1"/>
                </a:solidFill>
                <a:latin typeface="+mn-ea"/>
                <a:ea typeface="+mn-ea"/>
              </a:rPr>
            </a:br>
            <a:endParaRPr lang="zh-TW" altLang="en-US" sz="4000" cap="none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4E4D5-C4CE-4D5E-833E-9FAB552FEAB0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238" y="530225"/>
            <a:ext cx="8183562" cy="5946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4000" dirty="0" smtClean="0">
                <a:latin typeface="+mn-ea"/>
              </a:rPr>
              <a:t>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沙里亞函蓋範圍</a:t>
            </a:r>
            <a:endParaRPr lang="en-US" altLang="zh-TW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- 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基本祟拜</a:t>
            </a: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-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禮拜，齋戒，天課，朝覲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- 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家庭關係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婚姻，聘禮，離婚，子女撫養權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- 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遺產承繼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- 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經濟制度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貿易、商業、禁止有關利息，期貨等的交易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- 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罪惡與刑罰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- 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非穆斯林權益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924800" cy="18288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沙里亞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/>
            </a:r>
            <a:br>
              <a:rPr lang="zh-TW" altLang="en-US" sz="4400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</a:b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基本原則</a:t>
            </a:r>
            <a:endParaRPr lang="zh-TW" altLang="en-US" sz="44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5676900"/>
          </a:xfrm>
        </p:spPr>
        <p:txBody>
          <a:bodyPr/>
          <a:lstStyle/>
          <a:p>
            <a:pPr marL="571500" indent="-571500">
              <a:buFont typeface="Monotype Sorts" pitchFamily="2" charset="2"/>
              <a:buNone/>
            </a:pPr>
            <a:r>
              <a:rPr lang="en-US" altLang="zh-TW" sz="4000" b="1" dirty="0">
                <a:solidFill>
                  <a:srgbClr val="000099"/>
                </a:solidFill>
                <a:effectLst/>
              </a:rPr>
              <a:t>1.	</a:t>
            </a:r>
            <a:r>
              <a:rPr lang="zh-TW" altLang="en-US" sz="4000" b="1" dirty="0">
                <a:solidFill>
                  <a:srgbClr val="000099"/>
                </a:solidFill>
                <a:effectLst/>
              </a:rPr>
              <a:t>原則上</a:t>
            </a:r>
            <a:r>
              <a:rPr lang="zh-TW" altLang="en-US" b="1" dirty="0">
                <a:solidFill>
                  <a:srgbClr val="000099"/>
                </a:solidFill>
                <a:effectLst/>
              </a:rPr>
              <a:t>，</a:t>
            </a:r>
            <a:r>
              <a:rPr lang="zh-TW" altLang="en-US" sz="4000" b="1" dirty="0">
                <a:solidFill>
                  <a:srgbClr val="000099"/>
                </a:solidFill>
                <a:effectLst/>
              </a:rPr>
              <a:t>生活中的一切事物及行為</a:t>
            </a:r>
            <a:r>
              <a:rPr lang="zh-TW" altLang="en-US" b="1" dirty="0">
                <a:solidFill>
                  <a:srgbClr val="000099"/>
                </a:solidFill>
                <a:effectLst/>
              </a:rPr>
              <a:t>，</a:t>
            </a:r>
            <a:r>
              <a:rPr lang="zh-TW" altLang="en-US" sz="4000" b="1" dirty="0">
                <a:solidFill>
                  <a:srgbClr val="000099"/>
                </a:solidFill>
                <a:effectLst/>
              </a:rPr>
              <a:t>都是被容許的</a:t>
            </a:r>
            <a:r>
              <a:rPr lang="zh-TW" altLang="en-US" b="1" dirty="0">
                <a:solidFill>
                  <a:srgbClr val="000099"/>
                </a:solidFill>
                <a:effectLst/>
              </a:rPr>
              <a:t>，</a:t>
            </a:r>
            <a:r>
              <a:rPr lang="zh-TW" altLang="en-US" sz="4000" b="1" dirty="0">
                <a:solidFill>
                  <a:srgbClr val="000099"/>
                </a:solidFill>
                <a:effectLst/>
              </a:rPr>
              <a:t>被禁者除外</a:t>
            </a:r>
            <a:r>
              <a:rPr lang="zh-TW" altLang="en-US" b="1" dirty="0">
                <a:solidFill>
                  <a:srgbClr val="000099"/>
                </a:solidFill>
                <a:effectLst/>
              </a:rPr>
              <a:t>。</a:t>
            </a:r>
            <a:endParaRPr lang="zh-TW" altLang="en-US" sz="4000" b="1" dirty="0">
              <a:solidFill>
                <a:srgbClr val="000099"/>
              </a:solidFill>
              <a:effectLst/>
            </a:endParaRPr>
          </a:p>
          <a:p>
            <a:pPr marL="571500" indent="-571500">
              <a:buFont typeface="Monotype Sorts" pitchFamily="2" charset="2"/>
              <a:buNone/>
            </a:pPr>
            <a:r>
              <a:rPr lang="zh-TW" altLang="en-US" sz="4000" b="1" dirty="0">
                <a:effectLst/>
              </a:rPr>
              <a:t>	</a:t>
            </a:r>
            <a:r>
              <a:rPr lang="zh-TW" altLang="en-US" sz="4000" b="1" dirty="0">
                <a:solidFill>
                  <a:schemeClr val="tx2"/>
                </a:solidFill>
                <a:effectLst/>
                <a:sym typeface="Monotype Sorts" pitchFamily="2" charset="2"/>
              </a:rPr>
              <a:t></a:t>
            </a:r>
            <a:r>
              <a:rPr lang="zh-TW" altLang="en-US" sz="4000" b="1" dirty="0">
                <a:solidFill>
                  <a:schemeClr val="tx2"/>
                </a:solidFill>
                <a:effectLst/>
              </a:rPr>
              <a:t>古蘭經 </a:t>
            </a:r>
            <a:r>
              <a:rPr lang="en-US" altLang="zh-TW" sz="4000" b="1" dirty="0">
                <a:solidFill>
                  <a:schemeClr val="tx2"/>
                </a:solidFill>
                <a:effectLst/>
              </a:rPr>
              <a:t>2:29 </a:t>
            </a:r>
            <a:r>
              <a:rPr lang="zh-TW" altLang="en-US" sz="4000" b="1" dirty="0">
                <a:solidFill>
                  <a:schemeClr val="tx2"/>
                </a:solidFill>
                <a:effectLst/>
              </a:rPr>
              <a:t>；</a:t>
            </a:r>
            <a:r>
              <a:rPr lang="en-US" altLang="zh-TW" sz="4000" b="1" dirty="0">
                <a:solidFill>
                  <a:schemeClr val="tx2"/>
                </a:solidFill>
                <a:effectLst/>
              </a:rPr>
              <a:t>45:13</a:t>
            </a:r>
            <a:r>
              <a:rPr lang="zh-TW" altLang="en-US" sz="4000" b="1" dirty="0">
                <a:solidFill>
                  <a:schemeClr val="tx2"/>
                </a:solidFill>
                <a:effectLst/>
              </a:rPr>
              <a:t>；</a:t>
            </a:r>
            <a:r>
              <a:rPr lang="en-US" altLang="zh-TW" sz="4000" b="1" dirty="0">
                <a:solidFill>
                  <a:schemeClr val="tx2"/>
                </a:solidFill>
                <a:effectLst/>
              </a:rPr>
              <a:t>31:20</a:t>
            </a:r>
          </a:p>
          <a:p>
            <a:pPr marL="571500" indent="-571500">
              <a:buFont typeface="Monotype Sorts" pitchFamily="2" charset="2"/>
              <a:buNone/>
            </a:pPr>
            <a:r>
              <a:rPr lang="en-US" altLang="zh-TW" sz="4000" b="1" dirty="0">
                <a:solidFill>
                  <a:schemeClr val="tx2"/>
                </a:solidFill>
                <a:effectLst/>
              </a:rPr>
              <a:t>	</a:t>
            </a:r>
            <a:r>
              <a:rPr lang="en-US" altLang="zh-TW" sz="4000" b="1" dirty="0">
                <a:solidFill>
                  <a:schemeClr val="tx2"/>
                </a:solidFill>
                <a:effectLst/>
                <a:sym typeface="Monotype Sorts" pitchFamily="2" charset="2"/>
              </a:rPr>
              <a:t></a:t>
            </a:r>
            <a:r>
              <a:rPr lang="zh-TW" altLang="en-US" sz="4000" b="1" dirty="0">
                <a:solidFill>
                  <a:schemeClr val="tx2"/>
                </a:solidFill>
                <a:effectLst/>
                <a:latin typeface="；"/>
                <a:hlinkClick r:id="rId3" action="ppaction://hlinksldjump"/>
              </a:rPr>
              <a:t>哈克穆聖訓集</a:t>
            </a:r>
            <a:endParaRPr lang="zh-TW" altLang="en-US" sz="4000" b="1" dirty="0">
              <a:solidFill>
                <a:schemeClr val="tx2"/>
              </a:solidFill>
              <a:effectLst/>
            </a:endParaRPr>
          </a:p>
          <a:p>
            <a:pPr marL="571500" indent="-571500">
              <a:buFont typeface="Monotype Sorts" pitchFamily="2" charset="2"/>
              <a:buNone/>
            </a:pPr>
            <a:r>
              <a:rPr lang="zh-TW" altLang="en-US" sz="4000" b="1" dirty="0">
                <a:effectLst/>
                <a:sym typeface="Monotype Sorts" pitchFamily="2" charset="2"/>
              </a:rPr>
              <a:t>	</a:t>
            </a:r>
            <a:r>
              <a:rPr lang="zh-TW" altLang="en-US" sz="4000" b="1" dirty="0" smtClean="0">
                <a:solidFill>
                  <a:srgbClr val="3333FF"/>
                </a:solidFill>
                <a:effectLst/>
                <a:sym typeface="Monotype Sorts" pitchFamily="2" charset="2"/>
              </a:rPr>
              <a:t> </a:t>
            </a:r>
            <a:r>
              <a:rPr lang="zh-TW" altLang="en-US" sz="4000" b="1" dirty="0">
                <a:solidFill>
                  <a:srgbClr val="3333FF"/>
                </a:solidFill>
                <a:effectLst/>
              </a:rPr>
              <a:t>有關「功修」或「祟拜」的行為剛巧相反，一切祟拜都是不宜的，除非得到真主的命令外。</a:t>
            </a:r>
            <a:endParaRPr lang="zh-TW" altLang="en-US" sz="4000" b="1" dirty="0">
              <a:solidFill>
                <a:srgbClr val="000099"/>
              </a:solidFill>
              <a:effectLst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8001000" cy="556260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 sz="4000" b="1">
                <a:solidFill>
                  <a:srgbClr val="FF0066"/>
                </a:solidFill>
                <a:effectLst/>
              </a:rPr>
              <a:t>『</a:t>
            </a:r>
            <a:r>
              <a:rPr lang="zh-TW" altLang="en-US" sz="4000" b="1">
                <a:solidFill>
                  <a:srgbClr val="FF0066"/>
                </a:solidFill>
                <a:effectLst/>
              </a:rPr>
              <a:t>凡是真主在其經典裏允許的，都是合法的事物；凡是祂禁戒的，都是非法的事物</a:t>
            </a:r>
            <a:r>
              <a:rPr lang="zh-TW" altLang="en-US" sz="4000" b="1">
                <a:solidFill>
                  <a:srgbClr val="FF0066"/>
                </a:solidFill>
                <a:effectLst/>
                <a:latin typeface="；"/>
              </a:rPr>
              <a:t>。至於真主保持緘默而未提及的，都是一種寬大。那麼，你們應當接受真主的恩典。因為真主確是不遺忘任何事物的。</a:t>
            </a:r>
            <a:r>
              <a:rPr lang="en-US" altLang="zh-TW" sz="4000" b="1">
                <a:solidFill>
                  <a:srgbClr val="FF0066"/>
                </a:solidFill>
                <a:effectLst/>
                <a:latin typeface="；"/>
              </a:rPr>
              <a:t>』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TW" sz="4000" b="1">
                <a:solidFill>
                  <a:schemeClr val="tx2"/>
                </a:solidFill>
                <a:effectLst/>
                <a:latin typeface="；"/>
              </a:rPr>
              <a:t>《</a:t>
            </a:r>
            <a:r>
              <a:rPr lang="zh-TW" altLang="en-US" sz="4000" b="1">
                <a:solidFill>
                  <a:schemeClr val="tx2"/>
                </a:solidFill>
                <a:effectLst/>
                <a:latin typeface="；"/>
              </a:rPr>
              <a:t>哈克穆聖訓集</a:t>
            </a:r>
            <a:r>
              <a:rPr lang="en-US" altLang="zh-TW" sz="4000" b="1">
                <a:solidFill>
                  <a:schemeClr val="tx2"/>
                </a:solidFill>
                <a:effectLst/>
                <a:latin typeface="；"/>
              </a:rPr>
              <a:t>》</a:t>
            </a:r>
            <a:endParaRPr lang="en-US" altLang="zh-TW" sz="4000">
              <a:latin typeface="；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924800" cy="5562600"/>
          </a:xfrm>
        </p:spPr>
        <p:txBody>
          <a:bodyPr/>
          <a:lstStyle/>
          <a:p>
            <a:pPr marL="857250" indent="-857250">
              <a:lnSpc>
                <a:spcPct val="125000"/>
              </a:lnSpc>
              <a:buFont typeface="Monotype Sorts" pitchFamily="2" charset="2"/>
              <a:buNone/>
            </a:pPr>
            <a:r>
              <a:rPr lang="en-US" altLang="zh-TW" sz="4400" b="1">
                <a:solidFill>
                  <a:srgbClr val="000099"/>
                </a:solidFill>
                <a:effectLst/>
              </a:rPr>
              <a:t>2.	</a:t>
            </a:r>
            <a:r>
              <a:rPr lang="zh-TW" altLang="en-US" sz="4400" b="1">
                <a:solidFill>
                  <a:srgbClr val="000099"/>
                </a:solidFill>
                <a:effectLst/>
              </a:rPr>
              <a:t>確定事物</a:t>
            </a:r>
            <a:r>
              <a:rPr lang="en-US" altLang="zh-TW" sz="4400" b="1">
                <a:solidFill>
                  <a:srgbClr val="000099"/>
                </a:solidFill>
                <a:effectLst/>
              </a:rPr>
              <a:t>/</a:t>
            </a:r>
            <a:r>
              <a:rPr lang="zh-TW" altLang="en-US" sz="4400" b="1">
                <a:solidFill>
                  <a:srgbClr val="000099"/>
                </a:solidFill>
                <a:effectLst/>
              </a:rPr>
              <a:t>行為的合法與否，是獨一真主的權利</a:t>
            </a:r>
          </a:p>
          <a:p>
            <a:pPr marL="857250" indent="-857250">
              <a:lnSpc>
                <a:spcPct val="125000"/>
              </a:lnSpc>
              <a:buFont typeface="Monotype Sorts" pitchFamily="2" charset="2"/>
              <a:buNone/>
            </a:pPr>
            <a:r>
              <a:rPr lang="zh-TW" altLang="en-US" sz="4400" b="1">
                <a:solidFill>
                  <a:srgbClr val="000099"/>
                </a:solidFill>
                <a:effectLst/>
              </a:rPr>
              <a:t>	</a:t>
            </a:r>
            <a:r>
              <a:rPr lang="zh-TW" altLang="en-US" sz="4400" b="1">
                <a:solidFill>
                  <a:schemeClr val="tx2"/>
                </a:solidFill>
                <a:effectLst/>
                <a:sym typeface="Monotype Sorts" pitchFamily="2" charset="2"/>
              </a:rPr>
              <a:t></a:t>
            </a:r>
            <a:r>
              <a:rPr lang="zh-TW" altLang="en-US" sz="4400" b="1">
                <a:solidFill>
                  <a:schemeClr val="tx2"/>
                </a:solidFill>
                <a:effectLst/>
              </a:rPr>
              <a:t>古蘭經 </a:t>
            </a:r>
            <a:r>
              <a:rPr lang="en-US" altLang="zh-TW" sz="4400" b="1">
                <a:solidFill>
                  <a:schemeClr val="tx2"/>
                </a:solidFill>
                <a:effectLst/>
                <a:hlinkClick r:id="rId3" action="ppaction://hlinksldjump"/>
              </a:rPr>
              <a:t>9:31</a:t>
            </a:r>
            <a:r>
              <a:rPr lang="en-US" altLang="zh-TW" sz="4400" b="1">
                <a:solidFill>
                  <a:schemeClr val="tx2"/>
                </a:solidFill>
                <a:effectLst/>
              </a:rPr>
              <a:t> </a:t>
            </a:r>
            <a:r>
              <a:rPr lang="zh-TW" altLang="en-US" sz="4400" b="1">
                <a:solidFill>
                  <a:schemeClr val="tx2"/>
                </a:solidFill>
                <a:effectLst/>
              </a:rPr>
              <a:t>；</a:t>
            </a:r>
            <a:r>
              <a:rPr lang="en-US" altLang="zh-TW" sz="4400" b="1">
                <a:solidFill>
                  <a:schemeClr val="tx2"/>
                </a:solidFill>
                <a:effectLst/>
                <a:hlinkClick r:id="rId4" action="ppaction://hlinksldjump"/>
              </a:rPr>
              <a:t>10:59</a:t>
            </a:r>
            <a:r>
              <a:rPr lang="zh-TW" altLang="en-US" sz="4400" b="1">
                <a:solidFill>
                  <a:schemeClr val="tx2"/>
                </a:solidFill>
                <a:effectLst/>
              </a:rPr>
              <a:t>；</a:t>
            </a:r>
            <a:r>
              <a:rPr lang="en-US" altLang="zh-TW" sz="4400" b="1">
                <a:solidFill>
                  <a:schemeClr val="tx2"/>
                </a:solidFill>
                <a:effectLst/>
              </a:rPr>
              <a:t>16:116 </a:t>
            </a:r>
            <a:r>
              <a:rPr lang="zh-TW" altLang="en-US" sz="4400" b="1">
                <a:solidFill>
                  <a:schemeClr val="tx2"/>
                </a:solidFill>
                <a:effectLst/>
              </a:rPr>
              <a:t>； </a:t>
            </a:r>
            <a:r>
              <a:rPr lang="en-US" altLang="zh-TW" sz="4400" b="1">
                <a:solidFill>
                  <a:schemeClr val="tx2"/>
                </a:solidFill>
                <a:effectLst/>
              </a:rPr>
              <a:t>42:21 </a:t>
            </a:r>
            <a:r>
              <a:rPr lang="zh-TW" altLang="en-US" sz="4400" b="1">
                <a:solidFill>
                  <a:schemeClr val="tx2"/>
                </a:solidFill>
                <a:effectLst/>
              </a:rPr>
              <a:t>；</a:t>
            </a:r>
            <a:r>
              <a:rPr lang="en-US" altLang="zh-TW" sz="4400" b="1">
                <a:solidFill>
                  <a:schemeClr val="tx2"/>
                </a:solidFill>
                <a:effectLst/>
              </a:rPr>
              <a:t>5:44</a:t>
            </a:r>
          </a:p>
          <a:p>
            <a:pPr marL="857250" indent="-857250">
              <a:buFont typeface="Monotype Sorts" pitchFamily="2" charset="2"/>
              <a:buNone/>
            </a:pPr>
            <a:endParaRPr lang="en-US" altLang="zh-TW" b="1">
              <a:solidFill>
                <a:schemeClr val="tx2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zh-TW" altLang="en-US" b="1" dirty="0">
                <a:effectLst/>
              </a:rPr>
              <a:t>古蘭經 </a:t>
            </a:r>
            <a:r>
              <a:rPr lang="en-US" altLang="zh-TW" b="1" dirty="0">
                <a:effectLst/>
              </a:rPr>
              <a:t>9:31</a:t>
            </a:r>
            <a:endParaRPr lang="en-US" altLang="zh-TW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96200" cy="411480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Monotype Sorts" pitchFamily="2" charset="2"/>
              <a:buNone/>
            </a:pPr>
            <a:r>
              <a:rPr lang="zh-TW" altLang="en-US" sz="4400" b="1">
                <a:solidFill>
                  <a:srgbClr val="FF0066"/>
                </a:solidFill>
                <a:effectLst/>
              </a:rPr>
              <a:t>他們捨真主而把他們的博士、僧侶和麥爾彥之子麥西哈當做主宰。他們所奉的命令只是崇拜獨一的主宰，除他之外，絕無應受崇拜的。讚頌真主超乎他們所用來配他的！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31838"/>
          </a:xfrm>
        </p:spPr>
        <p:txBody>
          <a:bodyPr/>
          <a:lstStyle/>
          <a:p>
            <a:r>
              <a:rPr lang="zh-TW" altLang="en-US" b="1">
                <a:effectLst/>
              </a:rPr>
              <a:t>古蘭經 </a:t>
            </a:r>
            <a:r>
              <a:rPr lang="en-US" altLang="zh-TW" b="1">
                <a:effectLst/>
              </a:rPr>
              <a:t>10:59</a:t>
            </a:r>
            <a:endParaRPr lang="en-US" altLang="zh-TW" b="1">
              <a:solidFill>
                <a:schemeClr val="bg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Monotype Sorts" pitchFamily="2" charset="2"/>
              <a:buNone/>
            </a:pPr>
            <a:r>
              <a:rPr lang="zh-TW" altLang="en-US" sz="4400" b="1">
                <a:solidFill>
                  <a:srgbClr val="FF0066"/>
                </a:solidFill>
                <a:effectLst/>
              </a:rPr>
              <a:t>你說：「你們告訴我吧！真主為你們降下的給養，你們把它分為</a:t>
            </a:r>
            <a:r>
              <a:rPr lang="zh-TW" altLang="en-US" sz="4400" b="1" u="sng">
                <a:solidFill>
                  <a:srgbClr val="000099"/>
                </a:solidFill>
                <a:effectLst/>
              </a:rPr>
              <a:t>違法的</a:t>
            </a:r>
            <a:r>
              <a:rPr lang="zh-TW" altLang="en-US" sz="4400" b="1">
                <a:solidFill>
                  <a:srgbClr val="FF0066"/>
                </a:solidFill>
                <a:effectLst/>
              </a:rPr>
              <a:t>與</a:t>
            </a:r>
            <a:r>
              <a:rPr lang="zh-TW" altLang="en-US" sz="4400" b="1" u="sng">
                <a:solidFill>
                  <a:srgbClr val="000099"/>
                </a:solidFill>
                <a:effectLst/>
              </a:rPr>
              <a:t>合法的</a:t>
            </a:r>
            <a:r>
              <a:rPr lang="zh-TW" altLang="en-US" sz="4400" b="1">
                <a:solidFill>
                  <a:srgbClr val="FF0066"/>
                </a:solidFill>
                <a:effectLst/>
              </a:rPr>
              <a:t>，你們究竟是</a:t>
            </a:r>
            <a:r>
              <a:rPr lang="zh-TW" altLang="en-US" sz="4400" b="1" i="1">
                <a:solidFill>
                  <a:srgbClr val="000099"/>
                </a:solidFill>
                <a:effectLst/>
              </a:rPr>
              <a:t>奉真主的命令呢</a:t>
            </a:r>
            <a:r>
              <a:rPr lang="zh-TW" altLang="en-US" sz="4400" b="1">
                <a:solidFill>
                  <a:srgbClr val="FF0066"/>
                </a:solidFill>
                <a:effectLst/>
              </a:rPr>
              <a:t>？還是</a:t>
            </a:r>
            <a:r>
              <a:rPr lang="zh-TW" altLang="en-US" sz="4400" b="1" i="1">
                <a:solidFill>
                  <a:srgbClr val="000099"/>
                </a:solidFill>
                <a:effectLst/>
              </a:rPr>
              <a:t>假借真主的名義而造謠呢</a:t>
            </a:r>
            <a:r>
              <a:rPr lang="zh-TW" altLang="en-US" sz="4400" b="1">
                <a:solidFill>
                  <a:srgbClr val="FF0066"/>
                </a:solidFill>
                <a:effectLst/>
              </a:rPr>
              <a:t>？」</a:t>
            </a:r>
          </a:p>
          <a:p>
            <a:pPr marL="0" indent="0">
              <a:buFont typeface="Monotype Sorts" pitchFamily="2" charset="2"/>
              <a:buNone/>
            </a:pPr>
            <a:endParaRPr lang="en-US" altLang="zh-TW">
              <a:effectLst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"/>
            <a:ext cx="7620000" cy="5486400"/>
          </a:xfrm>
        </p:spPr>
        <p:txBody>
          <a:bodyPr/>
          <a:lstStyle/>
          <a:p>
            <a:pPr marL="857250" indent="-857250">
              <a:lnSpc>
                <a:spcPct val="120000"/>
              </a:lnSpc>
              <a:buFont typeface="Monotype Sorts" pitchFamily="2" charset="2"/>
              <a:buNone/>
            </a:pPr>
            <a:r>
              <a:rPr lang="en-US" altLang="zh-TW" sz="4400" b="1">
                <a:solidFill>
                  <a:srgbClr val="000099"/>
                </a:solidFill>
                <a:effectLst/>
              </a:rPr>
              <a:t>3.	</a:t>
            </a:r>
            <a:r>
              <a:rPr lang="zh-TW" altLang="en-US" sz="4400" b="1">
                <a:solidFill>
                  <a:srgbClr val="000099"/>
                </a:solidFill>
                <a:effectLst/>
              </a:rPr>
              <a:t>把合法與非法物顛倒，等同</a:t>
            </a:r>
            <a:r>
              <a:rPr lang="zh-TW" altLang="en-US" sz="4400" b="1">
                <a:solidFill>
                  <a:srgbClr val="FF0066"/>
                </a:solidFill>
                <a:effectLst/>
              </a:rPr>
              <a:t>舉伴真主</a:t>
            </a:r>
            <a:r>
              <a:rPr lang="zh-TW" altLang="en-US" sz="4400" b="1">
                <a:solidFill>
                  <a:srgbClr val="000099"/>
                </a:solidFill>
                <a:effectLst/>
              </a:rPr>
              <a:t>。</a:t>
            </a:r>
          </a:p>
          <a:p>
            <a:pPr marL="857250" indent="-857250">
              <a:lnSpc>
                <a:spcPct val="120000"/>
              </a:lnSpc>
              <a:buFont typeface="Monotype Sorts" pitchFamily="2" charset="2"/>
              <a:buNone/>
            </a:pPr>
            <a:endParaRPr lang="zh-TW" altLang="en-US" sz="4400" b="1">
              <a:effectLst/>
            </a:endParaRPr>
          </a:p>
          <a:p>
            <a:pPr marL="1333500" lvl="1">
              <a:buFont typeface="Wingdings" pitchFamily="2" charset="2"/>
              <a:buNone/>
            </a:pPr>
            <a:r>
              <a:rPr lang="zh-TW" altLang="en-US" sz="4400" b="1">
                <a:solidFill>
                  <a:schemeClr val="tx2"/>
                </a:solidFill>
                <a:effectLst/>
                <a:sym typeface="Monotype Sorts" pitchFamily="2" charset="2"/>
              </a:rPr>
              <a:t></a:t>
            </a:r>
            <a:r>
              <a:rPr lang="zh-TW" altLang="en-US" sz="4400" b="1">
                <a:solidFill>
                  <a:schemeClr val="tx2"/>
                </a:solidFill>
                <a:effectLst/>
              </a:rPr>
              <a:t>古蘭經 </a:t>
            </a:r>
            <a:r>
              <a:rPr lang="en-US" altLang="zh-TW" sz="4400" b="1">
                <a:solidFill>
                  <a:schemeClr val="tx2"/>
                </a:solidFill>
                <a:effectLst/>
                <a:hlinkClick r:id="rId3" action="ppaction://hlinksldjump"/>
              </a:rPr>
              <a:t>5:103-4</a:t>
            </a:r>
            <a:r>
              <a:rPr lang="en-US" altLang="zh-TW" sz="4400" b="1">
                <a:solidFill>
                  <a:schemeClr val="tx2"/>
                </a:solidFill>
                <a:effectLst/>
              </a:rPr>
              <a:t> </a:t>
            </a:r>
            <a:r>
              <a:rPr lang="zh-TW" altLang="en-US" sz="4400" b="1">
                <a:solidFill>
                  <a:schemeClr val="tx2"/>
                </a:solidFill>
                <a:effectLst/>
              </a:rPr>
              <a:t>； </a:t>
            </a:r>
            <a:r>
              <a:rPr lang="en-US" altLang="zh-TW" sz="4400" b="1">
                <a:solidFill>
                  <a:schemeClr val="tx2"/>
                </a:solidFill>
                <a:effectLst/>
              </a:rPr>
              <a:t>5:87-8</a:t>
            </a:r>
          </a:p>
          <a:p>
            <a:pPr marL="857250" indent="-857250">
              <a:buFont typeface="Monotype Sorts" pitchFamily="2" charset="2"/>
              <a:buNone/>
            </a:pPr>
            <a:endParaRPr lang="en-US" altLang="zh-TW" sz="4400">
              <a:solidFill>
                <a:schemeClr val="tx2"/>
              </a:solidFill>
              <a:effectLst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zh-TW" altLang="en-US" b="1">
                <a:solidFill>
                  <a:schemeClr val="tx1"/>
                </a:solidFill>
                <a:effectLst/>
              </a:rPr>
              <a:t>古蘭經 </a:t>
            </a:r>
            <a:r>
              <a:rPr lang="en-US" altLang="zh-TW" b="1">
                <a:solidFill>
                  <a:schemeClr val="tx1"/>
                </a:solidFill>
                <a:effectLst/>
              </a:rPr>
              <a:t>5:103-4</a:t>
            </a:r>
            <a:endParaRPr lang="en-US" altLang="zh-TW" b="1">
              <a:solidFill>
                <a:schemeClr val="bg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46482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zh-TW" altLang="en-US" sz="3600" b="1">
                <a:solidFill>
                  <a:srgbClr val="FF0066"/>
                </a:solidFill>
                <a:effectLst/>
              </a:rPr>
              <a:t>真主沒有規定缺耳駝、逍遙駝、孿生羊、免役駝；但不信道的人，假借真主的名義而造謠；他們大半是不了解的。有人對他們說：「你們來遵守真主所降示的經典吧。來服從使者吧！」他們就說：「能滿足我們的，是我們的祖先的宗教。」即使他們的祖先無知無識，不循正道，（他們仍要遵守）他們的宗教嗎？</a:t>
            </a:r>
            <a:endParaRPr lang="zh-TW" altLang="en-US" b="1">
              <a:effectLst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153400" cy="5943600"/>
          </a:xfrm>
        </p:spPr>
        <p:txBody>
          <a:bodyPr/>
          <a:lstStyle/>
          <a:p>
            <a:pPr marL="381000" indent="-381000">
              <a:buFont typeface="Monotype Sorts" pitchFamily="2" charset="2"/>
              <a:buNone/>
            </a:pPr>
            <a:r>
              <a:rPr lang="en-US" altLang="zh-TW" sz="4000" b="1" dirty="0">
                <a:solidFill>
                  <a:srgbClr val="000099"/>
                </a:solidFill>
                <a:effectLst/>
              </a:rPr>
              <a:t>4.	</a:t>
            </a:r>
            <a:r>
              <a:rPr lang="zh-TW" altLang="en-US" sz="4000" b="1" dirty="0">
                <a:solidFill>
                  <a:srgbClr val="000099"/>
                </a:solidFill>
                <a:effectLst/>
              </a:rPr>
              <a:t>禁戒污穢和危害健康之事物</a:t>
            </a:r>
          </a:p>
          <a:p>
            <a:pPr marL="1333500" lvl="1" indent="-381000">
              <a:buFont typeface="Wingdings" pitchFamily="2" charset="2"/>
              <a:buNone/>
            </a:pPr>
            <a:r>
              <a:rPr lang="en-US" altLang="zh-TW" sz="4000" b="1" dirty="0" smtClean="0">
                <a:solidFill>
                  <a:srgbClr val="3333FF"/>
                </a:solidFill>
                <a:sym typeface="Monotype Sorts" pitchFamily="2" charset="2"/>
              </a:rPr>
              <a:t>-</a:t>
            </a:r>
            <a:r>
              <a:rPr lang="zh-TW" altLang="en-US" sz="4000" b="1" dirty="0" smtClean="0">
                <a:solidFill>
                  <a:srgbClr val="3333FF"/>
                </a:solidFill>
                <a:effectLst/>
              </a:rPr>
              <a:t>真主</a:t>
            </a:r>
            <a:r>
              <a:rPr lang="zh-TW" altLang="en-US" sz="4000" b="1" dirty="0">
                <a:solidFill>
                  <a:srgbClr val="3333FF"/>
                </a:solidFill>
                <a:effectLst/>
              </a:rPr>
              <a:t>絕對有權禁戒任何事物或責成人類任何行為。</a:t>
            </a:r>
          </a:p>
          <a:p>
            <a:pPr marL="1333500" lvl="1" indent="-381000">
              <a:buFont typeface="Wingdings" pitchFamily="2" charset="2"/>
              <a:buNone/>
            </a:pPr>
            <a:r>
              <a:rPr lang="en-US" altLang="zh-TW" sz="4000" b="1" dirty="0" smtClean="0">
                <a:solidFill>
                  <a:srgbClr val="3333FF"/>
                </a:solidFill>
                <a:sym typeface="Monotype Sorts" pitchFamily="2" charset="2"/>
              </a:rPr>
              <a:t>-</a:t>
            </a:r>
            <a:r>
              <a:rPr lang="zh-TW" altLang="en-US" sz="4000" b="1" dirty="0" smtClean="0">
                <a:solidFill>
                  <a:srgbClr val="3333FF"/>
                </a:solidFill>
                <a:effectLst/>
              </a:rPr>
              <a:t>真主</a:t>
            </a:r>
            <a:r>
              <a:rPr lang="zh-TW" altLang="en-US" sz="4000" b="1" dirty="0">
                <a:solidFill>
                  <a:srgbClr val="3333FF"/>
                </a:solidFill>
                <a:effectLst/>
              </a:rPr>
              <a:t>出於其對人類之慈憫，命人禁戒之事物，目的只為人類褔利著想。</a:t>
            </a:r>
          </a:p>
          <a:p>
            <a:pPr marL="1333500" lvl="1" indent="-381000">
              <a:buFont typeface="Wingdings" pitchFamily="2" charset="2"/>
              <a:buNone/>
            </a:pPr>
            <a:r>
              <a:rPr lang="en-US" altLang="zh-TW" sz="4000" b="1" dirty="0" smtClean="0">
                <a:solidFill>
                  <a:srgbClr val="3333FF"/>
                </a:solidFill>
                <a:sym typeface="Monotype Sorts" pitchFamily="2" charset="2"/>
              </a:rPr>
              <a:t>-</a:t>
            </a:r>
            <a:r>
              <a:rPr lang="zh-TW" altLang="en-US" sz="4000" b="1" dirty="0" smtClean="0">
                <a:solidFill>
                  <a:srgbClr val="3333FF"/>
                </a:solidFill>
                <a:effectLst/>
              </a:rPr>
              <a:t>凡是</a:t>
            </a:r>
            <a:r>
              <a:rPr lang="zh-TW" altLang="en-US" sz="4000" b="1" dirty="0">
                <a:solidFill>
                  <a:srgbClr val="3333FF"/>
                </a:solidFill>
                <a:effectLst/>
              </a:rPr>
              <a:t>真主准許的，都是佳美的；凡是真主禁止的，都是無益的</a:t>
            </a:r>
            <a:r>
              <a:rPr lang="zh-TW" altLang="en-US" sz="4000" b="1" dirty="0">
                <a:solidFill>
                  <a:srgbClr val="3333FF"/>
                </a:solidFill>
              </a:rPr>
              <a:t>，有害的。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MilitantIsla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990600"/>
            <a:ext cx="3006582" cy="4873625"/>
          </a:xfrm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077200" cy="5562600"/>
          </a:xfrm>
        </p:spPr>
        <p:txBody>
          <a:bodyPr/>
          <a:lstStyle/>
          <a:p>
            <a:pPr marL="857250" indent="-857250">
              <a:lnSpc>
                <a:spcPct val="140000"/>
              </a:lnSpc>
              <a:buFont typeface="Monotype Sorts" pitchFamily="2" charset="2"/>
              <a:buNone/>
            </a:pPr>
            <a:r>
              <a:rPr lang="en-US" altLang="zh-TW" sz="4000" b="1">
                <a:solidFill>
                  <a:srgbClr val="000099"/>
                </a:solidFill>
                <a:effectLst/>
              </a:rPr>
              <a:t>5.	</a:t>
            </a:r>
            <a:r>
              <a:rPr lang="zh-TW" altLang="en-US" sz="4000" b="1">
                <a:solidFill>
                  <a:srgbClr val="000099"/>
                </a:solidFill>
                <a:effectLst/>
              </a:rPr>
              <a:t>在合法的事物中含有無求於非法事物之因素</a:t>
            </a:r>
          </a:p>
          <a:p>
            <a:pPr marL="857250" indent="-857250">
              <a:lnSpc>
                <a:spcPct val="140000"/>
              </a:lnSpc>
              <a:buFont typeface="Monotype Sorts" pitchFamily="2" charset="2"/>
              <a:buNone/>
            </a:pPr>
            <a:r>
              <a:rPr lang="zh-TW" altLang="en-US" sz="4000" b="1">
                <a:effectLst/>
              </a:rPr>
              <a:t>	</a:t>
            </a:r>
            <a:r>
              <a:rPr lang="zh-TW" altLang="en-US" sz="4000" b="1">
                <a:solidFill>
                  <a:srgbClr val="3333FF"/>
                </a:solidFill>
                <a:effectLst/>
              </a:rPr>
              <a:t>真主只禁戒那些不需要及可免的事物，並為我們提供更好，更容易的，使人更便利，更滿足</a:t>
            </a:r>
            <a:r>
              <a:rPr lang="zh-TW" altLang="en-US" sz="4000">
                <a:solidFill>
                  <a:srgbClr val="3333FF"/>
                </a:solidFill>
                <a:effectLst/>
              </a:rPr>
              <a:t>。</a:t>
            </a:r>
            <a:endParaRPr lang="zh-TW" altLang="en-US" sz="3600">
              <a:solidFill>
                <a:srgbClr val="3333FF"/>
              </a:solidFill>
              <a:effectLst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7772400" cy="5486400"/>
          </a:xfrm>
        </p:spPr>
        <p:txBody>
          <a:bodyPr/>
          <a:lstStyle/>
          <a:p>
            <a:pPr marL="857250" indent="-857250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zh-TW" sz="4400" b="1">
                <a:solidFill>
                  <a:srgbClr val="000099"/>
                </a:solidFill>
                <a:effectLst/>
              </a:rPr>
              <a:t>6.	</a:t>
            </a:r>
            <a:r>
              <a:rPr lang="zh-TW" altLang="en-US" sz="4400" b="1">
                <a:solidFill>
                  <a:srgbClr val="000099"/>
                </a:solidFill>
                <a:effectLst/>
              </a:rPr>
              <a:t>導致非法的事物者，是非法的事物</a:t>
            </a:r>
          </a:p>
          <a:p>
            <a:pPr marL="857250" indent="-857250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zh-TW" sz="4400" b="1">
                <a:solidFill>
                  <a:srgbClr val="000099"/>
                </a:solidFill>
                <a:effectLst/>
              </a:rPr>
              <a:t>7.		</a:t>
            </a:r>
            <a:r>
              <a:rPr lang="zh-TW" altLang="en-US" sz="4400" b="1">
                <a:solidFill>
                  <a:srgbClr val="000099"/>
                </a:solidFill>
                <a:effectLst/>
              </a:rPr>
              <a:t>禁止巧奪名目，以行非法之事</a:t>
            </a:r>
            <a:endParaRPr lang="zh-TW" altLang="en-US" b="1">
              <a:solidFill>
                <a:srgbClr val="000099"/>
              </a:solidFill>
              <a:effectLst/>
            </a:endParaRPr>
          </a:p>
          <a:p>
            <a:pPr marL="857250" indent="-857250">
              <a:lnSpc>
                <a:spcPct val="150000"/>
              </a:lnSpc>
              <a:buFont typeface="Monotype Sorts" pitchFamily="2" charset="2"/>
              <a:buNone/>
            </a:pPr>
            <a:endParaRPr lang="zh-TW" altLang="en-US">
              <a:solidFill>
                <a:srgbClr val="000099"/>
              </a:solidFill>
            </a:endParaRPr>
          </a:p>
          <a:p>
            <a:pPr marL="857250" indent="-857250">
              <a:buFont typeface="Monotype Sorts" pitchFamily="2" charset="2"/>
              <a:buNone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857250" indent="-857250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zh-TW" sz="4400" b="1">
                <a:solidFill>
                  <a:srgbClr val="000099"/>
                </a:solidFill>
                <a:effectLst/>
              </a:rPr>
              <a:t>8.		</a:t>
            </a:r>
            <a:r>
              <a:rPr lang="zh-TW" altLang="en-US" sz="4400" b="1">
                <a:solidFill>
                  <a:srgbClr val="000099"/>
                </a:solidFill>
                <a:effectLst/>
              </a:rPr>
              <a:t>善良的意念不會使非法的事物變成有理而免罪</a:t>
            </a:r>
          </a:p>
          <a:p>
            <a:pPr marL="857250" indent="-857250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zh-TW" sz="4400" b="1">
                <a:solidFill>
                  <a:srgbClr val="000099"/>
                </a:solidFill>
                <a:effectLst/>
              </a:rPr>
              <a:t>9.	</a:t>
            </a:r>
            <a:r>
              <a:rPr lang="zh-TW" altLang="en-US" sz="4400" b="1">
                <a:solidFill>
                  <a:srgbClr val="000099"/>
                </a:solidFill>
                <a:effectLst/>
              </a:rPr>
              <a:t>謹防可疑的事物，以免陷於非法之事</a:t>
            </a:r>
            <a:endParaRPr lang="zh-TW" altLang="en-US">
              <a:effectLst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952500" indent="-952500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zh-TW" sz="4400" b="1" dirty="0">
                <a:solidFill>
                  <a:srgbClr val="000099"/>
                </a:solidFill>
                <a:effectLst/>
              </a:rPr>
              <a:t>10.	</a:t>
            </a:r>
            <a:r>
              <a:rPr lang="zh-TW" altLang="en-US" sz="4400" b="1" dirty="0">
                <a:solidFill>
                  <a:srgbClr val="000099"/>
                </a:solidFill>
                <a:effectLst/>
              </a:rPr>
              <a:t>非法的事物是對所有人制定的禁戒</a:t>
            </a:r>
          </a:p>
          <a:p>
            <a:pPr marL="952500" indent="-952500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zh-TW" sz="4400" b="1" dirty="0">
                <a:solidFill>
                  <a:srgbClr val="000099"/>
                </a:solidFill>
                <a:effectLst/>
              </a:rPr>
              <a:t>11.	</a:t>
            </a:r>
            <a:r>
              <a:rPr lang="zh-TW" altLang="en-US" sz="4400" b="1" dirty="0">
                <a:solidFill>
                  <a:srgbClr val="000099"/>
                </a:solidFill>
                <a:effectLst/>
              </a:rPr>
              <a:t>必要時，允許開戒</a:t>
            </a:r>
          </a:p>
          <a:p>
            <a:pPr marL="952500" indent="-952500">
              <a:lnSpc>
                <a:spcPct val="150000"/>
              </a:lnSpc>
              <a:buFont typeface="Monotype Sorts" pitchFamily="2" charset="2"/>
              <a:buNone/>
            </a:pPr>
            <a:r>
              <a:rPr lang="zh-TW" altLang="en-US" sz="4400" b="1" dirty="0">
                <a:solidFill>
                  <a:schemeClr val="bg2"/>
                </a:solidFill>
                <a:effectLst/>
              </a:rPr>
              <a:t>	 </a:t>
            </a:r>
            <a:r>
              <a:rPr lang="zh-TW" altLang="en-US" sz="4400" b="1" dirty="0">
                <a:effectLst/>
                <a:sym typeface="Monotype Sorts" pitchFamily="2" charset="2"/>
              </a:rPr>
              <a:t></a:t>
            </a:r>
            <a:r>
              <a:rPr lang="zh-TW" altLang="en-US" sz="4400" b="1" dirty="0">
                <a:effectLst/>
                <a:hlinkClick r:id="rId3" action="ppaction://hlinksldjump"/>
              </a:rPr>
              <a:t>古蘭經 </a:t>
            </a:r>
            <a:r>
              <a:rPr lang="en-US" altLang="zh-TW" sz="4400" b="1" dirty="0">
                <a:effectLst/>
                <a:hlinkClick r:id="rId3" action="ppaction://hlinksldjump"/>
              </a:rPr>
              <a:t>2:173</a:t>
            </a:r>
            <a:endParaRPr lang="en-US" altLang="zh-TW" sz="44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31838"/>
          </a:xfrm>
        </p:spPr>
        <p:txBody>
          <a:bodyPr/>
          <a:lstStyle/>
          <a:p>
            <a:r>
              <a:rPr lang="zh-TW" altLang="en-US" b="1">
                <a:solidFill>
                  <a:schemeClr val="tx1"/>
                </a:solidFill>
                <a:effectLst/>
              </a:rPr>
              <a:t>古蘭經 </a:t>
            </a:r>
            <a:r>
              <a:rPr lang="en-US" altLang="zh-TW" b="1">
                <a:solidFill>
                  <a:schemeClr val="tx1"/>
                </a:solidFill>
                <a:effectLst/>
              </a:rPr>
              <a:t>2:173</a:t>
            </a:r>
            <a:endParaRPr lang="en-US" altLang="zh-TW" b="1">
              <a:solidFill>
                <a:schemeClr val="bg2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457200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Monotype Sorts" pitchFamily="2" charset="2"/>
              <a:buNone/>
            </a:pPr>
            <a:r>
              <a:rPr lang="zh-TW" altLang="en-US" sz="4400" b="1">
                <a:effectLst/>
              </a:rPr>
              <a:t>他只禁戒你們吃自死物、血液、豬肉、以及誦非真主之名而宰的動物；</a:t>
            </a:r>
            <a:r>
              <a:rPr lang="zh-TW" altLang="en-US" sz="4400" b="1">
                <a:solidFill>
                  <a:srgbClr val="FF0066"/>
                </a:solidFill>
                <a:effectLst/>
              </a:rPr>
              <a:t>凡為勢所迫，非出自願，且不過分的人，（雖吃禁物），毫無罪過。</a:t>
            </a:r>
            <a:r>
              <a:rPr lang="zh-TW" altLang="en-US" sz="4400" b="1">
                <a:effectLst/>
              </a:rPr>
              <a:t>因為真主確是至赦的，確是至慈的。</a:t>
            </a:r>
            <a:endParaRPr lang="zh-TW" altLang="en-US" sz="4400" b="1">
              <a:solidFill>
                <a:srgbClr val="FF0066"/>
              </a:solidFill>
              <a:effectLst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AD7BB-7863-46B1-B0AD-4CB9407C576A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24200" y="0"/>
            <a:ext cx="3733800" cy="60960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 eaLnBrk="0" hangingPunct="0"/>
            <a:r>
              <a:rPr lang="zh-TW" altLang="en-US" sz="4400" b="1" cap="small" dirty="0">
                <a:latin typeface="+mn-ea"/>
                <a:cs typeface="+mj-cs"/>
              </a:rPr>
              <a:t>個案</a:t>
            </a:r>
            <a:r>
              <a:rPr lang="zh-TW" altLang="en-US" sz="4400" b="1" cap="small" dirty="0" smtClean="0">
                <a:latin typeface="+mn-ea"/>
                <a:cs typeface="+mj-cs"/>
              </a:rPr>
              <a:t>研究</a:t>
            </a:r>
            <a:endParaRPr kumimoji="0" lang="zh-TW" altLang="en-US" sz="44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5" name="s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685800"/>
            <a:ext cx="7848600" cy="5886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467600" cy="1143000"/>
          </a:xfrm>
        </p:spPr>
        <p:txBody>
          <a:bodyPr/>
          <a:lstStyle/>
          <a:p>
            <a:r>
              <a:rPr lang="zh-TW" altLang="en-US" b="1" dirty="0">
                <a:effectLst/>
              </a:rPr>
              <a:t>美國政府在</a:t>
            </a:r>
            <a:r>
              <a:rPr lang="en-US" altLang="zh-TW" b="1" dirty="0">
                <a:effectLst/>
              </a:rPr>
              <a:t>14</a:t>
            </a:r>
            <a:r>
              <a:rPr lang="zh-TW" altLang="en-US" b="1" dirty="0">
                <a:effectLst/>
              </a:rPr>
              <a:t>年禁酒的努力</a:t>
            </a:r>
            <a:endParaRPr lang="zh-TW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352800"/>
            <a:ext cx="5029200" cy="2057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TW" b="1" dirty="0">
                <a:effectLst/>
              </a:rPr>
              <a:t>1920  </a:t>
            </a:r>
            <a:r>
              <a:rPr lang="en-US" altLang="zh-TW" dirty="0">
                <a:effectLst/>
              </a:rPr>
              <a:t>    </a:t>
            </a:r>
            <a:r>
              <a:rPr lang="zh-TW" altLang="en-US" b="1" dirty="0">
                <a:effectLst/>
              </a:rPr>
              <a:t>通過「禁酒法令」</a:t>
            </a:r>
          </a:p>
          <a:p>
            <a:pPr>
              <a:buFont typeface="Monotype Sorts" pitchFamily="2" charset="2"/>
              <a:buNone/>
            </a:pPr>
            <a:endParaRPr lang="zh-TW" altLang="en-US" b="1" dirty="0">
              <a:effectLst/>
            </a:endParaRPr>
          </a:p>
          <a:p>
            <a:pPr>
              <a:buFont typeface="Monotype Sorts" pitchFamily="2" charset="2"/>
              <a:buNone/>
            </a:pPr>
            <a:r>
              <a:rPr lang="en-US" altLang="zh-TW" b="1" dirty="0">
                <a:effectLst/>
              </a:rPr>
              <a:t>14</a:t>
            </a:r>
            <a:r>
              <a:rPr lang="zh-TW" altLang="en-US" b="1" dirty="0">
                <a:effectLst/>
              </a:rPr>
              <a:t>年</a:t>
            </a:r>
          </a:p>
          <a:p>
            <a:pPr>
              <a:buFont typeface="Monotype Sorts" pitchFamily="2" charset="2"/>
              <a:buNone/>
            </a:pPr>
            <a:endParaRPr lang="zh-TW" altLang="en-US" b="1" dirty="0">
              <a:effectLst/>
            </a:endParaRPr>
          </a:p>
          <a:p>
            <a:pPr>
              <a:buFont typeface="Monotype Sorts" pitchFamily="2" charset="2"/>
              <a:buNone/>
            </a:pPr>
            <a:r>
              <a:rPr lang="en-US" altLang="zh-TW" b="1" dirty="0">
                <a:effectLst/>
              </a:rPr>
              <a:t>1933	      </a:t>
            </a:r>
            <a:r>
              <a:rPr lang="zh-TW" altLang="en-US" b="1" dirty="0">
                <a:effectLst/>
              </a:rPr>
              <a:t>廢除「禁酒法令」</a:t>
            </a:r>
          </a:p>
          <a:p>
            <a:pPr>
              <a:buFont typeface="Monotype Sorts" pitchFamily="2" charset="2"/>
              <a:buNone/>
            </a:pPr>
            <a:endParaRPr lang="en-US" altLang="zh-TW" b="1" dirty="0">
              <a:effectLst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1371600" y="3657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371600" y="4648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400800" y="1905000"/>
            <a:ext cx="1981200" cy="377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b="1">
                <a:solidFill>
                  <a:srgbClr val="FF0066"/>
                </a:solidFill>
              </a:rPr>
              <a:t>飲酒</a:t>
            </a:r>
          </a:p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zh-TW" altLang="en-US" sz="3600" b="1">
                <a:solidFill>
                  <a:srgbClr val="000099"/>
                </a:solidFill>
              </a:rPr>
              <a:t>合法</a:t>
            </a:r>
          </a:p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zh-TW" altLang="en-US" sz="3600" b="1">
                <a:solidFill>
                  <a:srgbClr val="000099"/>
                </a:solidFill>
              </a:rPr>
              <a:t>犯法</a:t>
            </a:r>
          </a:p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zh-TW" altLang="en-US" sz="3600" b="1">
                <a:solidFill>
                  <a:srgbClr val="000099"/>
                </a:solidFill>
              </a:rPr>
              <a:t>合法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7391400" y="3581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7391400" y="4572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12800"/>
          </a:xfrm>
        </p:spPr>
        <p:txBody>
          <a:bodyPr/>
          <a:lstStyle/>
          <a:p>
            <a:r>
              <a:rPr lang="zh-TW" altLang="en-US" b="1">
                <a:effectLst/>
              </a:rPr>
              <a:t>美國政府在</a:t>
            </a:r>
            <a:r>
              <a:rPr lang="en-US" altLang="zh-TW" b="1">
                <a:effectLst/>
              </a:rPr>
              <a:t>14</a:t>
            </a:r>
            <a:r>
              <a:rPr lang="zh-TW" altLang="en-US" b="1">
                <a:effectLst/>
              </a:rPr>
              <a:t>年禁酒的努力</a:t>
            </a:r>
            <a:endParaRPr lang="zh-TW" altLang="en-US" b="1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239000" cy="4648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zh-TW" altLang="en-US" sz="3600" b="1">
                <a:solidFill>
                  <a:srgbClr val="000099"/>
                </a:solidFill>
                <a:effectLst/>
              </a:rPr>
              <a:t>政府花費：	</a:t>
            </a:r>
            <a:r>
              <a:rPr lang="en-US" altLang="zh-TW" sz="3600" b="1">
                <a:solidFill>
                  <a:srgbClr val="000099"/>
                </a:solidFill>
                <a:effectLst/>
              </a:rPr>
              <a:t>4 </a:t>
            </a:r>
            <a:r>
              <a:rPr lang="zh-TW" altLang="en-US" sz="3600" b="1">
                <a:solidFill>
                  <a:srgbClr val="000099"/>
                </a:solidFill>
                <a:effectLst/>
              </a:rPr>
              <a:t>億 </a:t>
            </a:r>
            <a:r>
              <a:rPr lang="en-US" altLang="zh-TW" sz="3600" b="1">
                <a:solidFill>
                  <a:srgbClr val="000099"/>
                </a:solidFill>
                <a:effectLst/>
              </a:rPr>
              <a:t>5</a:t>
            </a:r>
            <a:r>
              <a:rPr lang="zh-TW" altLang="en-US" sz="3600" b="1">
                <a:solidFill>
                  <a:srgbClr val="000099"/>
                </a:solidFill>
                <a:effectLst/>
              </a:rPr>
              <a:t>千 萬美元</a:t>
            </a:r>
          </a:p>
          <a:p>
            <a:pPr>
              <a:buFont typeface="Monotype Sorts" pitchFamily="2" charset="2"/>
              <a:buNone/>
            </a:pPr>
            <a:r>
              <a:rPr lang="zh-TW" altLang="en-US" sz="3600" b="1">
                <a:solidFill>
                  <a:srgbClr val="000099"/>
                </a:solidFill>
                <a:effectLst/>
              </a:rPr>
              <a:t>				</a:t>
            </a:r>
            <a:r>
              <a:rPr lang="en-US" altLang="zh-TW" sz="3600" b="1">
                <a:solidFill>
                  <a:srgbClr val="000099"/>
                </a:solidFill>
                <a:effectLst/>
              </a:rPr>
              <a:t>US$450,000,000</a:t>
            </a:r>
          </a:p>
          <a:p>
            <a:pPr>
              <a:buFont typeface="Monotype Sorts" pitchFamily="2" charset="2"/>
              <a:buNone/>
            </a:pPr>
            <a:r>
              <a:rPr lang="zh-TW" altLang="en-US" sz="3600" b="1">
                <a:solidFill>
                  <a:srgbClr val="000099"/>
                </a:solidFill>
                <a:effectLst/>
              </a:rPr>
              <a:t>判死刑    ：	</a:t>
            </a:r>
            <a:r>
              <a:rPr lang="en-US" altLang="zh-TW" sz="3600" b="1">
                <a:solidFill>
                  <a:srgbClr val="000099"/>
                </a:solidFill>
                <a:effectLst/>
              </a:rPr>
              <a:t>200 </a:t>
            </a:r>
            <a:r>
              <a:rPr lang="zh-TW" altLang="en-US" sz="3600" b="1">
                <a:solidFill>
                  <a:srgbClr val="000099"/>
                </a:solidFill>
                <a:effectLst/>
              </a:rPr>
              <a:t>人</a:t>
            </a:r>
          </a:p>
          <a:p>
            <a:pPr>
              <a:buFont typeface="Monotype Sorts" pitchFamily="2" charset="2"/>
              <a:buNone/>
            </a:pPr>
            <a:r>
              <a:rPr lang="zh-TW" altLang="en-US" sz="3600" b="1">
                <a:solidFill>
                  <a:srgbClr val="000099"/>
                </a:solidFill>
                <a:effectLst/>
              </a:rPr>
              <a:t>入獄者    ：	</a:t>
            </a:r>
            <a:r>
              <a:rPr lang="en-US" altLang="zh-TW" sz="3600" b="1">
                <a:solidFill>
                  <a:srgbClr val="000099"/>
                </a:solidFill>
                <a:effectLst/>
              </a:rPr>
              <a:t>534,335 </a:t>
            </a:r>
            <a:r>
              <a:rPr lang="zh-TW" altLang="en-US" sz="3600" b="1">
                <a:solidFill>
                  <a:srgbClr val="000099"/>
                </a:solidFill>
                <a:effectLst/>
              </a:rPr>
              <a:t>人</a:t>
            </a:r>
          </a:p>
          <a:p>
            <a:pPr>
              <a:buFont typeface="Monotype Sorts" pitchFamily="2" charset="2"/>
              <a:buNone/>
            </a:pPr>
            <a:r>
              <a:rPr lang="zh-TW" altLang="en-US" sz="3600" b="1">
                <a:solidFill>
                  <a:srgbClr val="000099"/>
                </a:solidFill>
                <a:effectLst/>
              </a:rPr>
              <a:t>充公財產：	</a:t>
            </a:r>
            <a:r>
              <a:rPr lang="en-US" altLang="zh-TW" sz="3600" b="1">
                <a:solidFill>
                  <a:srgbClr val="000099"/>
                </a:solidFill>
                <a:effectLst/>
              </a:rPr>
              <a:t>4</a:t>
            </a:r>
            <a:r>
              <a:rPr lang="zh-TW" altLang="en-US" sz="3600" b="1">
                <a:solidFill>
                  <a:srgbClr val="000099"/>
                </a:solidFill>
                <a:effectLst/>
              </a:rPr>
              <a:t>億多美元</a:t>
            </a:r>
          </a:p>
          <a:p>
            <a:pPr>
              <a:buFont typeface="Monotype Sorts" pitchFamily="2" charset="2"/>
              <a:buNone/>
            </a:pPr>
            <a:r>
              <a:rPr lang="zh-TW" altLang="en-US" sz="3600" b="1">
                <a:solidFill>
                  <a:srgbClr val="000099"/>
                </a:solidFill>
                <a:effectLst/>
              </a:rPr>
              <a:t>罰款	：	</a:t>
            </a:r>
            <a:r>
              <a:rPr lang="en-US" altLang="zh-TW" sz="3600" b="1">
                <a:solidFill>
                  <a:srgbClr val="000099"/>
                </a:solidFill>
                <a:effectLst/>
              </a:rPr>
              <a:t>6 </a:t>
            </a:r>
            <a:r>
              <a:rPr lang="zh-TW" altLang="en-US" sz="3600" b="1">
                <a:solidFill>
                  <a:srgbClr val="000099"/>
                </a:solidFill>
                <a:effectLst/>
              </a:rPr>
              <a:t>百多萬美元 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650875"/>
          </a:xfrm>
        </p:spPr>
        <p:txBody>
          <a:bodyPr/>
          <a:lstStyle/>
          <a:p>
            <a:r>
              <a:rPr lang="zh-TW" altLang="en-US" b="1"/>
              <a:t>伊斯蘭如何禁酒？</a:t>
            </a:r>
            <a:endParaRPr lang="zh-TW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zh-TW" altLang="en-US" sz="3600" b="1">
                <a:solidFill>
                  <a:srgbClr val="000099"/>
                </a:solidFill>
                <a:effectLst/>
              </a:rPr>
              <a:t>第一步</a:t>
            </a:r>
            <a:endParaRPr lang="zh-TW" altLang="en-US" sz="3600" b="1">
              <a:effectLst/>
            </a:endParaRPr>
          </a:p>
          <a:p>
            <a:pPr marL="0" indent="0">
              <a:lnSpc>
                <a:spcPct val="150000"/>
              </a:lnSpc>
              <a:buFont typeface="Monotype Sorts" pitchFamily="2" charset="2"/>
              <a:buNone/>
            </a:pPr>
            <a:r>
              <a:rPr lang="zh-TW" altLang="en-US" sz="3600" b="1">
                <a:solidFill>
                  <a:srgbClr val="FF0066"/>
                </a:solidFill>
                <a:effectLst/>
              </a:rPr>
              <a:t>他們問你飲酒和賭博（的律例），你說：「這兩件事都包含著大罪，對於世人都有許多利益，而其罪過比利益還大。」              </a:t>
            </a:r>
            <a:r>
              <a:rPr lang="en-US" altLang="zh-TW" sz="3600" b="1">
                <a:solidFill>
                  <a:schemeClr val="tx2"/>
                </a:solidFill>
                <a:effectLst/>
              </a:rPr>
              <a:t>(</a:t>
            </a:r>
            <a:r>
              <a:rPr lang="zh-TW" altLang="en-US" sz="3600" b="1">
                <a:solidFill>
                  <a:schemeClr val="tx2"/>
                </a:solidFill>
                <a:effectLst/>
              </a:rPr>
              <a:t>古蘭經 </a:t>
            </a:r>
            <a:r>
              <a:rPr lang="en-US" altLang="zh-TW" sz="3600" b="1">
                <a:solidFill>
                  <a:schemeClr val="tx2"/>
                </a:solidFill>
                <a:effectLst/>
              </a:rPr>
              <a:t>2 : 219)</a:t>
            </a:r>
            <a:endParaRPr lang="en-US" altLang="zh-TW" b="1">
              <a:solidFill>
                <a:schemeClr val="tx2"/>
              </a:solidFill>
              <a:effectLst/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7162800" y="533400"/>
          <a:ext cx="1471613" cy="1371600"/>
        </p:xfrm>
        <a:graphic>
          <a:graphicData uri="http://schemas.openxmlformats.org/presentationml/2006/ole">
            <p:oleObj spid="_x0000_s36866" name="Clip" r:id="rId4" imgW="4824000" imgH="4495680" progId="">
              <p:embed/>
            </p:oleObj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5486400" cy="525780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Monotype Sorts" pitchFamily="2" charset="2"/>
              <a:buNone/>
            </a:pPr>
            <a:r>
              <a:rPr lang="zh-TW" altLang="en-US" sz="3600" b="1" dirty="0">
                <a:solidFill>
                  <a:srgbClr val="000099"/>
                </a:solidFill>
                <a:effectLst/>
              </a:rPr>
              <a:t>第二步</a:t>
            </a:r>
            <a:endParaRPr lang="zh-TW" altLang="en-US" sz="3600" b="1" dirty="0">
              <a:effectLst/>
            </a:endParaRPr>
          </a:p>
          <a:p>
            <a:pPr marL="0" indent="0">
              <a:lnSpc>
                <a:spcPct val="150000"/>
              </a:lnSpc>
              <a:buFont typeface="Monotype Sorts" pitchFamily="2" charset="2"/>
              <a:buNone/>
            </a:pPr>
            <a:r>
              <a:rPr lang="zh-TW" altLang="en-US" sz="4000" b="1" dirty="0">
                <a:solidFill>
                  <a:srgbClr val="FF0066"/>
                </a:solidFill>
                <a:effectLst/>
              </a:rPr>
              <a:t>信道的人們啊！你們在酒醉的時候不要禮拜，直到你們知道自己所說的是甚麼話</a:t>
            </a:r>
            <a:r>
              <a:rPr lang="en-US" altLang="zh-TW" sz="4000" b="1" dirty="0">
                <a:solidFill>
                  <a:srgbClr val="FF0066"/>
                </a:solidFill>
                <a:effectLst/>
              </a:rPr>
              <a:t>….</a:t>
            </a:r>
          </a:p>
          <a:p>
            <a:pPr marL="0" indent="0" algn="r">
              <a:buFont typeface="Monotype Sorts" pitchFamily="2" charset="2"/>
              <a:buNone/>
            </a:pPr>
            <a:r>
              <a:rPr lang="en-US" altLang="zh-TW" sz="3600" b="1" dirty="0">
                <a:solidFill>
                  <a:schemeClr val="tx2"/>
                </a:solidFill>
                <a:effectLst/>
              </a:rPr>
              <a:t>(</a:t>
            </a:r>
            <a:r>
              <a:rPr lang="zh-TW" altLang="en-US" sz="3600" b="1" dirty="0">
                <a:solidFill>
                  <a:schemeClr val="tx2"/>
                </a:solidFill>
                <a:effectLst/>
              </a:rPr>
              <a:t>古蘭經 </a:t>
            </a:r>
            <a:r>
              <a:rPr lang="en-US" altLang="zh-TW" sz="3600" b="1" dirty="0">
                <a:solidFill>
                  <a:schemeClr val="tx2"/>
                </a:solidFill>
                <a:effectLst/>
              </a:rPr>
              <a:t>4 : 43)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705600" y="1219200"/>
            <a:ext cx="2057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pic>
        <p:nvPicPr>
          <p:cNvPr id="34823" name="Picture 7" descr="E:\PRAYERS\pr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828800"/>
            <a:ext cx="2362200" cy="2282825"/>
          </a:xfrm>
          <a:prstGeom prst="rect">
            <a:avLst/>
          </a:prstGeom>
          <a:noFill/>
        </p:spPr>
      </p:pic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6400800" y="1828800"/>
            <a:ext cx="2286000" cy="22860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6324600" y="1828800"/>
            <a:ext cx="2362200" cy="22860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4200" b="1" dirty="0" smtClean="0"/>
              <a:t> </a:t>
            </a:r>
            <a:r>
              <a:rPr lang="en-US" altLang="zh-TW" sz="4000" b="1" dirty="0" smtClean="0">
                <a:latin typeface="+mn-ea"/>
              </a:rPr>
              <a:t>G.H Jansen </a:t>
            </a:r>
            <a:r>
              <a:rPr lang="zh-TW" altLang="en-US" sz="4000" b="1" dirty="0" smtClean="0">
                <a:latin typeface="+mn-ea"/>
              </a:rPr>
              <a:t>著作的</a:t>
            </a:r>
            <a:endParaRPr lang="en-US" altLang="zh-TW" sz="4000" b="1" dirty="0" smtClean="0">
              <a:latin typeface="+mn-ea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4000" b="1" dirty="0" smtClean="0">
                <a:latin typeface="+mn-ea"/>
              </a:rPr>
              <a:t> Militant Islam </a:t>
            </a:r>
            <a:r>
              <a:rPr lang="zh-TW" altLang="en-US" sz="4000" b="1" dirty="0" smtClean="0">
                <a:latin typeface="+mn-ea"/>
              </a:rPr>
              <a:t>開宗明義</a:t>
            </a:r>
            <a:r>
              <a:rPr lang="zh-TW" altLang="en-US" sz="4200" b="1" dirty="0" smtClean="0"/>
              <a:t>　</a:t>
            </a:r>
            <a:endParaRPr lang="en-US" altLang="zh-TW" sz="4200" b="1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z="1800" dirty="0" smtClean="0"/>
              <a:t>      </a:t>
            </a:r>
            <a:r>
              <a:rPr lang="en-US" altLang="zh-TW" dirty="0" smtClean="0">
                <a:latin typeface="+mn-ea"/>
              </a:rPr>
              <a:t>Islam provides guidance for walks of life-individual and social,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+mn-ea"/>
              </a:rPr>
              <a:t> material and moral, economic and political, legal and  cultural,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+mn-ea"/>
              </a:rPr>
              <a:t>national and international. These words are echoed by every writer,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+mn-ea"/>
              </a:rPr>
              <a:t>Muslim or non-Muslim, dealing with the most essential characteristic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+mn-ea"/>
              </a:rPr>
              <a:t> of this faith, a characteristic which it does not share with any of the other ‘higher religions’.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1800" dirty="0" smtClean="0"/>
              <a:t>      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Monotype Sorts" pitchFamily="2" charset="2"/>
              <a:buNone/>
            </a:pPr>
            <a:r>
              <a:rPr lang="zh-TW" altLang="en-US" sz="3600" b="1">
                <a:solidFill>
                  <a:srgbClr val="000099"/>
                </a:solidFill>
                <a:effectLst/>
              </a:rPr>
              <a:t>第三步</a:t>
            </a:r>
            <a:endParaRPr lang="zh-TW" altLang="en-US" sz="3600" b="1">
              <a:effectLst/>
            </a:endParaRPr>
          </a:p>
          <a:p>
            <a:pPr marL="0" indent="0">
              <a:lnSpc>
                <a:spcPct val="150000"/>
              </a:lnSpc>
              <a:buFont typeface="Monotype Sorts" pitchFamily="2" charset="2"/>
              <a:buNone/>
            </a:pPr>
            <a:r>
              <a:rPr lang="zh-TW" altLang="en-US" sz="4400" b="1">
                <a:solidFill>
                  <a:srgbClr val="FF0066"/>
                </a:solidFill>
                <a:effectLst/>
              </a:rPr>
              <a:t>信道的人們啊！飲酒、賭博、拜像、求簽，只是一種穢行，只是惡魔的行為，故當遠離，以便你們成功。</a:t>
            </a:r>
            <a:r>
              <a:rPr lang="zh-TW" altLang="en-US">
                <a:effectLst/>
              </a:rPr>
              <a:t>       </a:t>
            </a:r>
            <a:r>
              <a:rPr lang="en-US" altLang="zh-TW" sz="3600" b="1">
                <a:solidFill>
                  <a:schemeClr val="tx2"/>
                </a:solidFill>
                <a:effectLst/>
              </a:rPr>
              <a:t>(</a:t>
            </a:r>
            <a:r>
              <a:rPr lang="zh-TW" altLang="en-US" sz="3600" b="1">
                <a:solidFill>
                  <a:schemeClr val="tx2"/>
                </a:solidFill>
                <a:effectLst/>
              </a:rPr>
              <a:t>古蘭經 </a:t>
            </a:r>
            <a:r>
              <a:rPr lang="en-US" altLang="zh-TW" sz="3600" b="1">
                <a:solidFill>
                  <a:schemeClr val="tx2"/>
                </a:solidFill>
                <a:effectLst/>
              </a:rPr>
              <a:t>5 : 90)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1981200" y="4267200"/>
          <a:ext cx="2057400" cy="1982788"/>
        </p:xfrm>
        <a:graphic>
          <a:graphicData uri="http://schemas.openxmlformats.org/presentationml/2006/ole">
            <p:oleObj spid="_x0000_s37890" name="Clip" r:id="rId4" imgW="1275480" imgH="1228680" progId="">
              <p:embed/>
            </p:oleObj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6781800" y="1219200"/>
          <a:ext cx="989013" cy="1828800"/>
        </p:xfrm>
        <a:graphic>
          <a:graphicData uri="http://schemas.openxmlformats.org/presentationml/2006/ole">
            <p:oleObj spid="_x0000_s37891" name="Clip" r:id="rId5" imgW="520200" imgH="960840" progId="">
              <p:embed/>
            </p:oleObj>
          </a:graphicData>
        </a:graphic>
      </p:graphicFrame>
      <p:sp>
        <p:nvSpPr>
          <p:cNvPr id="31755" name="Freeform 11"/>
          <p:cNvSpPr>
            <a:spLocks/>
          </p:cNvSpPr>
          <p:nvPr/>
        </p:nvSpPr>
        <p:spPr bwMode="auto">
          <a:xfrm>
            <a:off x="6597650" y="2800350"/>
            <a:ext cx="1501775" cy="442913"/>
          </a:xfrm>
          <a:custGeom>
            <a:avLst/>
            <a:gdLst/>
            <a:ahLst/>
            <a:cxnLst>
              <a:cxn ang="0">
                <a:pos x="284" y="2"/>
              </a:cxn>
              <a:cxn ang="0">
                <a:pos x="147" y="19"/>
              </a:cxn>
              <a:cxn ang="0">
                <a:pos x="95" y="53"/>
              </a:cxn>
              <a:cxn ang="0">
                <a:pos x="70" y="70"/>
              </a:cxn>
              <a:cxn ang="0">
                <a:pos x="224" y="216"/>
              </a:cxn>
              <a:cxn ang="0">
                <a:pos x="515" y="276"/>
              </a:cxn>
              <a:cxn ang="0">
                <a:pos x="893" y="233"/>
              </a:cxn>
              <a:cxn ang="0">
                <a:pos x="918" y="122"/>
              </a:cxn>
              <a:cxn ang="0">
                <a:pos x="867" y="105"/>
              </a:cxn>
              <a:cxn ang="0">
                <a:pos x="618" y="19"/>
              </a:cxn>
            </a:cxnLst>
            <a:rect l="0" t="0" r="r" b="b"/>
            <a:pathLst>
              <a:path w="946" h="279">
                <a:moveTo>
                  <a:pt x="284" y="2"/>
                </a:moveTo>
                <a:cubicBezTo>
                  <a:pt x="270" y="3"/>
                  <a:pt x="182" y="0"/>
                  <a:pt x="147" y="19"/>
                </a:cubicBezTo>
                <a:cubicBezTo>
                  <a:pt x="129" y="29"/>
                  <a:pt x="112" y="42"/>
                  <a:pt x="95" y="53"/>
                </a:cubicBezTo>
                <a:cubicBezTo>
                  <a:pt x="87" y="59"/>
                  <a:pt x="70" y="70"/>
                  <a:pt x="70" y="70"/>
                </a:cubicBezTo>
                <a:cubicBezTo>
                  <a:pt x="0" y="177"/>
                  <a:pt x="155" y="206"/>
                  <a:pt x="224" y="216"/>
                </a:cubicBezTo>
                <a:cubicBezTo>
                  <a:pt x="320" y="249"/>
                  <a:pt x="415" y="261"/>
                  <a:pt x="515" y="276"/>
                </a:cubicBezTo>
                <a:cubicBezTo>
                  <a:pt x="689" y="270"/>
                  <a:pt x="759" y="279"/>
                  <a:pt x="893" y="233"/>
                </a:cubicBezTo>
                <a:cubicBezTo>
                  <a:pt x="922" y="189"/>
                  <a:pt x="946" y="178"/>
                  <a:pt x="918" y="122"/>
                </a:cubicBezTo>
                <a:cubicBezTo>
                  <a:pt x="917" y="120"/>
                  <a:pt x="868" y="105"/>
                  <a:pt x="867" y="105"/>
                </a:cubicBezTo>
                <a:cubicBezTo>
                  <a:pt x="793" y="54"/>
                  <a:pt x="698" y="56"/>
                  <a:pt x="618" y="19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>
            <a:off x="6681788" y="3033713"/>
            <a:ext cx="31750" cy="449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283"/>
              </a:cxn>
            </a:cxnLst>
            <a:rect l="0" t="0" r="r" b="b"/>
            <a:pathLst>
              <a:path w="20" h="283">
                <a:moveTo>
                  <a:pt x="0" y="0"/>
                </a:moveTo>
                <a:cubicBezTo>
                  <a:pt x="20" y="128"/>
                  <a:pt x="8" y="34"/>
                  <a:pt x="8" y="28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7" name="Freeform 13"/>
          <p:cNvSpPr>
            <a:spLocks/>
          </p:cNvSpPr>
          <p:nvPr/>
        </p:nvSpPr>
        <p:spPr bwMode="auto">
          <a:xfrm>
            <a:off x="6545263" y="3062288"/>
            <a:ext cx="1563687" cy="1114425"/>
          </a:xfrm>
          <a:custGeom>
            <a:avLst/>
            <a:gdLst/>
            <a:ahLst/>
            <a:cxnLst>
              <a:cxn ang="0">
                <a:pos x="960" y="0"/>
              </a:cxn>
              <a:cxn ang="0">
                <a:pos x="900" y="291"/>
              </a:cxn>
              <a:cxn ang="0">
                <a:pos x="214" y="317"/>
              </a:cxn>
              <a:cxn ang="0">
                <a:pos x="154" y="377"/>
              </a:cxn>
              <a:cxn ang="0">
                <a:pos x="137" y="402"/>
              </a:cxn>
              <a:cxn ang="0">
                <a:pos x="94" y="445"/>
              </a:cxn>
              <a:cxn ang="0">
                <a:pos x="68" y="488"/>
              </a:cxn>
              <a:cxn ang="0">
                <a:pos x="26" y="617"/>
              </a:cxn>
              <a:cxn ang="0">
                <a:pos x="8" y="677"/>
              </a:cxn>
              <a:cxn ang="0">
                <a:pos x="0" y="702"/>
              </a:cxn>
            </a:cxnLst>
            <a:rect l="0" t="0" r="r" b="b"/>
            <a:pathLst>
              <a:path w="985" h="702">
                <a:moveTo>
                  <a:pt x="960" y="0"/>
                </a:moveTo>
                <a:cubicBezTo>
                  <a:pt x="977" y="52"/>
                  <a:pt x="985" y="262"/>
                  <a:pt x="900" y="291"/>
                </a:cubicBezTo>
                <a:cubicBezTo>
                  <a:pt x="819" y="289"/>
                  <a:pt x="331" y="240"/>
                  <a:pt x="214" y="317"/>
                </a:cubicBezTo>
                <a:cubicBezTo>
                  <a:pt x="195" y="345"/>
                  <a:pt x="182" y="359"/>
                  <a:pt x="154" y="377"/>
                </a:cubicBezTo>
                <a:cubicBezTo>
                  <a:pt x="148" y="385"/>
                  <a:pt x="144" y="394"/>
                  <a:pt x="137" y="402"/>
                </a:cubicBezTo>
                <a:cubicBezTo>
                  <a:pt x="124" y="417"/>
                  <a:pt x="94" y="445"/>
                  <a:pt x="94" y="445"/>
                </a:cubicBezTo>
                <a:cubicBezTo>
                  <a:pt x="72" y="518"/>
                  <a:pt x="104" y="429"/>
                  <a:pt x="68" y="488"/>
                </a:cubicBezTo>
                <a:cubicBezTo>
                  <a:pt x="46" y="524"/>
                  <a:pt x="40" y="576"/>
                  <a:pt x="26" y="617"/>
                </a:cubicBezTo>
                <a:cubicBezTo>
                  <a:pt x="2" y="689"/>
                  <a:pt x="34" y="584"/>
                  <a:pt x="8" y="677"/>
                </a:cubicBezTo>
                <a:cubicBezTo>
                  <a:pt x="6" y="685"/>
                  <a:pt x="0" y="702"/>
                  <a:pt x="0" y="70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8" name="Freeform 14"/>
          <p:cNvSpPr>
            <a:spLocks/>
          </p:cNvSpPr>
          <p:nvPr/>
        </p:nvSpPr>
        <p:spPr bwMode="auto">
          <a:xfrm>
            <a:off x="7742238" y="3387725"/>
            <a:ext cx="82550" cy="13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69"/>
              </a:cxn>
              <a:cxn ang="0">
                <a:pos x="52" y="86"/>
              </a:cxn>
            </a:cxnLst>
            <a:rect l="0" t="0" r="r" b="b"/>
            <a:pathLst>
              <a:path w="52" h="86">
                <a:moveTo>
                  <a:pt x="0" y="0"/>
                </a:moveTo>
                <a:cubicBezTo>
                  <a:pt x="9" y="23"/>
                  <a:pt x="10" y="50"/>
                  <a:pt x="26" y="69"/>
                </a:cubicBezTo>
                <a:cubicBezTo>
                  <a:pt x="33" y="77"/>
                  <a:pt x="52" y="86"/>
                  <a:pt x="52" y="8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9" name="Freeform 15"/>
          <p:cNvSpPr>
            <a:spLocks/>
          </p:cNvSpPr>
          <p:nvPr/>
        </p:nvSpPr>
        <p:spPr bwMode="auto">
          <a:xfrm>
            <a:off x="7551738" y="3375025"/>
            <a:ext cx="68262" cy="163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103"/>
              </a:cxn>
              <a:cxn ang="0">
                <a:pos x="43" y="68"/>
              </a:cxn>
            </a:cxnLst>
            <a:rect l="0" t="0" r="r" b="b"/>
            <a:pathLst>
              <a:path w="43" h="103">
                <a:moveTo>
                  <a:pt x="0" y="0"/>
                </a:moveTo>
                <a:cubicBezTo>
                  <a:pt x="12" y="34"/>
                  <a:pt x="23" y="68"/>
                  <a:pt x="34" y="103"/>
                </a:cubicBezTo>
                <a:cubicBezTo>
                  <a:pt x="37" y="91"/>
                  <a:pt x="43" y="68"/>
                  <a:pt x="43" y="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60" name="Freeform 16"/>
          <p:cNvSpPr>
            <a:spLocks/>
          </p:cNvSpPr>
          <p:nvPr/>
        </p:nvSpPr>
        <p:spPr bwMode="auto">
          <a:xfrm>
            <a:off x="7319963" y="3360738"/>
            <a:ext cx="100012" cy="163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52"/>
              </a:cxn>
              <a:cxn ang="0">
                <a:pos x="60" y="103"/>
              </a:cxn>
            </a:cxnLst>
            <a:rect l="0" t="0" r="r" b="b"/>
            <a:pathLst>
              <a:path w="63" h="103">
                <a:moveTo>
                  <a:pt x="0" y="0"/>
                </a:moveTo>
                <a:cubicBezTo>
                  <a:pt x="40" y="14"/>
                  <a:pt x="25" y="23"/>
                  <a:pt x="52" y="52"/>
                </a:cubicBezTo>
                <a:cubicBezTo>
                  <a:pt x="63" y="85"/>
                  <a:pt x="60" y="68"/>
                  <a:pt x="60" y="10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61" name="Freeform 17"/>
          <p:cNvSpPr>
            <a:spLocks/>
          </p:cNvSpPr>
          <p:nvPr/>
        </p:nvSpPr>
        <p:spPr bwMode="auto">
          <a:xfrm>
            <a:off x="7102475" y="3387725"/>
            <a:ext cx="82550" cy="109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" y="43"/>
              </a:cxn>
              <a:cxn ang="0">
                <a:pos x="52" y="69"/>
              </a:cxn>
            </a:cxnLst>
            <a:rect l="0" t="0" r="r" b="b"/>
            <a:pathLst>
              <a:path w="52" h="69">
                <a:moveTo>
                  <a:pt x="0" y="0"/>
                </a:moveTo>
                <a:cubicBezTo>
                  <a:pt x="27" y="17"/>
                  <a:pt x="28" y="14"/>
                  <a:pt x="43" y="43"/>
                </a:cubicBezTo>
                <a:cubicBezTo>
                  <a:pt x="47" y="51"/>
                  <a:pt x="52" y="69"/>
                  <a:pt x="52" y="69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62" name="Freeform 18"/>
          <p:cNvSpPr>
            <a:spLocks/>
          </p:cNvSpPr>
          <p:nvPr/>
        </p:nvSpPr>
        <p:spPr bwMode="auto">
          <a:xfrm>
            <a:off x="6938963" y="3414713"/>
            <a:ext cx="82550" cy="109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18"/>
              </a:cxn>
              <a:cxn ang="0">
                <a:pos x="52" y="69"/>
              </a:cxn>
            </a:cxnLst>
            <a:rect l="0" t="0" r="r" b="b"/>
            <a:pathLst>
              <a:path w="52" h="69">
                <a:moveTo>
                  <a:pt x="0" y="0"/>
                </a:moveTo>
                <a:cubicBezTo>
                  <a:pt x="9" y="6"/>
                  <a:pt x="19" y="10"/>
                  <a:pt x="26" y="18"/>
                </a:cubicBezTo>
                <a:cubicBezTo>
                  <a:pt x="38" y="33"/>
                  <a:pt x="29" y="69"/>
                  <a:pt x="52" y="69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63" name="Freeform 19"/>
          <p:cNvSpPr>
            <a:spLocks/>
          </p:cNvSpPr>
          <p:nvPr/>
        </p:nvSpPr>
        <p:spPr bwMode="auto">
          <a:xfrm>
            <a:off x="6789738" y="3462338"/>
            <a:ext cx="109537" cy="889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3" y="39"/>
              </a:cxn>
              <a:cxn ang="0">
                <a:pos x="69" y="56"/>
              </a:cxn>
            </a:cxnLst>
            <a:rect l="0" t="0" r="r" b="b"/>
            <a:pathLst>
              <a:path w="69" h="56">
                <a:moveTo>
                  <a:pt x="0" y="5"/>
                </a:moveTo>
                <a:cubicBezTo>
                  <a:pt x="51" y="21"/>
                  <a:pt x="4" y="0"/>
                  <a:pt x="43" y="39"/>
                </a:cubicBezTo>
                <a:cubicBezTo>
                  <a:pt x="50" y="46"/>
                  <a:pt x="69" y="56"/>
                  <a:pt x="69" y="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64" name="Freeform 20"/>
          <p:cNvSpPr>
            <a:spLocks/>
          </p:cNvSpPr>
          <p:nvPr/>
        </p:nvSpPr>
        <p:spPr bwMode="auto">
          <a:xfrm>
            <a:off x="6640513" y="3551238"/>
            <a:ext cx="122237" cy="109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" y="69"/>
              </a:cxn>
            </a:cxnLst>
            <a:rect l="0" t="0" r="r" b="b"/>
            <a:pathLst>
              <a:path w="77" h="69">
                <a:moveTo>
                  <a:pt x="0" y="0"/>
                </a:moveTo>
                <a:cubicBezTo>
                  <a:pt x="36" y="12"/>
                  <a:pt x="59" y="36"/>
                  <a:pt x="77" y="69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65" name="Freeform 21"/>
          <p:cNvSpPr>
            <a:spLocks/>
          </p:cNvSpPr>
          <p:nvPr/>
        </p:nvSpPr>
        <p:spPr bwMode="auto">
          <a:xfrm>
            <a:off x="6408738" y="3197225"/>
            <a:ext cx="1511300" cy="627063"/>
          </a:xfrm>
          <a:custGeom>
            <a:avLst/>
            <a:gdLst/>
            <a:ahLst/>
            <a:cxnLst>
              <a:cxn ang="0">
                <a:pos x="952" y="0"/>
              </a:cxn>
              <a:cxn ang="0">
                <a:pos x="943" y="35"/>
              </a:cxn>
              <a:cxn ang="0">
                <a:pos x="840" y="86"/>
              </a:cxn>
              <a:cxn ang="0">
                <a:pos x="789" y="103"/>
              </a:cxn>
              <a:cxn ang="0">
                <a:pos x="197" y="129"/>
              </a:cxn>
              <a:cxn ang="0">
                <a:pos x="137" y="197"/>
              </a:cxn>
              <a:cxn ang="0">
                <a:pos x="94" y="240"/>
              </a:cxn>
              <a:cxn ang="0">
                <a:pos x="0" y="395"/>
              </a:cxn>
            </a:cxnLst>
            <a:rect l="0" t="0" r="r" b="b"/>
            <a:pathLst>
              <a:path w="952" h="395">
                <a:moveTo>
                  <a:pt x="952" y="0"/>
                </a:moveTo>
                <a:cubicBezTo>
                  <a:pt x="949" y="12"/>
                  <a:pt x="950" y="25"/>
                  <a:pt x="943" y="35"/>
                </a:cubicBezTo>
                <a:cubicBezTo>
                  <a:pt x="938" y="43"/>
                  <a:pt x="861" y="77"/>
                  <a:pt x="840" y="86"/>
                </a:cubicBezTo>
                <a:cubicBezTo>
                  <a:pt x="824" y="93"/>
                  <a:pt x="789" y="103"/>
                  <a:pt x="789" y="103"/>
                </a:cubicBezTo>
                <a:cubicBezTo>
                  <a:pt x="591" y="98"/>
                  <a:pt x="391" y="79"/>
                  <a:pt x="197" y="129"/>
                </a:cubicBezTo>
                <a:cubicBezTo>
                  <a:pt x="127" y="177"/>
                  <a:pt x="236" y="98"/>
                  <a:pt x="137" y="197"/>
                </a:cubicBezTo>
                <a:cubicBezTo>
                  <a:pt x="123" y="211"/>
                  <a:pt x="94" y="240"/>
                  <a:pt x="94" y="240"/>
                </a:cubicBezTo>
                <a:cubicBezTo>
                  <a:pt x="77" y="294"/>
                  <a:pt x="40" y="355"/>
                  <a:pt x="0" y="39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66" name="Freeform 22"/>
          <p:cNvSpPr>
            <a:spLocks/>
          </p:cNvSpPr>
          <p:nvPr/>
        </p:nvSpPr>
        <p:spPr bwMode="auto">
          <a:xfrm>
            <a:off x="6530975" y="3673475"/>
            <a:ext cx="177800" cy="13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86"/>
              </a:cxn>
            </a:cxnLst>
            <a:rect l="0" t="0" r="r" b="b"/>
            <a:pathLst>
              <a:path w="112" h="86">
                <a:moveTo>
                  <a:pt x="0" y="0"/>
                </a:moveTo>
                <a:cubicBezTo>
                  <a:pt x="39" y="26"/>
                  <a:pt x="71" y="64"/>
                  <a:pt x="112" y="8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67" name="Freeform 23"/>
          <p:cNvSpPr>
            <a:spLocks/>
          </p:cNvSpPr>
          <p:nvPr/>
        </p:nvSpPr>
        <p:spPr bwMode="auto">
          <a:xfrm>
            <a:off x="8077200" y="3352800"/>
            <a:ext cx="26988" cy="395288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0" y="249"/>
              </a:cxn>
            </a:cxnLst>
            <a:rect l="0" t="0" r="r" b="b"/>
            <a:pathLst>
              <a:path w="17" h="249">
                <a:moveTo>
                  <a:pt x="17" y="0"/>
                </a:moveTo>
                <a:cubicBezTo>
                  <a:pt x="13" y="78"/>
                  <a:pt x="0" y="169"/>
                  <a:pt x="0" y="249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68" name="Freeform 24"/>
          <p:cNvSpPr>
            <a:spLocks/>
          </p:cNvSpPr>
          <p:nvPr/>
        </p:nvSpPr>
        <p:spPr bwMode="auto">
          <a:xfrm>
            <a:off x="6553200" y="3509963"/>
            <a:ext cx="1708150" cy="833437"/>
          </a:xfrm>
          <a:custGeom>
            <a:avLst/>
            <a:gdLst/>
            <a:ahLst/>
            <a:cxnLst>
              <a:cxn ang="0">
                <a:pos x="1054" y="0"/>
              </a:cxn>
              <a:cxn ang="0">
                <a:pos x="1157" y="69"/>
              </a:cxn>
              <a:cxn ang="0">
                <a:pos x="1148" y="189"/>
              </a:cxn>
              <a:cxn ang="0">
                <a:pos x="1097" y="215"/>
              </a:cxn>
              <a:cxn ang="0">
                <a:pos x="883" y="258"/>
              </a:cxn>
              <a:cxn ang="0">
                <a:pos x="540" y="300"/>
              </a:cxn>
              <a:cxn ang="0">
                <a:pos x="334" y="343"/>
              </a:cxn>
              <a:cxn ang="0">
                <a:pos x="120" y="360"/>
              </a:cxn>
              <a:cxn ang="0">
                <a:pos x="43" y="429"/>
              </a:cxn>
              <a:cxn ang="0">
                <a:pos x="0" y="575"/>
              </a:cxn>
            </a:cxnLst>
            <a:rect l="0" t="0" r="r" b="b"/>
            <a:pathLst>
              <a:path w="1158" h="575">
                <a:moveTo>
                  <a:pt x="1054" y="0"/>
                </a:moveTo>
                <a:cubicBezTo>
                  <a:pt x="1114" y="11"/>
                  <a:pt x="1137" y="10"/>
                  <a:pt x="1157" y="69"/>
                </a:cubicBezTo>
                <a:cubicBezTo>
                  <a:pt x="1154" y="109"/>
                  <a:pt x="1158" y="150"/>
                  <a:pt x="1148" y="189"/>
                </a:cubicBezTo>
                <a:cubicBezTo>
                  <a:pt x="1145" y="201"/>
                  <a:pt x="1106" y="212"/>
                  <a:pt x="1097" y="215"/>
                </a:cubicBezTo>
                <a:cubicBezTo>
                  <a:pt x="1027" y="238"/>
                  <a:pt x="955" y="244"/>
                  <a:pt x="883" y="258"/>
                </a:cubicBezTo>
                <a:cubicBezTo>
                  <a:pt x="769" y="281"/>
                  <a:pt x="655" y="285"/>
                  <a:pt x="540" y="300"/>
                </a:cubicBezTo>
                <a:cubicBezTo>
                  <a:pt x="470" y="309"/>
                  <a:pt x="403" y="332"/>
                  <a:pt x="334" y="343"/>
                </a:cubicBezTo>
                <a:cubicBezTo>
                  <a:pt x="238" y="359"/>
                  <a:pt x="257" y="353"/>
                  <a:pt x="120" y="360"/>
                </a:cubicBezTo>
                <a:cubicBezTo>
                  <a:pt x="39" y="388"/>
                  <a:pt x="85" y="364"/>
                  <a:pt x="43" y="429"/>
                </a:cubicBezTo>
                <a:cubicBezTo>
                  <a:pt x="31" y="475"/>
                  <a:pt x="33" y="538"/>
                  <a:pt x="0" y="57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69" name="Freeform 25"/>
          <p:cNvSpPr>
            <a:spLocks/>
          </p:cNvSpPr>
          <p:nvPr/>
        </p:nvSpPr>
        <p:spPr bwMode="auto">
          <a:xfrm>
            <a:off x="8096250" y="3619500"/>
            <a:ext cx="149225" cy="68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" y="43"/>
              </a:cxn>
            </a:cxnLst>
            <a:rect l="0" t="0" r="r" b="b"/>
            <a:pathLst>
              <a:path w="94" h="43">
                <a:moveTo>
                  <a:pt x="0" y="0"/>
                </a:moveTo>
                <a:cubicBezTo>
                  <a:pt x="35" y="9"/>
                  <a:pt x="69" y="15"/>
                  <a:pt x="94" y="4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70" name="Freeform 26"/>
          <p:cNvSpPr>
            <a:spLocks/>
          </p:cNvSpPr>
          <p:nvPr/>
        </p:nvSpPr>
        <p:spPr bwMode="auto">
          <a:xfrm>
            <a:off x="8110538" y="3729038"/>
            <a:ext cx="95250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68"/>
              </a:cxn>
            </a:cxnLst>
            <a:rect l="0" t="0" r="r" b="b"/>
            <a:pathLst>
              <a:path w="60" h="68">
                <a:moveTo>
                  <a:pt x="0" y="0"/>
                </a:moveTo>
                <a:cubicBezTo>
                  <a:pt x="46" y="15"/>
                  <a:pt x="24" y="36"/>
                  <a:pt x="60" y="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71" name="Freeform 27"/>
          <p:cNvSpPr>
            <a:spLocks/>
          </p:cNvSpPr>
          <p:nvPr/>
        </p:nvSpPr>
        <p:spPr bwMode="auto">
          <a:xfrm>
            <a:off x="7986713" y="3783013"/>
            <a:ext cx="55562" cy="95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60"/>
              </a:cxn>
            </a:cxnLst>
            <a:rect l="0" t="0" r="r" b="b"/>
            <a:pathLst>
              <a:path w="35" h="60">
                <a:moveTo>
                  <a:pt x="0" y="0"/>
                </a:moveTo>
                <a:cubicBezTo>
                  <a:pt x="28" y="18"/>
                  <a:pt x="35" y="27"/>
                  <a:pt x="35" y="6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72" name="Freeform 28"/>
          <p:cNvSpPr>
            <a:spLocks/>
          </p:cNvSpPr>
          <p:nvPr/>
        </p:nvSpPr>
        <p:spPr bwMode="auto">
          <a:xfrm>
            <a:off x="7837488" y="3795713"/>
            <a:ext cx="23812" cy="12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78"/>
              </a:cxn>
            </a:cxnLst>
            <a:rect l="0" t="0" r="r" b="b"/>
            <a:pathLst>
              <a:path w="15" h="78">
                <a:moveTo>
                  <a:pt x="0" y="0"/>
                </a:moveTo>
                <a:cubicBezTo>
                  <a:pt x="15" y="42"/>
                  <a:pt x="9" y="17"/>
                  <a:pt x="9" y="7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73" name="Freeform 29"/>
          <p:cNvSpPr>
            <a:spLocks/>
          </p:cNvSpPr>
          <p:nvPr/>
        </p:nvSpPr>
        <p:spPr bwMode="auto">
          <a:xfrm>
            <a:off x="7673975" y="3810000"/>
            <a:ext cx="68263" cy="80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17"/>
              </a:cxn>
              <a:cxn ang="0">
                <a:pos x="35" y="43"/>
              </a:cxn>
              <a:cxn ang="0">
                <a:pos x="43" y="51"/>
              </a:cxn>
            </a:cxnLst>
            <a:rect l="0" t="0" r="r" b="b"/>
            <a:pathLst>
              <a:path w="43" h="51">
                <a:moveTo>
                  <a:pt x="0" y="0"/>
                </a:moveTo>
                <a:cubicBezTo>
                  <a:pt x="9" y="6"/>
                  <a:pt x="19" y="9"/>
                  <a:pt x="26" y="17"/>
                </a:cubicBezTo>
                <a:cubicBezTo>
                  <a:pt x="32" y="24"/>
                  <a:pt x="31" y="35"/>
                  <a:pt x="35" y="43"/>
                </a:cubicBezTo>
                <a:cubicBezTo>
                  <a:pt x="37" y="46"/>
                  <a:pt x="40" y="48"/>
                  <a:pt x="43" y="51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74" name="Freeform 30"/>
          <p:cNvSpPr>
            <a:spLocks/>
          </p:cNvSpPr>
          <p:nvPr/>
        </p:nvSpPr>
        <p:spPr bwMode="auto">
          <a:xfrm>
            <a:off x="7510463" y="3824288"/>
            <a:ext cx="14287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68"/>
              </a:cxn>
            </a:cxnLst>
            <a:rect l="0" t="0" r="r" b="b"/>
            <a:pathLst>
              <a:path w="9" h="68">
                <a:moveTo>
                  <a:pt x="0" y="0"/>
                </a:moveTo>
                <a:cubicBezTo>
                  <a:pt x="9" y="63"/>
                  <a:pt x="9" y="40"/>
                  <a:pt x="9" y="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75" name="Freeform 31"/>
          <p:cNvSpPr>
            <a:spLocks/>
          </p:cNvSpPr>
          <p:nvPr/>
        </p:nvSpPr>
        <p:spPr bwMode="auto">
          <a:xfrm>
            <a:off x="7280275" y="3851275"/>
            <a:ext cx="39688" cy="122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51"/>
              </a:cxn>
              <a:cxn ang="0">
                <a:pos x="25" y="77"/>
              </a:cxn>
            </a:cxnLst>
            <a:rect l="0" t="0" r="r" b="b"/>
            <a:pathLst>
              <a:path w="25" h="77">
                <a:moveTo>
                  <a:pt x="0" y="0"/>
                </a:moveTo>
                <a:cubicBezTo>
                  <a:pt x="6" y="17"/>
                  <a:pt x="12" y="34"/>
                  <a:pt x="17" y="51"/>
                </a:cubicBezTo>
                <a:cubicBezTo>
                  <a:pt x="20" y="60"/>
                  <a:pt x="25" y="77"/>
                  <a:pt x="25" y="77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76" name="Freeform 32"/>
          <p:cNvSpPr>
            <a:spLocks/>
          </p:cNvSpPr>
          <p:nvPr/>
        </p:nvSpPr>
        <p:spPr bwMode="auto">
          <a:xfrm>
            <a:off x="7089775" y="3890963"/>
            <a:ext cx="39688" cy="109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69"/>
              </a:cxn>
            </a:cxnLst>
            <a:rect l="0" t="0" r="r" b="b"/>
            <a:pathLst>
              <a:path w="25" h="69">
                <a:moveTo>
                  <a:pt x="0" y="0"/>
                </a:moveTo>
                <a:cubicBezTo>
                  <a:pt x="7" y="24"/>
                  <a:pt x="14" y="47"/>
                  <a:pt x="25" y="69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77" name="Freeform 33"/>
          <p:cNvSpPr>
            <a:spLocks/>
          </p:cNvSpPr>
          <p:nvPr/>
        </p:nvSpPr>
        <p:spPr bwMode="auto">
          <a:xfrm>
            <a:off x="6926263" y="3932238"/>
            <a:ext cx="68262" cy="95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" y="60"/>
              </a:cxn>
            </a:cxnLst>
            <a:rect l="0" t="0" r="r" b="b"/>
            <a:pathLst>
              <a:path w="43" h="60">
                <a:moveTo>
                  <a:pt x="0" y="0"/>
                </a:moveTo>
                <a:cubicBezTo>
                  <a:pt x="35" y="23"/>
                  <a:pt x="25" y="26"/>
                  <a:pt x="43" y="6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31779" name="Object 35"/>
          <p:cNvGraphicFramePr>
            <a:graphicFrameLocks noChangeAspect="1"/>
          </p:cNvGraphicFramePr>
          <p:nvPr/>
        </p:nvGraphicFramePr>
        <p:xfrm>
          <a:off x="4724400" y="2514600"/>
          <a:ext cx="1381125" cy="685800"/>
        </p:xfrm>
        <a:graphic>
          <a:graphicData uri="http://schemas.openxmlformats.org/presentationml/2006/ole">
            <p:oleObj spid="_x0000_s37892" name="Clip" r:id="rId6" imgW="1380952" imgH="685714" progId="">
              <p:embed/>
            </p:oleObj>
          </a:graphicData>
        </a:graphic>
      </p:graphicFrame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6934200" y="2895600"/>
            <a:ext cx="685800" cy="15240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7086600" y="3048000"/>
            <a:ext cx="685800" cy="15240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89" name="Freeform 45"/>
          <p:cNvSpPr>
            <a:spLocks/>
          </p:cNvSpPr>
          <p:nvPr/>
        </p:nvSpPr>
        <p:spPr bwMode="auto">
          <a:xfrm>
            <a:off x="6854825" y="2871788"/>
            <a:ext cx="387350" cy="171450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36" y="51"/>
              </a:cxn>
              <a:cxn ang="0">
                <a:pos x="62" y="60"/>
              </a:cxn>
              <a:cxn ang="0">
                <a:pos x="233" y="17"/>
              </a:cxn>
            </a:cxnLst>
            <a:rect l="0" t="0" r="r" b="b"/>
            <a:pathLst>
              <a:path w="244" h="108">
                <a:moveTo>
                  <a:pt x="88" y="0"/>
                </a:moveTo>
                <a:cubicBezTo>
                  <a:pt x="70" y="4"/>
                  <a:pt x="0" y="14"/>
                  <a:pt x="36" y="51"/>
                </a:cubicBezTo>
                <a:cubicBezTo>
                  <a:pt x="42" y="58"/>
                  <a:pt x="53" y="57"/>
                  <a:pt x="62" y="60"/>
                </a:cubicBezTo>
                <a:cubicBezTo>
                  <a:pt x="244" y="50"/>
                  <a:pt x="233" y="108"/>
                  <a:pt x="233" y="17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90" name="Freeform 46"/>
          <p:cNvSpPr>
            <a:spLocks/>
          </p:cNvSpPr>
          <p:nvPr/>
        </p:nvSpPr>
        <p:spPr bwMode="auto">
          <a:xfrm>
            <a:off x="7212013" y="2857500"/>
            <a:ext cx="80962" cy="68263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43"/>
              </a:cxn>
            </a:cxnLst>
            <a:rect l="0" t="0" r="r" b="b"/>
            <a:pathLst>
              <a:path w="51" h="43">
                <a:moveTo>
                  <a:pt x="51" y="0"/>
                </a:moveTo>
                <a:cubicBezTo>
                  <a:pt x="31" y="13"/>
                  <a:pt x="16" y="25"/>
                  <a:pt x="0" y="4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91" name="Freeform 47"/>
          <p:cNvSpPr>
            <a:spLocks/>
          </p:cNvSpPr>
          <p:nvPr/>
        </p:nvSpPr>
        <p:spPr bwMode="auto">
          <a:xfrm>
            <a:off x="7224713" y="2884488"/>
            <a:ext cx="288925" cy="100012"/>
          </a:xfrm>
          <a:custGeom>
            <a:avLst/>
            <a:gdLst/>
            <a:ahLst/>
            <a:cxnLst>
              <a:cxn ang="0">
                <a:pos x="163" y="0"/>
              </a:cxn>
              <a:cxn ang="0">
                <a:pos x="180" y="26"/>
              </a:cxn>
              <a:cxn ang="0">
                <a:pos x="155" y="43"/>
              </a:cxn>
              <a:cxn ang="0">
                <a:pos x="0" y="60"/>
              </a:cxn>
            </a:cxnLst>
            <a:rect l="0" t="0" r="r" b="b"/>
            <a:pathLst>
              <a:path w="182" h="63">
                <a:moveTo>
                  <a:pt x="163" y="0"/>
                </a:moveTo>
                <a:cubicBezTo>
                  <a:pt x="169" y="9"/>
                  <a:pt x="182" y="16"/>
                  <a:pt x="180" y="26"/>
                </a:cubicBezTo>
                <a:cubicBezTo>
                  <a:pt x="178" y="36"/>
                  <a:pt x="164" y="39"/>
                  <a:pt x="155" y="43"/>
                </a:cubicBezTo>
                <a:cubicBezTo>
                  <a:pt x="108" y="63"/>
                  <a:pt x="50" y="60"/>
                  <a:pt x="0" y="6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2005172" y="685800"/>
            <a:ext cx="2215991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000099"/>
                </a:solidFill>
                <a:latin typeface="+mn-ea"/>
              </a:rPr>
              <a:t>「</a:t>
            </a:r>
            <a:r>
              <a:rPr lang="en-US" altLang="zh-TW" sz="2400" b="1" dirty="0">
                <a:solidFill>
                  <a:srgbClr val="000099"/>
                </a:solidFill>
                <a:latin typeface="+mn-ea"/>
              </a:rPr>
              <a:t>….</a:t>
            </a:r>
            <a:r>
              <a:rPr lang="zh-TW" altLang="en-US" sz="2400" b="1" dirty="0">
                <a:solidFill>
                  <a:srgbClr val="000099"/>
                </a:solidFill>
                <a:latin typeface="+mn-ea"/>
              </a:rPr>
              <a:t>為我築一高房，以便認識穆撤的主，我想他是一個造謠者。」</a:t>
            </a:r>
          </a:p>
          <a:p>
            <a:pPr>
              <a:spcBef>
                <a:spcPct val="50000"/>
              </a:spcBef>
            </a:pPr>
            <a:r>
              <a:rPr lang="zh-TW" altLang="en-US" sz="2400" dirty="0">
                <a:latin typeface="+mn-ea"/>
              </a:rPr>
              <a:t>  </a:t>
            </a:r>
            <a:r>
              <a:rPr lang="en-US" altLang="zh-TW" sz="2400" dirty="0">
                <a:solidFill>
                  <a:srgbClr val="000099"/>
                </a:solidFill>
                <a:latin typeface="+mn-ea"/>
              </a:rPr>
              <a:t>(</a:t>
            </a:r>
            <a:r>
              <a:rPr lang="zh-TW" altLang="en-US" sz="2400" dirty="0">
                <a:solidFill>
                  <a:srgbClr val="000099"/>
                </a:solidFill>
                <a:latin typeface="+mn-ea"/>
              </a:rPr>
              <a:t>古蘭經</a:t>
            </a:r>
            <a:r>
              <a:rPr lang="en-US" altLang="zh-TW" sz="2400" dirty="0">
                <a:solidFill>
                  <a:srgbClr val="000099"/>
                </a:solidFill>
                <a:latin typeface="+mn-ea"/>
              </a:rPr>
              <a:t>28</a:t>
            </a:r>
            <a:r>
              <a:rPr lang="zh-TW" altLang="en-US" sz="2400" dirty="0">
                <a:solidFill>
                  <a:srgbClr val="000099"/>
                </a:solidFill>
                <a:latin typeface="+mn-ea"/>
              </a:rPr>
              <a:t>章</a:t>
            </a:r>
            <a:r>
              <a:rPr lang="en-US" altLang="zh-TW" sz="2400" dirty="0">
                <a:solidFill>
                  <a:srgbClr val="000099"/>
                </a:solidFill>
                <a:latin typeface="+mn-ea"/>
              </a:rPr>
              <a:t>38</a:t>
            </a:r>
            <a:r>
              <a:rPr lang="zh-TW" altLang="en-US" sz="2400" dirty="0">
                <a:solidFill>
                  <a:srgbClr val="000099"/>
                </a:solidFill>
                <a:latin typeface="+mn-ea"/>
              </a:rPr>
              <a:t>節</a:t>
            </a:r>
            <a:r>
              <a:rPr lang="en-US" altLang="zh-TW" sz="2400" dirty="0">
                <a:solidFill>
                  <a:srgbClr val="000099"/>
                </a:solidFill>
                <a:latin typeface="+mn-ea"/>
              </a:rPr>
              <a:t>)</a:t>
            </a:r>
            <a:endParaRPr lang="en-US" altLang="zh-TW" sz="2400" dirty="0">
              <a:latin typeface="+mn-ea"/>
            </a:endParaRPr>
          </a:p>
        </p:txBody>
      </p: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5371108" y="3962400"/>
            <a:ext cx="92333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FF0066"/>
                </a:solidFill>
              </a:rPr>
              <a:t>「我們這裡看不到上帝啊！」</a:t>
            </a:r>
            <a:endParaRPr lang="zh-TW" altLang="en-US" sz="2400" b="1" dirty="0">
              <a:solidFill>
                <a:srgbClr val="FF66CC"/>
              </a:solidFill>
            </a:endParaRPr>
          </a:p>
        </p:txBody>
      </p:sp>
      <p:sp>
        <p:nvSpPr>
          <p:cNvPr id="31794" name="Freeform 50"/>
          <p:cNvSpPr>
            <a:spLocks/>
          </p:cNvSpPr>
          <p:nvPr/>
        </p:nvSpPr>
        <p:spPr bwMode="auto">
          <a:xfrm>
            <a:off x="7212013" y="1714500"/>
            <a:ext cx="339725" cy="95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43"/>
              </a:cxn>
              <a:cxn ang="0">
                <a:pos x="77" y="60"/>
              </a:cxn>
              <a:cxn ang="0">
                <a:pos x="214" y="51"/>
              </a:cxn>
            </a:cxnLst>
            <a:rect l="0" t="0" r="r" b="b"/>
            <a:pathLst>
              <a:path w="214" h="60">
                <a:moveTo>
                  <a:pt x="0" y="0"/>
                </a:moveTo>
                <a:cubicBezTo>
                  <a:pt x="6" y="20"/>
                  <a:pt x="5" y="33"/>
                  <a:pt x="26" y="43"/>
                </a:cubicBezTo>
                <a:cubicBezTo>
                  <a:pt x="42" y="51"/>
                  <a:pt x="77" y="60"/>
                  <a:pt x="77" y="60"/>
                </a:cubicBezTo>
                <a:cubicBezTo>
                  <a:pt x="191" y="50"/>
                  <a:pt x="146" y="51"/>
                  <a:pt x="214" y="51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95" name="Freeform 51"/>
          <p:cNvSpPr>
            <a:spLocks/>
          </p:cNvSpPr>
          <p:nvPr/>
        </p:nvSpPr>
        <p:spPr bwMode="auto">
          <a:xfrm>
            <a:off x="7483475" y="1782763"/>
            <a:ext cx="585788" cy="993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8"/>
              </a:cxn>
              <a:cxn ang="0">
                <a:pos x="95" y="51"/>
              </a:cxn>
              <a:cxn ang="0">
                <a:pos x="137" y="154"/>
              </a:cxn>
              <a:cxn ang="0">
                <a:pos x="189" y="360"/>
              </a:cxn>
              <a:cxn ang="0">
                <a:pos x="215" y="446"/>
              </a:cxn>
              <a:cxn ang="0">
                <a:pos x="240" y="471"/>
              </a:cxn>
              <a:cxn ang="0">
                <a:pos x="309" y="531"/>
              </a:cxn>
              <a:cxn ang="0">
                <a:pos x="369" y="591"/>
              </a:cxn>
              <a:cxn ang="0">
                <a:pos x="206" y="600"/>
              </a:cxn>
              <a:cxn ang="0">
                <a:pos x="120" y="626"/>
              </a:cxn>
              <a:cxn ang="0">
                <a:pos x="26" y="626"/>
              </a:cxn>
            </a:cxnLst>
            <a:rect l="0" t="0" r="r" b="b"/>
            <a:pathLst>
              <a:path w="369" h="626">
                <a:moveTo>
                  <a:pt x="0" y="0"/>
                </a:moveTo>
                <a:cubicBezTo>
                  <a:pt x="17" y="3"/>
                  <a:pt x="37" y="0"/>
                  <a:pt x="52" y="8"/>
                </a:cubicBezTo>
                <a:cubicBezTo>
                  <a:pt x="70" y="18"/>
                  <a:pt x="95" y="51"/>
                  <a:pt x="95" y="51"/>
                </a:cubicBezTo>
                <a:cubicBezTo>
                  <a:pt x="106" y="87"/>
                  <a:pt x="127" y="117"/>
                  <a:pt x="137" y="154"/>
                </a:cubicBezTo>
                <a:cubicBezTo>
                  <a:pt x="156" y="222"/>
                  <a:pt x="170" y="292"/>
                  <a:pt x="189" y="360"/>
                </a:cubicBezTo>
                <a:cubicBezTo>
                  <a:pt x="194" y="379"/>
                  <a:pt x="204" y="435"/>
                  <a:pt x="215" y="446"/>
                </a:cubicBezTo>
                <a:cubicBezTo>
                  <a:pt x="223" y="454"/>
                  <a:pt x="233" y="462"/>
                  <a:pt x="240" y="471"/>
                </a:cubicBezTo>
                <a:cubicBezTo>
                  <a:pt x="264" y="500"/>
                  <a:pt x="271" y="519"/>
                  <a:pt x="309" y="531"/>
                </a:cubicBezTo>
                <a:cubicBezTo>
                  <a:pt x="338" y="550"/>
                  <a:pt x="357" y="558"/>
                  <a:pt x="369" y="591"/>
                </a:cubicBezTo>
                <a:cubicBezTo>
                  <a:pt x="315" y="594"/>
                  <a:pt x="260" y="595"/>
                  <a:pt x="206" y="600"/>
                </a:cubicBezTo>
                <a:cubicBezTo>
                  <a:pt x="176" y="603"/>
                  <a:pt x="150" y="626"/>
                  <a:pt x="120" y="626"/>
                </a:cubicBezTo>
                <a:cubicBezTo>
                  <a:pt x="89" y="626"/>
                  <a:pt x="57" y="626"/>
                  <a:pt x="26" y="62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97" name="Rectangle 53"/>
          <p:cNvSpPr>
            <a:spLocks noChangeArrowheads="1"/>
          </p:cNvSpPr>
          <p:nvPr/>
        </p:nvSpPr>
        <p:spPr bwMode="auto">
          <a:xfrm>
            <a:off x="7315200" y="1752600"/>
            <a:ext cx="152400" cy="7620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801" name="Freeform 57"/>
          <p:cNvSpPr>
            <a:spLocks/>
          </p:cNvSpPr>
          <p:nvPr/>
        </p:nvSpPr>
        <p:spPr bwMode="auto">
          <a:xfrm>
            <a:off x="7307263" y="1768475"/>
            <a:ext cx="176212" cy="55563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7" y="35"/>
              </a:cxn>
              <a:cxn ang="0">
                <a:pos x="111" y="0"/>
              </a:cxn>
            </a:cxnLst>
            <a:rect l="0" t="0" r="r" b="b"/>
            <a:pathLst>
              <a:path w="111" h="35">
                <a:moveTo>
                  <a:pt x="0" y="17"/>
                </a:moveTo>
                <a:cubicBezTo>
                  <a:pt x="6" y="23"/>
                  <a:pt x="9" y="35"/>
                  <a:pt x="17" y="35"/>
                </a:cubicBezTo>
                <a:cubicBezTo>
                  <a:pt x="28" y="35"/>
                  <a:pt x="91" y="12"/>
                  <a:pt x="111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1802" name="Picture 58" descr="C:\Temp\worl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581400"/>
            <a:ext cx="1143000" cy="1143000"/>
          </a:xfrm>
          <a:prstGeom prst="rect">
            <a:avLst/>
          </a:prstGeom>
          <a:noFill/>
        </p:spPr>
      </p:pic>
      <p:sp>
        <p:nvSpPr>
          <p:cNvPr id="40" name="日期版面配置區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41" name="投影片編號版面配置區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0099"/>
                </a:solidFill>
                <a:effectLst/>
              </a:rPr>
              <a:t>結論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2209800"/>
            <a:ext cx="7467600" cy="4873752"/>
          </a:xfrm>
        </p:spPr>
        <p:txBody>
          <a:bodyPr/>
          <a:lstStyle/>
          <a:p>
            <a:r>
              <a:rPr lang="zh-TW" altLang="en-US" sz="2800" dirty="0" smtClean="0"/>
              <a:t>人要遵守上主的法律才得安寧生活</a:t>
            </a:r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81000"/>
            <a:ext cx="7696200" cy="4873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altLang="zh-TW" dirty="0" smtClean="0"/>
              <a:t>  Because of this it cannot be repeated too often that Islam is not merely a religion. It is a total and unified way of life, both religious and secular; it is a set of beliefs and a way of worship; it is a vast and integrated </a:t>
            </a:r>
            <a:r>
              <a:rPr lang="en-US" altLang="zh-TW" u="sng" dirty="0" smtClean="0"/>
              <a:t>system of law</a:t>
            </a:r>
            <a:r>
              <a:rPr lang="en-US" altLang="zh-TW" dirty="0" smtClean="0"/>
              <a:t>; it is a culture and a civilization;  it is an economic system and a way of doing business; it is a polity  and a method of governance; it is special sort of society and a way of running a family; it prescribes for inheritance and divorce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dress and etiquette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 food  and personal  hygiene. It is a spiritual and human totality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this-worldly and other-worldly.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dirty="0" smtClean="0"/>
              <a:t>       Consequently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religion and politics are the two sides of a single coin in Islam......</a:t>
            </a:r>
          </a:p>
          <a:p>
            <a:pPr algn="just" eaLnBrk="1" hangingPunct="1"/>
            <a:endParaRPr lang="en-US" altLang="zh-TW" sz="20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685800"/>
            <a:ext cx="8458200" cy="6172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600" dirty="0" smtClean="0"/>
              <a:t>　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endParaRPr lang="en-US" altLang="zh-TW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真主創造人，並指引人類應如何生活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57:25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我確已派遣我的眾使者，去傳達我的許多 明証，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       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並降示天經和公平（是非對錯</a:t>
            </a: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)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以便眾人謹守公道。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　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7:29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你說：「我的主，命令人主持公道．」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4:58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安拉又命令你們替眾人判決的時侯要秉公  判決．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dirty="0" smtClean="0">
              <a:latin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dirty="0" smtClean="0">
              <a:latin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dirty="0" smtClean="0">
                <a:latin typeface="+mn-ea"/>
              </a:rPr>
              <a:t>　</a:t>
            </a:r>
            <a:endParaRPr lang="en-US" altLang="zh-TW" dirty="0" smtClean="0">
              <a:latin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dirty="0" smtClean="0">
                <a:latin typeface="+mn-ea"/>
              </a:rPr>
              <a:t>　</a:t>
            </a:r>
            <a:endParaRPr lang="en-US" altLang="zh-TW" dirty="0" smtClean="0">
              <a:latin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dirty="0" smtClean="0">
              <a:latin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dirty="0" smtClean="0">
                <a:latin typeface="+mn-ea"/>
              </a:rPr>
              <a:t>　</a:t>
            </a:r>
            <a:endParaRPr lang="en-US" altLang="zh-TW" dirty="0" smtClean="0">
              <a:latin typeface="+mn-ea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6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143000"/>
            <a:ext cx="5867400" cy="38893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dirty="0" smtClean="0"/>
              <a:t>    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沙里亞的目的</a:t>
            </a:r>
            <a:endParaRPr lang="en-US" altLang="zh-TW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1.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維持社會安全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2.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保障生命，財產，理智，倫常，宗教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3. 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遇上糾紛，主持公道</a:t>
            </a:r>
            <a:endParaRPr lang="en-US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0" y="2362200"/>
            <a:ext cx="3733800" cy="24542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zh-TW" sz="2700" cap="none" dirty="0" smtClean="0"/>
              <a:t>  </a:t>
            </a:r>
            <a:br>
              <a:rPr lang="en-US" altLang="zh-TW" sz="2700" cap="none" dirty="0" smtClean="0"/>
            </a:br>
            <a:r>
              <a:rPr lang="en-US" altLang="zh-TW" sz="2700" cap="none" dirty="0" smtClean="0"/>
              <a:t/>
            </a:r>
            <a:br>
              <a:rPr lang="en-US" altLang="zh-TW" sz="2700" cap="none" dirty="0" smtClean="0"/>
            </a:br>
            <a:r>
              <a:rPr lang="en-US" altLang="zh-TW" sz="2700" cap="none" dirty="0" smtClean="0"/>
              <a:t/>
            </a:r>
            <a:br>
              <a:rPr lang="en-US" altLang="zh-TW" sz="2700" cap="none" dirty="0" smtClean="0"/>
            </a:br>
            <a:r>
              <a:rPr lang="en-US" altLang="zh-TW" sz="2700" cap="none" dirty="0" smtClean="0"/>
              <a:t/>
            </a:r>
            <a:br>
              <a:rPr lang="en-US" altLang="zh-TW" sz="2700" cap="none" dirty="0" smtClean="0"/>
            </a:br>
            <a:r>
              <a:rPr lang="en-US" altLang="zh-TW" sz="2700" cap="none" dirty="0" smtClean="0"/>
              <a:t/>
            </a:r>
            <a:br>
              <a:rPr lang="en-US" altLang="zh-TW" sz="2700" cap="none" dirty="0" smtClean="0"/>
            </a:br>
            <a:r>
              <a:rPr lang="en-US" altLang="zh-TW" sz="2700" cap="none" dirty="0" smtClean="0"/>
              <a:t/>
            </a:r>
            <a:br>
              <a:rPr lang="en-US" altLang="zh-TW" sz="2700" cap="none" dirty="0" smtClean="0"/>
            </a:br>
            <a:r>
              <a:rPr lang="zh-TW" altLang="en-US" sz="2700" cap="none" dirty="0" smtClean="0"/>
              <a:t>　</a:t>
            </a:r>
            <a:r>
              <a:rPr lang="zh-TW" altLang="en-US" sz="3600" cap="none" dirty="0" smtClean="0">
                <a:solidFill>
                  <a:schemeClr val="tx1"/>
                </a:solidFill>
                <a:latin typeface="+mn-ea"/>
                <a:ea typeface="+mn-ea"/>
              </a:rPr>
              <a:t>最著名是十戒  </a:t>
            </a:r>
            <a:r>
              <a:rPr lang="en-US" altLang="zh-TW" sz="2700" cap="none" dirty="0" smtClean="0">
                <a:latin typeface="+mn-ea"/>
                <a:ea typeface="+mn-ea"/>
              </a:rPr>
              <a:t/>
            </a:r>
            <a:br>
              <a:rPr lang="en-US" altLang="zh-TW" sz="2700" cap="none" dirty="0" smtClean="0">
                <a:latin typeface="+mn-ea"/>
                <a:ea typeface="+mn-ea"/>
              </a:rPr>
            </a:br>
            <a:r>
              <a:rPr lang="en-US" altLang="zh-TW" sz="2700" cap="none" dirty="0" smtClean="0">
                <a:latin typeface="+mn-ea"/>
                <a:ea typeface="+mn-ea"/>
              </a:rPr>
              <a:t/>
            </a:r>
            <a:br>
              <a:rPr lang="en-US" altLang="zh-TW" sz="2700" cap="none" dirty="0" smtClean="0">
                <a:latin typeface="+mn-ea"/>
                <a:ea typeface="+mn-ea"/>
              </a:rPr>
            </a:br>
            <a:r>
              <a:rPr lang="zh-TW" altLang="en-US" sz="2700" cap="none" dirty="0" smtClean="0">
                <a:latin typeface="+mn-ea"/>
                <a:ea typeface="+mn-ea"/>
              </a:rPr>
              <a:t>  </a:t>
            </a:r>
            <a:r>
              <a:rPr lang="en-US" altLang="zh-TW" sz="2700" cap="none" dirty="0" smtClean="0">
                <a:solidFill>
                  <a:schemeClr val="tx1"/>
                </a:solidFill>
                <a:latin typeface="+mn-ea"/>
                <a:ea typeface="+mn-ea"/>
              </a:rPr>
              <a:t>- </a:t>
            </a:r>
            <a:r>
              <a:rPr lang="zh-TW" altLang="en-US" sz="2700" cap="none" dirty="0" smtClean="0">
                <a:solidFill>
                  <a:schemeClr val="tx1"/>
                </a:solidFill>
                <a:latin typeface="+mn-ea"/>
                <a:ea typeface="+mn-ea"/>
              </a:rPr>
              <a:t>維持社會秩序  </a:t>
            </a:r>
            <a:r>
              <a:rPr lang="en-US" altLang="zh-TW" sz="2700" cap="none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2700" cap="none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2700" cap="none" dirty="0" smtClean="0">
                <a:solidFill>
                  <a:schemeClr val="tx1"/>
                </a:solidFill>
                <a:latin typeface="+mn-ea"/>
                <a:ea typeface="+mn-ea"/>
              </a:rPr>
              <a:t>  </a:t>
            </a:r>
            <a:r>
              <a:rPr lang="en-US" altLang="zh-TW" sz="2700" cap="none" dirty="0" smtClean="0">
                <a:solidFill>
                  <a:schemeClr val="tx1"/>
                </a:solidFill>
                <a:latin typeface="+mn-ea"/>
                <a:ea typeface="+mn-ea"/>
              </a:rPr>
              <a:t>- </a:t>
            </a:r>
            <a:r>
              <a:rPr lang="zh-TW" altLang="en-US" sz="2700" cap="none" dirty="0" smtClean="0">
                <a:solidFill>
                  <a:schemeClr val="tx1"/>
                </a:solidFill>
                <a:latin typeface="+mn-ea"/>
                <a:ea typeface="+mn-ea"/>
              </a:rPr>
              <a:t>反映道德標準</a:t>
            </a:r>
            <a:r>
              <a:rPr lang="en-US" altLang="zh-TW" sz="2700" cap="none" dirty="0" smtClean="0"/>
              <a:t/>
            </a:r>
            <a:br>
              <a:rPr lang="en-US" altLang="zh-TW" sz="2700" cap="none" dirty="0" smtClean="0"/>
            </a:br>
            <a:endParaRPr lang="zh-TW" altLang="en-US" sz="2700" cap="non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0225"/>
            <a:ext cx="8229600" cy="1146175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en-US" sz="72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TW" altLang="en-US" sz="40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ea"/>
                <a:cs typeface="+mj-cs"/>
              </a:rPr>
              <a:t>舊約有很多律法</a:t>
            </a:r>
            <a:endParaRPr lang="en-US" altLang="en-US" sz="4000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n-ea"/>
              <a:cs typeface="+mj-cs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8229600" cy="29654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耶穌並未廢掉律法成全律法</a:t>
            </a: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914400"/>
            <a:ext cx="6705600" cy="4419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en-US" sz="40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zh-TW" altLang="en-US" sz="40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沙里亞的來源</a:t>
            </a:r>
            <a:endParaRPr lang="en-US" altLang="zh-TW" sz="4000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zh-TW" sz="4000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zh-TW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ea"/>
                <a:cs typeface="+mj-cs"/>
              </a:rPr>
              <a:t> -</a:t>
            </a:r>
            <a:r>
              <a:rPr lang="zh-TW" altLang="en-US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ea"/>
                <a:cs typeface="+mj-cs"/>
              </a:rPr>
              <a:t>　古蘭經－真主的法度</a:t>
            </a:r>
            <a:endParaRPr lang="en-US" altLang="zh-TW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n-ea"/>
              <a:cs typeface="+mj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zh-TW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n-ea"/>
              <a:cs typeface="+mj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zh-TW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ea"/>
                <a:cs typeface="+mj-cs"/>
              </a:rPr>
              <a:t> -    </a:t>
            </a:r>
            <a:r>
              <a:rPr lang="zh-TW" altLang="en-US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ea"/>
                <a:cs typeface="+mj-cs"/>
              </a:rPr>
              <a:t>穆聖的聖行，聖訓   </a:t>
            </a:r>
            <a:r>
              <a:rPr lang="en-US" altLang="zh-TW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ea"/>
                <a:cs typeface="+mj-cs"/>
              </a:rPr>
              <a:t>(</a:t>
            </a:r>
            <a:r>
              <a:rPr lang="zh-TW" altLang="en-US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ea"/>
                <a:cs typeface="+mj-cs"/>
              </a:rPr>
              <a:t>演繹 古蘭經之權威</a:t>
            </a:r>
            <a:r>
              <a:rPr lang="en-US" altLang="zh-TW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ea"/>
                <a:cs typeface="+mj-cs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zh-TW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n-ea"/>
              <a:cs typeface="+mj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zh-TW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ea"/>
                <a:cs typeface="+mj-cs"/>
              </a:rPr>
              <a:t> -    </a:t>
            </a:r>
            <a:r>
              <a:rPr lang="zh-TW" altLang="en-US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ea"/>
                <a:cs typeface="+mj-cs"/>
              </a:rPr>
              <a:t>伊斯蘭學者的共識       </a:t>
            </a:r>
            <a:endParaRPr lang="en-US" altLang="zh-TW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n-ea"/>
              <a:cs typeface="+mj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zh-TW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n-ea"/>
              <a:cs typeface="+mj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zh-TW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ea"/>
                <a:cs typeface="+mj-cs"/>
              </a:rPr>
              <a:t> -    </a:t>
            </a:r>
            <a:r>
              <a:rPr lang="zh-TW" altLang="en-US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ea"/>
                <a:cs typeface="+mj-cs"/>
              </a:rPr>
              <a:t>合理推論</a:t>
            </a:r>
            <a:endParaRPr lang="en-US" altLang="zh-TW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n-ea"/>
              <a:cs typeface="+mj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5/5/2012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3F1AE-F2AE-45DB-946D-3A70FD82463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505</TotalTime>
  <Words>938</Words>
  <Application>Microsoft Office PowerPoint</Application>
  <PresentationFormat>如螢幕大小 (4:3)</PresentationFormat>
  <Paragraphs>208</Paragraphs>
  <Slides>32</Slides>
  <Notes>21</Notes>
  <HiddenSlides>5</HiddenSlides>
  <MMClips>1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4" baseType="lpstr">
      <vt:lpstr>Oriel</vt:lpstr>
      <vt:lpstr>Clip</vt:lpstr>
      <vt:lpstr>SHARIAH  沙里亞  伊斯蘭法律  字義－前往水源之途 </vt:lpstr>
      <vt:lpstr>投影片 2</vt:lpstr>
      <vt:lpstr>投影片 3</vt:lpstr>
      <vt:lpstr>投影片 4</vt:lpstr>
      <vt:lpstr>投影片 5</vt:lpstr>
      <vt:lpstr>投影片 6</vt:lpstr>
      <vt:lpstr>        　最著名是十戒      - 維持社會秩序     - 反映道德標準 </vt:lpstr>
      <vt:lpstr>投影片 8</vt:lpstr>
      <vt:lpstr>投影片 9</vt:lpstr>
      <vt:lpstr>投影片 10</vt:lpstr>
      <vt:lpstr>沙里亞 基本原則</vt:lpstr>
      <vt:lpstr>投影片 12</vt:lpstr>
      <vt:lpstr>投影片 13</vt:lpstr>
      <vt:lpstr>投影片 14</vt:lpstr>
      <vt:lpstr>古蘭經 9:31</vt:lpstr>
      <vt:lpstr>古蘭經 10:59</vt:lpstr>
      <vt:lpstr>投影片 17</vt:lpstr>
      <vt:lpstr>古蘭經 5:103-4</vt:lpstr>
      <vt:lpstr>投影片 19</vt:lpstr>
      <vt:lpstr>投影片 20</vt:lpstr>
      <vt:lpstr>投影片 21</vt:lpstr>
      <vt:lpstr>投影片 22</vt:lpstr>
      <vt:lpstr>投影片 23</vt:lpstr>
      <vt:lpstr>古蘭經 2:173</vt:lpstr>
      <vt:lpstr>投影片 25</vt:lpstr>
      <vt:lpstr>美國政府在14年禁酒的努力</vt:lpstr>
      <vt:lpstr>美國政府在14年禁酒的努力</vt:lpstr>
      <vt:lpstr>伊斯蘭如何禁酒？</vt:lpstr>
      <vt:lpstr>投影片 29</vt:lpstr>
      <vt:lpstr>投影片 30</vt:lpstr>
      <vt:lpstr>投影片 31</vt:lpstr>
      <vt:lpstr>結論</vt:lpstr>
    </vt:vector>
  </TitlesOfParts>
  <Company>IKTMC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Shariah  沙里亞  伊斯蘭法律  字義－前往水源之途 </dc:title>
  <dc:creator>sams</dc:creator>
  <cp:lastModifiedBy>zq </cp:lastModifiedBy>
  <cp:revision>60</cp:revision>
  <dcterms:created xsi:type="dcterms:W3CDTF">2011-05-13T06:07:43Z</dcterms:created>
  <dcterms:modified xsi:type="dcterms:W3CDTF">2012-05-05T05:49:46Z</dcterms:modified>
</cp:coreProperties>
</file>