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handoutMasterIdLst>
    <p:handoutMasterId r:id="rId20"/>
  </p:handoutMasterIdLst>
  <p:sldIdLst>
    <p:sldId id="257" r:id="rId2"/>
    <p:sldId id="258" r:id="rId3"/>
    <p:sldId id="281" r:id="rId4"/>
    <p:sldId id="260" r:id="rId5"/>
    <p:sldId id="261" r:id="rId6"/>
    <p:sldId id="262" r:id="rId7"/>
    <p:sldId id="264" r:id="rId8"/>
    <p:sldId id="265" r:id="rId9"/>
    <p:sldId id="266" r:id="rId10"/>
    <p:sldId id="268" r:id="rId11"/>
    <p:sldId id="269" r:id="rId12"/>
    <p:sldId id="275" r:id="rId13"/>
    <p:sldId id="276" r:id="rId14"/>
    <p:sldId id="278" r:id="rId15"/>
    <p:sldId id="279" r:id="rId16"/>
    <p:sldId id="280" r:id="rId17"/>
    <p:sldId id="274" r:id="rId18"/>
  </p:sldIdLst>
  <p:sldSz cx="9144000" cy="6858000" type="screen4x3"/>
  <p:notesSz cx="7010400" cy="92964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5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38145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139" tIns="44070" rIns="88139" bIns="4407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734" y="1"/>
            <a:ext cx="3038145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139" tIns="44070" rIns="88139" bIns="4407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r>
              <a:rPr lang="en-US" altLang="zh-TW" smtClean="0"/>
              <a:t>2012/5/19</a:t>
            </a:r>
            <a:endParaRPr lang="en-US" altLang="zh-TW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59"/>
            <a:ext cx="3038145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139" tIns="44070" rIns="88139" bIns="4407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734" y="8830659"/>
            <a:ext cx="3038145" cy="464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139" tIns="44070" rIns="88139" bIns="4407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57E7CB92-AAB6-4380-B1A7-826537D3AD9D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altLang="zh-TW" smtClean="0"/>
              <a:t>2012/5/19</a:t>
            </a:r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94B526-4020-4B7F-B724-18D3F7E946A7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94B526-4020-4B7F-B724-18D3F7E946A7}" type="slidenum">
              <a:rPr lang="zh-TW" altLang="en-US" smtClean="0"/>
              <a:t>1</a:t>
            </a:fld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altLang="zh-TW" smtClean="0"/>
              <a:t>2012/5/19</a:t>
            </a:r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927100"/>
            <a:ext cx="8991600" cy="4495800"/>
            <a:chOff x="0" y="584"/>
            <a:chExt cx="5664" cy="2832"/>
          </a:xfrm>
        </p:grpSpPr>
        <p:sp>
          <p:nvSpPr>
            <p:cNvPr id="5" name="AutoShape 3"/>
            <p:cNvSpPr>
              <a:spLocks noChangeArrowheads="1"/>
            </p:cNvSpPr>
            <p:nvPr userDrawn="1"/>
          </p:nvSpPr>
          <p:spPr bwMode="auto">
            <a:xfrm>
              <a:off x="432" y="1304"/>
              <a:ext cx="4656" cy="2112"/>
            </a:xfrm>
            <a:prstGeom prst="roundRect">
              <a:avLst>
                <a:gd name="adj" fmla="val 16667"/>
              </a:avLst>
            </a:prstGeom>
            <a:noFill/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0" lang="zh-TW" altLang="zh-TW" sz="2400">
                <a:latin typeface="Times New Roman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blackWhite">
            <a:xfrm>
              <a:off x="144" y="584"/>
              <a:ext cx="4512" cy="624"/>
            </a:xfrm>
            <a:prstGeom prst="rect">
              <a:avLst/>
            </a:prstGeom>
            <a:solidFill>
              <a:schemeClr val="bg1"/>
            </a:solidFill>
            <a:ln w="57150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0" lang="zh-TW" altLang="zh-TW" sz="2400">
                <a:latin typeface="Times New Roman" pitchFamily="18" charset="0"/>
              </a:endParaRPr>
            </a:p>
          </p:txBody>
        </p:sp>
        <p:sp>
          <p:nvSpPr>
            <p:cNvPr id="7" name="AutoShape 5"/>
            <p:cNvSpPr>
              <a:spLocks noChangeArrowheads="1"/>
            </p:cNvSpPr>
            <p:nvPr userDrawn="1"/>
          </p:nvSpPr>
          <p:spPr bwMode="blackWhite">
            <a:xfrm>
              <a:off x="0" y="872"/>
              <a:ext cx="5664" cy="1152"/>
            </a:xfrm>
            <a:custGeom>
              <a:avLst/>
              <a:gdLst>
                <a:gd name="G0" fmla="+- 1000 0 0"/>
                <a:gd name="G1" fmla="+- 1000 0 0"/>
                <a:gd name="G2" fmla="+- G0 0 G1"/>
                <a:gd name="G3" fmla="*/ G1 1 2"/>
                <a:gd name="G4" fmla="+- G0 0 G3"/>
                <a:gd name="T0" fmla="*/ 0 w 1000"/>
                <a:gd name="T1" fmla="*/ 0 h 1000"/>
                <a:gd name="T2" fmla="*/ G4 w 1000"/>
                <a:gd name="T3" fmla="*/ G1 h 1000"/>
              </a:gdLst>
              <a:ahLst/>
              <a:cxnLst>
                <a:cxn ang="0">
                  <a:pos x="0" y="0"/>
                </a:cxn>
                <a:cxn ang="0">
                  <a:pos x="4416" y="0"/>
                </a:cxn>
                <a:cxn ang="0">
                  <a:pos x="4917" y="500"/>
                </a:cxn>
                <a:cxn ang="0">
                  <a:pos x="4417" y="1000"/>
                </a:cxn>
                <a:cxn ang="0">
                  <a:pos x="0" y="1000"/>
                </a:cxn>
              </a:cxnLst>
              <a:rect l="T0" t="T1" r="T2" b="T3"/>
              <a:pathLst>
                <a:path w="4917" h="1000">
                  <a:moveTo>
                    <a:pt x="0" y="0"/>
                  </a:moveTo>
                  <a:lnTo>
                    <a:pt x="4416" y="0"/>
                  </a:lnTo>
                  <a:cubicBezTo>
                    <a:pt x="4693" y="0"/>
                    <a:pt x="4917" y="223"/>
                    <a:pt x="4917" y="500"/>
                  </a:cubicBezTo>
                  <a:cubicBezTo>
                    <a:pt x="4917" y="776"/>
                    <a:pt x="4693" y="999"/>
                    <a:pt x="4417" y="1000"/>
                  </a:cubicBezTo>
                  <a:lnTo>
                    <a:pt x="0" y="100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kumimoji="0" lang="zh-TW" altLang="zh-TW" sz="2400">
                <a:latin typeface="Times New Roman" pitchFamily="18" charset="0"/>
              </a:endParaRPr>
            </a:p>
          </p:txBody>
        </p:sp>
        <p:sp>
          <p:nvSpPr>
            <p:cNvPr id="8" name="Line 6"/>
            <p:cNvSpPr>
              <a:spLocks noChangeShapeType="1"/>
            </p:cNvSpPr>
            <p:nvPr userDrawn="1"/>
          </p:nvSpPr>
          <p:spPr bwMode="auto">
            <a:xfrm>
              <a:off x="0" y="1928"/>
              <a:ext cx="5232" cy="0"/>
            </a:xfrm>
            <a:prstGeom prst="line">
              <a:avLst/>
            </a:prstGeom>
            <a:noFill/>
            <a:ln w="508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zh-TW" altLang="en-US"/>
            </a:p>
          </p:txBody>
        </p:sp>
      </p:grpSp>
      <p:sp>
        <p:nvSpPr>
          <p:cNvPr id="18439" name="Rectangle 7"/>
          <p:cNvSpPr>
            <a:spLocks noGrp="1" noChangeArrowheads="1"/>
          </p:cNvSpPr>
          <p:nvPr>
            <p:ph type="ctrTitle"/>
          </p:nvPr>
        </p:nvSpPr>
        <p:spPr>
          <a:xfrm>
            <a:off x="228600" y="1427163"/>
            <a:ext cx="8077200" cy="1609725"/>
          </a:xfrm>
        </p:spPr>
        <p:txBody>
          <a:bodyPr/>
          <a:lstStyle>
            <a:lvl1pPr>
              <a:defRPr sz="46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18440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3441700"/>
            <a:ext cx="6629400" cy="16764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9" name="Rectangle 9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7148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 smtClean="0"/>
              <a:t>2012/5/19</a:t>
            </a:r>
            <a:endParaRPr lang="en-US" altLang="zh-TW"/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316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7148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E31CAF-0284-4A78-A4B6-388EAEA11C0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 smtClean="0"/>
              <a:t>2012/5/19</a:t>
            </a:r>
            <a:endParaRPr lang="en-US" altLang="zh-TW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93850C-F05D-4EBE-B770-3D3BD056700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450013" y="228600"/>
            <a:ext cx="2084387" cy="57912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195263" y="228600"/>
            <a:ext cx="6102350" cy="579120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 smtClean="0"/>
              <a:t>2012/5/19</a:t>
            </a:r>
            <a:endParaRPr lang="en-US" altLang="zh-TW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C19131-662B-4694-9449-A905F6DBC3F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 smtClean="0"/>
              <a:t>2012/5/19</a:t>
            </a:r>
            <a:endParaRPr lang="en-US" altLang="zh-TW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CF5DEE-8E36-40AF-8E11-DF11FFB91DB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 smtClean="0"/>
              <a:t>2012/5/19</a:t>
            </a:r>
            <a:endParaRPr lang="en-US" altLang="zh-TW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1C2480-5FFD-4694-B9EF-59DC2EED098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 smtClean="0"/>
              <a:t>2012/5/19</a:t>
            </a:r>
            <a:endParaRPr lang="en-US" altLang="zh-TW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75FD3B-9D8A-4479-B71B-9AFC32DDD1E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 smtClean="0"/>
              <a:t>2012/5/19</a:t>
            </a:r>
            <a:endParaRPr lang="en-US" altLang="zh-TW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8CB30E-0F99-45AA-B445-1DC2FB17F51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 smtClean="0"/>
              <a:t>2012/5/19</a:t>
            </a:r>
            <a:endParaRPr lang="en-US" altLang="zh-TW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A7B29C-4B4C-485C-B9F9-880F888B2B1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 smtClean="0"/>
              <a:t>2012/5/19</a:t>
            </a:r>
            <a:endParaRPr lang="en-US" altLang="zh-TW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4E2295-3983-41CF-A411-A43CCBF8FC8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 smtClean="0"/>
              <a:t>2012/5/19</a:t>
            </a:r>
            <a:endParaRPr lang="en-US" altLang="zh-TW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88071A-A7C4-44CC-97AB-3FC9B9BAEF7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 smtClean="0"/>
              <a:t>2012/5/19</a:t>
            </a:r>
            <a:endParaRPr lang="en-US" altLang="zh-TW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B04CF0-4835-493D-A075-F9E80B9C28F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52400"/>
            <a:ext cx="8686800" cy="6096000"/>
            <a:chOff x="0" y="96"/>
            <a:chExt cx="5472" cy="3840"/>
          </a:xfrm>
        </p:grpSpPr>
        <p:sp>
          <p:nvSpPr>
            <p:cNvPr id="17411" name="AutoShape 3"/>
            <p:cNvSpPr>
              <a:spLocks noChangeArrowheads="1"/>
            </p:cNvSpPr>
            <p:nvPr/>
          </p:nvSpPr>
          <p:spPr bwMode="auto">
            <a:xfrm>
              <a:off x="240" y="336"/>
              <a:ext cx="5232" cy="3600"/>
            </a:xfrm>
            <a:prstGeom prst="roundRect">
              <a:avLst>
                <a:gd name="adj" fmla="val 13727"/>
              </a:avLst>
            </a:prstGeom>
            <a:noFill/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0" lang="zh-TW" altLang="zh-TW" sz="2400">
                <a:latin typeface="Times New Roman" pitchFamily="18" charset="0"/>
              </a:endParaRPr>
            </a:p>
          </p:txBody>
        </p:sp>
        <p:sp>
          <p:nvSpPr>
            <p:cNvPr id="17412" name="AutoShape 4"/>
            <p:cNvSpPr>
              <a:spLocks noChangeArrowheads="1"/>
            </p:cNvSpPr>
            <p:nvPr/>
          </p:nvSpPr>
          <p:spPr bwMode="blackWhite">
            <a:xfrm>
              <a:off x="0" y="96"/>
              <a:ext cx="5376" cy="768"/>
            </a:xfrm>
            <a:custGeom>
              <a:avLst/>
              <a:gdLst>
                <a:gd name="G0" fmla="+- 1000 0 0"/>
                <a:gd name="G1" fmla="+- 1000 0 0"/>
                <a:gd name="G2" fmla="+- G0 0 G1"/>
                <a:gd name="G3" fmla="*/ G1 1 2"/>
                <a:gd name="G4" fmla="+- G0 0 G3"/>
                <a:gd name="T0" fmla="*/ 0 w 1000"/>
                <a:gd name="T1" fmla="*/ 0 h 1000"/>
                <a:gd name="T2" fmla="*/ G4 w 1000"/>
                <a:gd name="T3" fmla="*/ G1 h 1000"/>
              </a:gdLst>
              <a:ahLst/>
              <a:cxnLst>
                <a:cxn ang="0">
                  <a:pos x="0" y="0"/>
                </a:cxn>
                <a:cxn ang="0">
                  <a:pos x="6499" y="0"/>
                </a:cxn>
                <a:cxn ang="0">
                  <a:pos x="7000" y="500"/>
                </a:cxn>
                <a:cxn ang="0">
                  <a:pos x="6500" y="1000"/>
                </a:cxn>
                <a:cxn ang="0">
                  <a:pos x="0" y="1000"/>
                </a:cxn>
              </a:cxnLst>
              <a:rect l="T0" t="T1" r="T2" b="T3"/>
              <a:pathLst>
                <a:path w="7000" h="1000">
                  <a:moveTo>
                    <a:pt x="0" y="0"/>
                  </a:moveTo>
                  <a:lnTo>
                    <a:pt x="6499" y="0"/>
                  </a:lnTo>
                  <a:cubicBezTo>
                    <a:pt x="6776" y="0"/>
                    <a:pt x="7000" y="223"/>
                    <a:pt x="7000" y="500"/>
                  </a:cubicBezTo>
                  <a:cubicBezTo>
                    <a:pt x="7000" y="776"/>
                    <a:pt x="6776" y="999"/>
                    <a:pt x="6500" y="1000"/>
                  </a:cubicBezTo>
                  <a:lnTo>
                    <a:pt x="0" y="100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kumimoji="0" lang="zh-TW" altLang="zh-TW" sz="2400">
                <a:latin typeface="Times New Roman" pitchFamily="18" charset="0"/>
              </a:endParaRPr>
            </a:p>
          </p:txBody>
        </p:sp>
        <p:sp>
          <p:nvSpPr>
            <p:cNvPr id="17413" name="Line 5"/>
            <p:cNvSpPr>
              <a:spLocks noChangeShapeType="1"/>
            </p:cNvSpPr>
            <p:nvPr/>
          </p:nvSpPr>
          <p:spPr bwMode="auto">
            <a:xfrm>
              <a:off x="0" y="768"/>
              <a:ext cx="5088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zh-TW" altLang="en-US"/>
            </a:p>
          </p:txBody>
        </p:sp>
      </p:grpSp>
      <p:sp>
        <p:nvSpPr>
          <p:cNvPr id="102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95263" y="228600"/>
            <a:ext cx="80152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8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79248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7416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/>
            </a:lvl1pPr>
          </a:lstStyle>
          <a:p>
            <a:pPr>
              <a:defRPr/>
            </a:pPr>
            <a:r>
              <a:rPr lang="en-US" altLang="zh-TW" smtClean="0"/>
              <a:t>2012/5/19</a:t>
            </a:r>
            <a:endParaRPr lang="en-US" altLang="zh-TW"/>
          </a:p>
        </p:txBody>
      </p:sp>
      <p:sp>
        <p:nvSpPr>
          <p:cNvPr id="17417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7418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Arial Black" pitchFamily="34" charset="0"/>
              </a:defRPr>
            </a:lvl1pPr>
          </a:lstStyle>
          <a:p>
            <a:pPr>
              <a:defRPr/>
            </a:pPr>
            <a:fld id="{3A09D193-F809-4D8E-A951-CF16CBD9EC8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iming>
    <p:tnLst>
      <p:par>
        <p:cTn id="1" dur="indefinite" restart="never" nodeType="tmRoot"/>
      </p:par>
    </p:tnLst>
  </p:timing>
  <p:hf sldNum="0"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latin typeface="Arial" charset="0"/>
          <a:ea typeface="新細明體" pitchFamily="18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latin typeface="Arial" charset="0"/>
          <a:ea typeface="新細明體" pitchFamily="18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latin typeface="Arial" charset="0"/>
          <a:ea typeface="新細明體" pitchFamily="18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2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l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l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63713" y="2349500"/>
            <a:ext cx="8077200" cy="1609725"/>
          </a:xfrm>
        </p:spPr>
        <p:txBody>
          <a:bodyPr/>
          <a:lstStyle/>
          <a:p>
            <a:pPr eaLnBrk="1" hangingPunct="1">
              <a:defRPr/>
            </a:pPr>
            <a:r>
              <a:rPr lang="zh-TW" altLang="en-US" sz="5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微軟正黑體" pitchFamily="34" charset="-120"/>
              </a:rPr>
              <a:t>伊斯蘭與經濟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/>
              <a:t>2012/5/19</a:t>
            </a:r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zh-TW" altLang="zh-TW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endParaRPr lang="en-US" altLang="zh-TW" sz="1200" b="1" smtClean="0">
              <a:effectLst>
                <a:outerShdw blurRad="38100" dist="38100" dir="2700000" algn="tl">
                  <a:srgbClr val="C0C0C0"/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altLang="zh-TW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7 : 31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altLang="zh-TW" sz="1200" b="1" smtClean="0">
              <a:effectLst>
                <a:outerShdw blurRad="38100" dist="38100" dir="2700000" algn="tl">
                  <a:srgbClr val="C0C0C0"/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zh-TW" altLang="en-US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阿丹的子孫啊！每逢禮拜，你們必須穿著服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zh-TW" altLang="en-US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飾。你們應當吃，應當喝，但不要過份，真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zh-TW" altLang="en-US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主確是不喜歡過份者的。 </a:t>
            </a:r>
            <a:endParaRPr lang="zh-TW" altLang="zh-TW" b="1" smtClean="0">
              <a:effectLst>
                <a:outerShdw blurRad="38100" dist="38100" dir="2700000" algn="tl">
                  <a:srgbClr val="C0C0C0"/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/>
              <a:t>2012/5/19</a:t>
            </a:r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zh-TW" altLang="zh-TW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endParaRPr lang="en-US" altLang="zh-TW" sz="1000" b="1" smtClean="0">
              <a:effectLst>
                <a:outerShdw blurRad="38100" dist="38100" dir="2700000" algn="tl">
                  <a:srgbClr val="C0C0C0"/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altLang="zh-TW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17 : 26-27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altLang="zh-TW" sz="1000" b="1" smtClean="0">
              <a:effectLst>
                <a:outerShdw blurRad="38100" dist="38100" dir="2700000" algn="tl">
                  <a:srgbClr val="C0C0C0"/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zh-TW" altLang="en-US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你應當把親戚、貧民、旅客所應得的周濟分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zh-TW" altLang="en-US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給他們，你不要揮霍；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zh-TW" altLang="en-US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揮霍者確是惡魔的朋友，惡魔原是辜負主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zh-TW" altLang="en-US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恩的。 </a:t>
            </a:r>
            <a:endParaRPr lang="zh-TW" altLang="zh-TW" b="1" smtClean="0">
              <a:effectLst>
                <a:outerShdw blurRad="38100" dist="38100" dir="2700000" algn="tl">
                  <a:srgbClr val="C0C0C0"/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/>
              <a:t>2012/5/19</a:t>
            </a:r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zh-TW" altLang="en-US" b="1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微軟正黑體" pitchFamily="34" charset="-120"/>
              </a:rPr>
              <a:t>解決</a:t>
            </a:r>
            <a:r>
              <a:rPr lang="zh-TW" altLang="zh-TW" b="1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微軟正黑體" pitchFamily="34" charset="-120"/>
              </a:rPr>
              <a:t>貧富</a:t>
            </a:r>
            <a:r>
              <a:rPr lang="zh-TW" altLang="en-US" b="1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微軟正黑體" pitchFamily="34" charset="-120"/>
              </a:rPr>
              <a:t>差距</a:t>
            </a:r>
            <a:endParaRPr lang="zh-TW" altLang="zh-TW" b="1" smtClean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ea typeface="微軟正黑體" pitchFamily="34" charset="-120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zh-TW" altLang="en-US" b="1" smtClean="0">
                <a:latin typeface="微軟正黑體" pitchFamily="34" charset="-120"/>
                <a:ea typeface="微軟正黑體" pitchFamily="34" charset="-120"/>
              </a:rPr>
              <a:t>1</a:t>
            </a:r>
            <a:r>
              <a:rPr lang="en-US" altLang="zh-TW" b="1" smtClean="0">
                <a:latin typeface="微軟正黑體" pitchFamily="34" charset="-120"/>
                <a:ea typeface="微軟正黑體" pitchFamily="34" charset="-120"/>
              </a:rPr>
              <a:t>. </a:t>
            </a:r>
            <a:r>
              <a:rPr lang="zh-TW" altLang="en-US" b="1" smtClean="0">
                <a:latin typeface="微軟正黑體" pitchFamily="34" charset="-120"/>
                <a:ea typeface="微軟正黑體" pitchFamily="34" charset="-120"/>
              </a:rPr>
              <a:t>天課的制度建基於信仰</a:t>
            </a:r>
          </a:p>
          <a:p>
            <a:pPr eaLnBrk="1" hangingPunct="1">
              <a:buFont typeface="Wingdings" pitchFamily="2" charset="2"/>
              <a:buNone/>
            </a:pPr>
            <a:r>
              <a:rPr lang="zh-TW" altLang="en-US" b="1" smtClean="0">
                <a:latin typeface="微軟正黑體" pitchFamily="34" charset="-120"/>
                <a:ea typeface="微軟正黑體" pitchFamily="34" charset="-120"/>
              </a:rPr>
              <a:t>    納天課是</a:t>
            </a:r>
            <a:r>
              <a:rPr lang="zh-TW" altLang="zh-TW" b="1" smtClean="0">
                <a:latin typeface="微軟正黑體" pitchFamily="34" charset="-120"/>
                <a:ea typeface="微軟正黑體" pitchFamily="34" charset="-120"/>
              </a:rPr>
              <a:t>崇拜</a:t>
            </a:r>
            <a:endParaRPr lang="zh-TW" altLang="en-US" b="1" smtClean="0">
              <a:latin typeface="微軟正黑體" pitchFamily="34" charset="-120"/>
              <a:ea typeface="微軟正黑體" pitchFamily="34" charset="-120"/>
            </a:endParaRPr>
          </a:p>
          <a:p>
            <a:pPr eaLnBrk="1" hangingPunct="1">
              <a:buFont typeface="Wingdings" pitchFamily="2" charset="2"/>
              <a:buNone/>
            </a:pPr>
            <a:endParaRPr lang="zh-TW" altLang="en-US" sz="1000" b="1" smtClean="0">
              <a:latin typeface="微軟正黑體" pitchFamily="34" charset="-120"/>
              <a:ea typeface="微軟正黑體" pitchFamily="34" charset="-12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altLang="zh-TW" b="1" smtClean="0">
                <a:latin typeface="微軟正黑體" pitchFamily="34" charset="-120"/>
                <a:ea typeface="微軟正黑體" pitchFamily="34" charset="-120"/>
              </a:rPr>
              <a:t>9 : 60</a:t>
            </a:r>
          </a:p>
          <a:p>
            <a:pPr eaLnBrk="1" hangingPunct="1">
              <a:buFont typeface="Wingdings" pitchFamily="2" charset="2"/>
              <a:buNone/>
            </a:pPr>
            <a:r>
              <a:rPr lang="zh-TW" altLang="en-US" b="1" smtClean="0">
                <a:latin typeface="微軟正黑體" pitchFamily="34" charset="-120"/>
                <a:ea typeface="微軟正黑體" pitchFamily="34" charset="-120"/>
              </a:rPr>
              <a:t>賑款只歸於貧窮者、赤貧者、管理賑務者、</a:t>
            </a:r>
          </a:p>
          <a:p>
            <a:pPr eaLnBrk="1" hangingPunct="1">
              <a:buFont typeface="Wingdings" pitchFamily="2" charset="2"/>
              <a:buNone/>
            </a:pPr>
            <a:r>
              <a:rPr lang="zh-TW" altLang="en-US" b="1" smtClean="0">
                <a:latin typeface="微軟正黑體" pitchFamily="34" charset="-120"/>
                <a:ea typeface="微軟正黑體" pitchFamily="34" charset="-120"/>
              </a:rPr>
              <a:t>心被團結者、無力贖身者、不能還債者、為</a:t>
            </a:r>
          </a:p>
          <a:p>
            <a:pPr eaLnBrk="1" hangingPunct="1">
              <a:buFont typeface="Wingdings" pitchFamily="2" charset="2"/>
              <a:buNone/>
            </a:pPr>
            <a:r>
              <a:rPr lang="zh-TW" altLang="en-US" b="1" smtClean="0">
                <a:latin typeface="微軟正黑體" pitchFamily="34" charset="-120"/>
                <a:ea typeface="微軟正黑體" pitchFamily="34" charset="-120"/>
              </a:rPr>
              <a:t>主道工作者、途中窮困者；這是真主的定</a:t>
            </a:r>
          </a:p>
          <a:p>
            <a:pPr eaLnBrk="1" hangingPunct="1">
              <a:buFont typeface="Wingdings" pitchFamily="2" charset="2"/>
              <a:buNone/>
            </a:pPr>
            <a:r>
              <a:rPr lang="zh-TW" altLang="en-US" b="1" smtClean="0">
                <a:latin typeface="微軟正黑體" pitchFamily="34" charset="-120"/>
                <a:ea typeface="微軟正黑體" pitchFamily="34" charset="-120"/>
              </a:rPr>
              <a:t>制。真主是全知的，是至睿的。 </a:t>
            </a:r>
            <a:endParaRPr lang="zh-TW" altLang="zh-TW" b="1" smtClean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/>
              <a:t>2012/5/19</a:t>
            </a:r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zh-TW" altLang="zh-TW" b="1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微軟正黑體" pitchFamily="34" charset="-120"/>
              </a:rPr>
              <a:t>禁</a:t>
            </a:r>
            <a:r>
              <a:rPr lang="zh-TW" altLang="en-US" b="1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微軟正黑體" pitchFamily="34" charset="-120"/>
              </a:rPr>
              <a:t>止利息</a:t>
            </a:r>
            <a:endParaRPr lang="zh-TW" altLang="zh-TW" b="1" smtClean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ea typeface="微軟正黑體" pitchFamily="34" charset="-120"/>
            </a:endParaRP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11188" y="1341438"/>
            <a:ext cx="7924800" cy="46069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altLang="zh-TW" sz="28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2 : 275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zh-TW" altLang="en-US" sz="28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吃利息的人，要象中了魔的人一樣，瘋瘋癲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zh-TW" altLang="en-US" sz="28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癲地站起來。這是因為他們說：「買賣恰象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zh-TW" altLang="en-US" sz="28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利息。」真主准許買賣，而禁止利息。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zh-TW" altLang="en-US" sz="1200" b="1" smtClean="0">
              <a:effectLst>
                <a:outerShdw blurRad="38100" dist="38100" dir="2700000" algn="tl">
                  <a:srgbClr val="C0C0C0"/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altLang="zh-TW" sz="28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30 : 39</a:t>
            </a:r>
          </a:p>
          <a:p>
            <a:pPr>
              <a:lnSpc>
                <a:spcPct val="95000"/>
              </a:lnSpc>
              <a:buFont typeface="Wingdings" pitchFamily="2" charset="2"/>
              <a:buNone/>
              <a:defRPr/>
            </a:pPr>
            <a:endParaRPr lang="en-US" altLang="zh-TW" sz="900" b="1" smtClean="0">
              <a:effectLst>
                <a:outerShdw blurRad="38100" dist="38100" dir="2700000" algn="tl">
                  <a:srgbClr val="C0C0C0"/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ct val="95000"/>
              </a:lnSpc>
              <a:buFont typeface="Wingdings" pitchFamily="2" charset="2"/>
              <a:buNone/>
              <a:defRPr/>
            </a:pPr>
            <a:r>
              <a:rPr lang="zh-TW" altLang="en-US" sz="28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你們為吃利而放的債，欲在他人的財產中增</a:t>
            </a:r>
          </a:p>
          <a:p>
            <a:pPr>
              <a:lnSpc>
                <a:spcPct val="95000"/>
              </a:lnSpc>
              <a:buFont typeface="Wingdings" pitchFamily="2" charset="2"/>
              <a:buNone/>
              <a:defRPr/>
            </a:pPr>
            <a:r>
              <a:rPr lang="zh-TW" altLang="en-US" sz="28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加的，在真主那裏，不會增加；你們所施的</a:t>
            </a:r>
          </a:p>
          <a:p>
            <a:pPr>
              <a:lnSpc>
                <a:spcPct val="95000"/>
              </a:lnSpc>
              <a:buFont typeface="Wingdings" pitchFamily="2" charset="2"/>
              <a:buNone/>
              <a:defRPr/>
            </a:pPr>
            <a:r>
              <a:rPr lang="zh-TW" altLang="en-US" sz="28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財物，欲得真主的喜悅的，必得加倍的報酬。</a:t>
            </a:r>
            <a:endParaRPr lang="zh-TW" altLang="zh-TW" sz="2800" b="1" smtClean="0">
              <a:effectLst>
                <a:outerShdw blurRad="38100" dist="38100" dir="2700000" algn="tl">
                  <a:srgbClr val="C0C0C0"/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/>
              <a:t>2012/5/19</a:t>
            </a:r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en-US" smtClean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endParaRPr lang="zh-TW" altLang="en-US" sz="1000" b="1" smtClean="0">
              <a:effectLst>
                <a:outerShdw blurRad="38100" dist="38100" dir="2700000" algn="tl">
                  <a:srgbClr val="C0C0C0"/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pPr>
              <a:buFont typeface="Wingdings" pitchFamily="2" charset="2"/>
              <a:buNone/>
              <a:defRPr/>
            </a:pPr>
            <a:r>
              <a:rPr lang="en-US" altLang="zh-TW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3 : 130</a:t>
            </a:r>
          </a:p>
          <a:p>
            <a:pPr>
              <a:buFont typeface="Wingdings" pitchFamily="2" charset="2"/>
              <a:buNone/>
              <a:defRPr/>
            </a:pPr>
            <a:endParaRPr lang="zh-TW" altLang="en-US" sz="1000" b="1" smtClean="0">
              <a:effectLst>
                <a:outerShdw blurRad="38100" dist="38100" dir="2700000" algn="tl">
                  <a:srgbClr val="C0C0C0"/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pPr>
              <a:buFont typeface="Wingdings" pitchFamily="2" charset="2"/>
              <a:buNone/>
              <a:defRPr/>
            </a:pPr>
            <a:r>
              <a:rPr lang="zh-TW" altLang="en-US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信道的人們啊！你們不要吃重複加倍的利息</a:t>
            </a:r>
          </a:p>
          <a:p>
            <a:pPr>
              <a:buFont typeface="Wingdings" pitchFamily="2" charset="2"/>
              <a:buNone/>
              <a:defRPr/>
            </a:pPr>
            <a:r>
              <a:rPr lang="zh-TW" altLang="en-US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，你們當敬畏真主，以便你們成功。 </a:t>
            </a:r>
          </a:p>
          <a:p>
            <a:pPr>
              <a:buFont typeface="Wingdings" pitchFamily="2" charset="2"/>
              <a:buNone/>
              <a:defRPr/>
            </a:pPr>
            <a:endParaRPr lang="zh-TW" altLang="en-US" sz="1000" b="1" smtClean="0">
              <a:effectLst>
                <a:outerShdw blurRad="38100" dist="38100" dir="2700000" algn="tl">
                  <a:srgbClr val="C0C0C0"/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/>
              <a:t>2012/5/19</a:t>
            </a:r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en-US" smtClean="0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8066088" cy="44196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zh-TW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2 : 278-279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endParaRPr lang="en-US" altLang="zh-TW" sz="1000" b="1" smtClean="0">
              <a:effectLst>
                <a:outerShdw blurRad="38100" dist="38100" dir="2700000" algn="tl">
                  <a:srgbClr val="C0C0C0"/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endParaRPr lang="en-US" altLang="zh-TW" sz="1000" b="1" smtClean="0">
              <a:effectLst>
                <a:outerShdw blurRad="38100" dist="38100" dir="2700000" algn="tl">
                  <a:srgbClr val="C0C0C0"/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zh-TW" altLang="en-US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信道的人們啊！如果你們真是信士，那末，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zh-TW" altLang="en-US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你們當敬畏真主，當放棄餘欠的利息。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endParaRPr lang="zh-TW" altLang="en-US" sz="1000" b="1" smtClean="0">
              <a:effectLst>
                <a:outerShdw blurRad="38100" dist="38100" dir="2700000" algn="tl">
                  <a:srgbClr val="C0C0C0"/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endParaRPr lang="zh-TW" altLang="en-US" sz="1000" b="1" smtClean="0">
              <a:effectLst>
                <a:outerShdw blurRad="38100" dist="38100" dir="2700000" algn="tl">
                  <a:srgbClr val="C0C0C0"/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zh-TW" altLang="en-US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如果你們不遵從，那末，你們當知道真主和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zh-TW" altLang="en-US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使者將對你們宣戰。如果你們悔罪，那末，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zh-TW" altLang="en-US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你們得收回你們的資本，你們不致虧枉別人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zh-TW" altLang="en-US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，你們也不致受虧枉。 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/>
              <a:t>2012/5/19</a:t>
            </a:r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4" descr="p16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450" y="150813"/>
            <a:ext cx="7129463" cy="655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/>
              <a:t>2012/5/19</a:t>
            </a:r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68413"/>
            <a:ext cx="7924800" cy="4751387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endParaRPr lang="zh-TW" altLang="en-US" sz="1000" b="1" smtClean="0">
              <a:effectLst>
                <a:outerShdw blurRad="38100" dist="38100" dir="2700000" algn="tl">
                  <a:srgbClr val="C0C0C0"/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zh-TW" altLang="en-US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結論</a:t>
            </a:r>
            <a:r>
              <a:rPr lang="en-US" altLang="zh-TW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: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endParaRPr lang="en-US" altLang="zh-TW" sz="1000" b="1" smtClean="0">
              <a:effectLst>
                <a:outerShdw blurRad="38100" dist="38100" dir="2700000" algn="tl">
                  <a:srgbClr val="C0C0C0"/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endParaRPr lang="en-US" altLang="zh-TW" sz="1000" b="1" smtClean="0">
              <a:effectLst>
                <a:outerShdw blurRad="38100" dist="38100" dir="2700000" algn="tl">
                  <a:srgbClr val="C0C0C0"/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pPr>
              <a:lnSpc>
                <a:spcPct val="90000"/>
              </a:lnSpc>
              <a:defRPr/>
            </a:pPr>
            <a:r>
              <a:rPr lang="zh-TW" altLang="en-US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伊斯蘭指示人類經濟生活</a:t>
            </a:r>
          </a:p>
          <a:p>
            <a:pPr>
              <a:lnSpc>
                <a:spcPct val="90000"/>
              </a:lnSpc>
              <a:defRPr/>
            </a:pPr>
            <a:r>
              <a:rPr lang="zh-TW" altLang="en-US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真主的賜與要好好珍惜，運用，不是濫用</a:t>
            </a:r>
          </a:p>
          <a:p>
            <a:pPr>
              <a:lnSpc>
                <a:spcPct val="90000"/>
              </a:lnSpc>
              <a:defRPr/>
            </a:pPr>
            <a:r>
              <a:rPr lang="zh-TW" altLang="en-US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不道德，不公平的交易，全部掃除</a:t>
            </a:r>
          </a:p>
          <a:p>
            <a:pPr>
              <a:lnSpc>
                <a:spcPct val="90000"/>
              </a:lnSpc>
              <a:defRPr/>
            </a:pPr>
            <a:r>
              <a:rPr lang="zh-TW" altLang="en-US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鼓勵簡單，儉樸，互相合作幫助的生活。</a:t>
            </a:r>
          </a:p>
          <a:p>
            <a:pPr>
              <a:lnSpc>
                <a:spcPct val="90000"/>
              </a:lnSpc>
              <a:defRPr/>
            </a:pPr>
            <a:r>
              <a:rPr lang="zh-TW" altLang="en-US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要清除自私，貪婪，揮霍，浪費的心態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zh-TW" altLang="en-US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   和生活。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/>
              <a:t>2012/5/19</a:t>
            </a:r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57188" y="1268413"/>
            <a:ext cx="8318500" cy="4751387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endParaRPr lang="en-US" altLang="zh-TW" sz="1000" b="1" smtClean="0">
              <a:effectLst>
                <a:outerShdw blurRad="38100" dist="38100" dir="2700000" algn="tl">
                  <a:srgbClr val="C0C0C0"/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en-US" altLang="zh-TW" sz="1000" b="1" smtClean="0">
              <a:effectLst>
                <a:outerShdw blurRad="38100" dist="38100" dir="2700000" algn="tl">
                  <a:srgbClr val="C0C0C0"/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pPr eaLnBrk="1" hangingPunct="1">
              <a:lnSpc>
                <a:spcPct val="150000"/>
              </a:lnSpc>
              <a:defRPr/>
            </a:pPr>
            <a:r>
              <a:rPr lang="zh-TW" altLang="en-US" sz="35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所有財富全屬真主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zh-TW" altLang="en-US" sz="35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人類只是受託者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zh-TW" altLang="en-US" sz="35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管理及運用時需把它用於取悅真主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None/>
              <a:defRPr/>
            </a:pPr>
            <a:r>
              <a:rPr lang="zh-TW" altLang="en-US" sz="35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   的途徑</a:t>
            </a:r>
            <a:endParaRPr lang="en-US" altLang="zh-TW" sz="3500" b="1" smtClean="0">
              <a:effectLst>
                <a:outerShdw blurRad="38100" dist="38100" dir="2700000" algn="tl">
                  <a:srgbClr val="C0C0C0"/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/>
              <a:t>2012/5/19</a:t>
            </a:r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zh-TW" altLang="en-US" smtClean="0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endParaRPr lang="zh-TW" altLang="en-US" b="1" smtClean="0">
              <a:effectLst>
                <a:outerShdw blurRad="38100" dist="38100" dir="2700000" algn="tl">
                  <a:srgbClr val="C0C0C0"/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pPr>
              <a:buFont typeface="Wingdings" pitchFamily="2" charset="2"/>
              <a:buNone/>
              <a:defRPr/>
            </a:pPr>
            <a:r>
              <a:rPr lang="zh-TW" altLang="en-US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非法事業</a:t>
            </a:r>
            <a:r>
              <a:rPr lang="en-US" altLang="zh-TW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:</a:t>
            </a:r>
          </a:p>
          <a:p>
            <a:pPr>
              <a:defRPr/>
            </a:pPr>
            <a:r>
              <a:rPr lang="zh-TW" altLang="en-US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與酒有關的</a:t>
            </a:r>
          </a:p>
          <a:p>
            <a:pPr>
              <a:defRPr/>
            </a:pPr>
            <a:r>
              <a:rPr lang="zh-TW" altLang="en-US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與賭博有關的</a:t>
            </a:r>
          </a:p>
          <a:p>
            <a:pPr>
              <a:defRPr/>
            </a:pPr>
            <a:r>
              <a:rPr lang="zh-TW" altLang="en-US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與不道德有關的</a:t>
            </a:r>
          </a:p>
          <a:p>
            <a:pPr>
              <a:defRPr/>
            </a:pPr>
            <a:endParaRPr lang="zh-TW" altLang="en-US" b="1" smtClean="0">
              <a:effectLst>
                <a:outerShdw blurRad="38100" dist="38100" dir="2700000" algn="tl">
                  <a:srgbClr val="C0C0C0"/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/>
              <a:t>2012/5/19</a:t>
            </a:r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981075"/>
            <a:ext cx="8286750" cy="5521325"/>
          </a:xfrm>
        </p:spPr>
        <p:txBody>
          <a:bodyPr/>
          <a:lstStyle/>
          <a:p>
            <a:pPr eaLnBrk="1" hangingPunct="1">
              <a:lnSpc>
                <a:spcPts val="1000"/>
              </a:lnSpc>
              <a:buFont typeface="Wingdings" pitchFamily="2" charset="2"/>
              <a:buNone/>
              <a:defRPr/>
            </a:pPr>
            <a:endParaRPr lang="en-US" altLang="zh-TW" sz="1800" b="1" smtClean="0">
              <a:effectLst>
                <a:outerShdw blurRad="38100" dist="38100" dir="2700000" algn="tl">
                  <a:srgbClr val="C0C0C0"/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pPr eaLnBrk="1" hangingPunct="1">
              <a:lnSpc>
                <a:spcPct val="95000"/>
              </a:lnSpc>
              <a:buFont typeface="Wingdings" pitchFamily="2" charset="2"/>
              <a:buNone/>
              <a:defRPr/>
            </a:pPr>
            <a:r>
              <a:rPr lang="en-US" altLang="zh-TW" sz="31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2:188</a:t>
            </a:r>
          </a:p>
          <a:p>
            <a:pPr eaLnBrk="1" hangingPunct="1">
              <a:lnSpc>
                <a:spcPct val="95000"/>
              </a:lnSpc>
              <a:buFont typeface="Wingdings" pitchFamily="2" charset="2"/>
              <a:buNone/>
              <a:defRPr/>
            </a:pPr>
            <a:r>
              <a:rPr lang="zh-TW" altLang="en-US" sz="31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你們不要借詐術而侵蝕別人的財產，不要以</a:t>
            </a:r>
            <a:endParaRPr lang="en-US" altLang="zh-TW" sz="3100" b="1" smtClean="0">
              <a:effectLst>
                <a:outerShdw blurRad="38100" dist="38100" dir="2700000" algn="tl">
                  <a:srgbClr val="C0C0C0"/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pPr eaLnBrk="1" hangingPunct="1">
              <a:lnSpc>
                <a:spcPct val="95000"/>
              </a:lnSpc>
              <a:buFont typeface="Wingdings" pitchFamily="2" charset="2"/>
              <a:buNone/>
              <a:defRPr/>
            </a:pPr>
            <a:r>
              <a:rPr lang="zh-TW" altLang="en-US" sz="31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別人的財產賄賂官吏，以便你們明知故犯地</a:t>
            </a:r>
            <a:endParaRPr lang="en-US" altLang="zh-TW" sz="3100" b="1" smtClean="0">
              <a:effectLst>
                <a:outerShdw blurRad="38100" dist="38100" dir="2700000" algn="tl">
                  <a:srgbClr val="C0C0C0"/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pPr eaLnBrk="1" hangingPunct="1">
              <a:lnSpc>
                <a:spcPct val="95000"/>
              </a:lnSpc>
              <a:buFont typeface="Wingdings" pitchFamily="2" charset="2"/>
              <a:buNone/>
              <a:defRPr/>
            </a:pPr>
            <a:r>
              <a:rPr lang="zh-TW" altLang="en-US" sz="31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借罪行而侵蝕別人的一部分財產。</a:t>
            </a:r>
            <a:r>
              <a:rPr lang="en-US" sz="18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 </a:t>
            </a:r>
          </a:p>
          <a:p>
            <a:pPr eaLnBrk="1" hangingPunct="1">
              <a:lnSpc>
                <a:spcPts val="1200"/>
              </a:lnSpc>
              <a:buFont typeface="Wingdings" pitchFamily="2" charset="2"/>
              <a:buNone/>
              <a:defRPr/>
            </a:pPr>
            <a:endParaRPr lang="en-US" altLang="zh-TW" sz="600" b="1" smtClean="0">
              <a:effectLst>
                <a:outerShdw blurRad="38100" dist="38100" dir="2700000" algn="tl">
                  <a:srgbClr val="C0C0C0"/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pPr eaLnBrk="1" hangingPunct="1">
              <a:lnSpc>
                <a:spcPts val="3838"/>
              </a:lnSpc>
              <a:buFont typeface="Wingdings" pitchFamily="2" charset="2"/>
              <a:buNone/>
              <a:defRPr/>
            </a:pPr>
            <a:r>
              <a:rPr lang="en-US" altLang="zh-TW" sz="31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4 : 2</a:t>
            </a:r>
            <a:endParaRPr lang="zh-TW" altLang="en-US" sz="3100" b="1" smtClean="0">
              <a:effectLst>
                <a:outerShdw blurRad="38100" dist="38100" dir="2700000" algn="tl">
                  <a:srgbClr val="C0C0C0"/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pPr eaLnBrk="1" hangingPunct="1">
              <a:lnSpc>
                <a:spcPts val="3838"/>
              </a:lnSpc>
              <a:buFont typeface="Wingdings" pitchFamily="2" charset="2"/>
              <a:buNone/>
              <a:defRPr/>
            </a:pPr>
            <a:r>
              <a:rPr lang="zh-TW" altLang="en-US" sz="31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你們應當把孤兒的財產交還他們，不要以</a:t>
            </a:r>
            <a:endParaRPr lang="en-US" altLang="zh-TW" sz="3100" b="1" smtClean="0">
              <a:effectLst>
                <a:outerShdw blurRad="38100" dist="38100" dir="2700000" algn="tl">
                  <a:srgbClr val="C0C0C0"/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pPr eaLnBrk="1" hangingPunct="1">
              <a:lnSpc>
                <a:spcPts val="3838"/>
              </a:lnSpc>
              <a:buFont typeface="Wingdings" pitchFamily="2" charset="2"/>
              <a:buNone/>
              <a:defRPr/>
            </a:pPr>
            <a:r>
              <a:rPr lang="en-US" altLang="zh-TW" sz="31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(</a:t>
            </a:r>
            <a:r>
              <a:rPr lang="zh-TW" altLang="en-US" sz="31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你們的）惡劣的（財產），換取（他們的）</a:t>
            </a:r>
            <a:endParaRPr lang="en-US" altLang="zh-TW" sz="3100" b="1" smtClean="0">
              <a:effectLst>
                <a:outerShdw blurRad="38100" dist="38100" dir="2700000" algn="tl">
                  <a:srgbClr val="C0C0C0"/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pPr eaLnBrk="1" hangingPunct="1">
              <a:lnSpc>
                <a:spcPts val="3838"/>
              </a:lnSpc>
              <a:buFont typeface="Wingdings" pitchFamily="2" charset="2"/>
              <a:buNone/>
              <a:defRPr/>
            </a:pPr>
            <a:r>
              <a:rPr lang="zh-TW" altLang="en-US" sz="31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佳美的（財產）；也不要把他們的財產併入</a:t>
            </a:r>
            <a:endParaRPr lang="en-US" altLang="zh-TW" sz="3100" b="1" smtClean="0">
              <a:effectLst>
                <a:outerShdw blurRad="38100" dist="38100" dir="2700000" algn="tl">
                  <a:srgbClr val="C0C0C0"/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pPr eaLnBrk="1" hangingPunct="1">
              <a:lnSpc>
                <a:spcPts val="3838"/>
              </a:lnSpc>
              <a:buFont typeface="Wingdings" pitchFamily="2" charset="2"/>
              <a:buNone/>
              <a:defRPr/>
            </a:pPr>
            <a:r>
              <a:rPr lang="zh-TW" altLang="en-US" sz="31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你們的財產，而加以吞蝕。這確是大罪。</a:t>
            </a:r>
            <a:endParaRPr lang="zh-TW" altLang="zh-TW" sz="3100" b="1" smtClean="0">
              <a:effectLst>
                <a:outerShdw blurRad="38100" dist="38100" dir="2700000" algn="tl">
                  <a:srgbClr val="C0C0C0"/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395288" y="260350"/>
            <a:ext cx="76327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TW" altLang="en-US" sz="4000" b="1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取財有道 </a:t>
            </a:r>
            <a:r>
              <a:rPr lang="en-US" altLang="zh-TW" sz="4000" b="1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: 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/>
              <a:t>2012/5/19</a:t>
            </a:r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625" y="1214438"/>
            <a:ext cx="8105775" cy="4805362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altLang="zh-TW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6 : 152</a:t>
            </a:r>
            <a:endParaRPr lang="zh-TW" altLang="en-US" b="1" smtClean="0">
              <a:effectLst>
                <a:outerShdw blurRad="38100" dist="38100" dir="2700000" algn="tl">
                  <a:srgbClr val="C0C0C0"/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zh-TW" altLang="en-US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你們不要臨近孤兒的財產，除非依照最優良</a:t>
            </a:r>
            <a:endParaRPr lang="en-US" altLang="zh-TW" b="1" smtClean="0">
              <a:effectLst>
                <a:outerShdw blurRad="38100" dist="38100" dir="2700000" algn="tl">
                  <a:srgbClr val="C0C0C0"/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zh-TW" altLang="en-US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的方式，直到他成年；你們當用充足的斗和</a:t>
            </a:r>
            <a:endParaRPr lang="en-US" altLang="zh-TW" b="1" smtClean="0">
              <a:effectLst>
                <a:outerShdw blurRad="38100" dist="38100" dir="2700000" algn="tl">
                  <a:srgbClr val="C0C0C0"/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zh-TW" altLang="en-US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公平的秤，我只依各人的能力而加以責成。</a:t>
            </a:r>
            <a:endParaRPr lang="en-US" altLang="zh-TW" b="1" smtClean="0">
              <a:effectLst>
                <a:outerShdw blurRad="38100" dist="38100" dir="2700000" algn="tl">
                  <a:srgbClr val="C0C0C0"/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zh-TW" altLang="en-US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當你們說話的時候，你們應當公平，即使你</a:t>
            </a:r>
            <a:endParaRPr lang="en-US" altLang="zh-TW" b="1" smtClean="0">
              <a:effectLst>
                <a:outerShdw blurRad="38100" dist="38100" dir="2700000" algn="tl">
                  <a:srgbClr val="C0C0C0"/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zh-TW" altLang="en-US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們所代證的是你們的親戚；你們當履行真主</a:t>
            </a:r>
            <a:endParaRPr lang="en-US" altLang="zh-TW" b="1" smtClean="0">
              <a:effectLst>
                <a:outerShdw blurRad="38100" dist="38100" dir="2700000" algn="tl">
                  <a:srgbClr val="C0C0C0"/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zh-TW" altLang="en-US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的盟約。他將這些事囑咐你們，以便你們覺</a:t>
            </a:r>
            <a:endParaRPr lang="en-US" altLang="zh-TW" b="1" smtClean="0">
              <a:effectLst>
                <a:outerShdw blurRad="38100" dist="38100" dir="2700000" algn="tl">
                  <a:srgbClr val="C0C0C0"/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zh-TW" altLang="en-US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悟。」</a:t>
            </a:r>
            <a:endParaRPr lang="zh-TW" altLang="zh-TW" smtClean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/>
              <a:t>2012/5/19</a:t>
            </a:r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268413"/>
            <a:ext cx="8497887" cy="5183187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altLang="zh-TW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7 : 85</a:t>
            </a:r>
            <a:endParaRPr lang="zh-TW" altLang="en-US" b="1" smtClean="0">
              <a:effectLst>
                <a:outerShdw blurRad="38100" dist="38100" dir="2700000" algn="tl">
                  <a:srgbClr val="C0C0C0"/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altLang="zh-TW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(</a:t>
            </a:r>
            <a:r>
              <a:rPr lang="zh-TW" altLang="en-US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我確已派遣）麥德彥人的弟兄舒阿卜去教</a:t>
            </a:r>
            <a:endParaRPr lang="en-US" altLang="zh-TW" b="1" smtClean="0">
              <a:effectLst>
                <a:outerShdw blurRad="38100" dist="38100" dir="2700000" algn="tl">
                  <a:srgbClr val="C0C0C0"/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zh-TW" altLang="en-US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化他們說：「我的宗族啊！你們要崇拜真主，</a:t>
            </a:r>
            <a:endParaRPr lang="en-US" altLang="zh-TW" b="1" smtClean="0">
              <a:effectLst>
                <a:outerShdw blurRad="38100" dist="38100" dir="2700000" algn="tl">
                  <a:srgbClr val="C0C0C0"/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zh-TW" altLang="en-US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除他之外，絕無應受你們崇拜的。從你們的主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zh-TW" altLang="en-US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發出的明證，確已來臨你們了，你們當使</a:t>
            </a:r>
            <a:endParaRPr lang="en-US" altLang="zh-TW" b="1" smtClean="0">
              <a:effectLst>
                <a:outerShdw blurRad="38100" dist="38100" dir="2700000" algn="tl">
                  <a:srgbClr val="C0C0C0"/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zh-TW" altLang="en-US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用充足的斗和秤，不要克扣別人所應得的貨</a:t>
            </a:r>
            <a:endParaRPr lang="en-US" altLang="zh-TW" b="1" smtClean="0">
              <a:effectLst>
                <a:outerShdw blurRad="38100" dist="38100" dir="2700000" algn="tl">
                  <a:srgbClr val="C0C0C0"/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zh-TW" altLang="en-US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物。在改善地方之後，你們不要在地方上作</a:t>
            </a:r>
            <a:endParaRPr lang="en-US" altLang="zh-TW" b="1" smtClean="0">
              <a:effectLst>
                <a:outerShdw blurRad="38100" dist="38100" dir="2700000" algn="tl">
                  <a:srgbClr val="C0C0C0"/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zh-TW" altLang="en-US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惡，這對你們是更好的，如果你們是信道者。</a:t>
            </a:r>
            <a:endParaRPr lang="zh-TW" altLang="zh-TW" b="1" smtClean="0">
              <a:effectLst>
                <a:outerShdw blurRad="38100" dist="38100" dir="2700000" algn="tl">
                  <a:srgbClr val="C0C0C0"/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/>
              <a:t>2012/5/19</a:t>
            </a:r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8625" y="1214438"/>
            <a:ext cx="8715375" cy="4805362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altLang="zh-TW" sz="1000" b="1" smtClean="0">
              <a:effectLst>
                <a:outerShdw blurRad="38100" dist="38100" dir="2700000" algn="tl">
                  <a:srgbClr val="C0C0C0"/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altLang="zh-TW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83 : 1-5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zh-TW" altLang="en-US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傷哉！稱量不公的人們。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zh-TW" altLang="en-US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當他們從別人稱量進來的時候，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zh-TW" altLang="en-US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他們稱量得很充足；</a:t>
            </a:r>
            <a:r>
              <a:rPr lang="en-US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zh-TW" altLang="en-US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當他們量給別人或稱給別人的時候，</a:t>
            </a:r>
            <a:endParaRPr lang="en-US" altLang="zh-TW" b="1" smtClean="0">
              <a:effectLst>
                <a:outerShdw blurRad="38100" dist="38100" dir="2700000" algn="tl">
                  <a:srgbClr val="C0C0C0"/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zh-TW" altLang="en-US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他們不稱足不量足。</a:t>
            </a:r>
            <a:r>
              <a:rPr lang="en-US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 </a:t>
            </a:r>
            <a:endParaRPr lang="zh-TW" altLang="en-US" b="1" smtClean="0">
              <a:effectLst>
                <a:outerShdw blurRad="38100" dist="38100" dir="2700000" algn="tl">
                  <a:srgbClr val="C0C0C0"/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zh-TW" altLang="en-US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難道他們不信自己將復活，</a:t>
            </a:r>
            <a:r>
              <a:rPr lang="en-US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 </a:t>
            </a:r>
            <a:endParaRPr lang="zh-TW" altLang="en-US" b="1" smtClean="0">
              <a:effectLst>
                <a:outerShdw blurRad="38100" dist="38100" dir="2700000" algn="tl">
                  <a:srgbClr val="C0C0C0"/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zh-TW" altLang="en-US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在一個重大的日子嗎？</a:t>
            </a:r>
            <a:r>
              <a:rPr lang="en-US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 </a:t>
            </a:r>
            <a:endParaRPr lang="zh-TW" altLang="zh-TW" b="1" smtClean="0">
              <a:effectLst>
                <a:outerShdw blurRad="38100" dist="38100" dir="2700000" algn="tl">
                  <a:srgbClr val="C0C0C0"/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/>
              <a:t>2012/5/19</a:t>
            </a:r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0"/>
            <a:ext cx="8534400" cy="68580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endParaRPr lang="en-US" altLang="zh-TW" sz="900" b="1" smtClean="0">
              <a:effectLst>
                <a:outerShdw blurRad="38100" dist="38100" dir="2700000" algn="tl">
                  <a:srgbClr val="C0C0C0"/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pPr eaLnBrk="1" hangingPunct="1">
              <a:lnSpc>
                <a:spcPts val="4000"/>
              </a:lnSpc>
              <a:buFont typeface="Wingdings" pitchFamily="2" charset="2"/>
              <a:buNone/>
              <a:defRPr/>
            </a:pPr>
            <a:r>
              <a:rPr lang="en-US" altLang="zh-TW" sz="35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9 : 34-35</a:t>
            </a:r>
          </a:p>
          <a:p>
            <a:pPr eaLnBrk="1" hangingPunct="1">
              <a:lnSpc>
                <a:spcPts val="4000"/>
              </a:lnSpc>
              <a:buFont typeface="Wingdings" pitchFamily="2" charset="2"/>
              <a:buNone/>
              <a:defRPr/>
            </a:pPr>
            <a:endParaRPr lang="en-US" altLang="zh-TW" sz="3500" b="1" smtClean="0">
              <a:effectLst>
                <a:outerShdw blurRad="38100" dist="38100" dir="2700000" algn="tl">
                  <a:srgbClr val="C0C0C0"/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pPr eaLnBrk="1" hangingPunct="1">
              <a:lnSpc>
                <a:spcPts val="4000"/>
              </a:lnSpc>
              <a:buFont typeface="Wingdings" pitchFamily="2" charset="2"/>
              <a:buNone/>
              <a:defRPr/>
            </a:pPr>
            <a:r>
              <a:rPr lang="zh-TW" altLang="en-US" sz="28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信道的人們啊！有許多博士和僧侶，的確借詐術而</a:t>
            </a:r>
          </a:p>
          <a:p>
            <a:pPr eaLnBrk="1" hangingPunct="1">
              <a:lnSpc>
                <a:spcPts val="4000"/>
              </a:lnSpc>
              <a:buFont typeface="Wingdings" pitchFamily="2" charset="2"/>
              <a:buNone/>
              <a:defRPr/>
            </a:pPr>
            <a:r>
              <a:rPr lang="zh-TW" altLang="en-US" sz="28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侵吞別人的財產，並且阻止別人走真主的大道。</a:t>
            </a:r>
          </a:p>
          <a:p>
            <a:pPr eaLnBrk="1" hangingPunct="1">
              <a:lnSpc>
                <a:spcPts val="4000"/>
              </a:lnSpc>
              <a:buFont typeface="Wingdings" pitchFamily="2" charset="2"/>
              <a:buNone/>
              <a:defRPr/>
            </a:pPr>
            <a:r>
              <a:rPr lang="zh-TW" altLang="en-US" sz="28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窖藏金銀，而不用於主道者，你應當以痛苦的刑罰</a:t>
            </a:r>
          </a:p>
          <a:p>
            <a:pPr eaLnBrk="1" hangingPunct="1">
              <a:lnSpc>
                <a:spcPts val="4000"/>
              </a:lnSpc>
              <a:buFont typeface="Wingdings" pitchFamily="2" charset="2"/>
              <a:buNone/>
              <a:defRPr/>
            </a:pPr>
            <a:r>
              <a:rPr lang="zh-TW" altLang="en-US" sz="28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向他們報喜。</a:t>
            </a:r>
            <a:r>
              <a:rPr lang="en-US" sz="28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 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altLang="zh-TW" sz="400" b="1" smtClean="0">
              <a:effectLst>
                <a:outerShdw blurRad="38100" dist="38100" dir="2700000" algn="tl">
                  <a:srgbClr val="C0C0C0"/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zh-TW" altLang="en-US" sz="28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在那日，要把那些金銀放在火獄的火裏燒紅，然後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zh-TW" altLang="en-US" sz="28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用來烙他們的前額、肋下和背脊。這是你們為自己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zh-TW" altLang="en-US" sz="28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而窖藏的金銀。你們嘗嘗藏在窖裏的東西的滋味吧！</a:t>
            </a:r>
            <a:r>
              <a:rPr lang="en-US" sz="28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 </a:t>
            </a:r>
            <a:endParaRPr lang="zh-TW" altLang="zh-TW" sz="2800" b="1" smtClean="0">
              <a:effectLst>
                <a:outerShdw blurRad="38100" dist="38100" dir="2700000" algn="tl">
                  <a:srgbClr val="C0C0C0"/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/>
              <a:t>2012/5/19</a:t>
            </a:r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zh-TW" altLang="en-US" b="1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微軟正黑體" pitchFamily="34" charset="-120"/>
              </a:rPr>
              <a:t>消費要中庸</a:t>
            </a:r>
            <a:endParaRPr lang="zh-TW" altLang="zh-TW" b="1" smtClean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ea typeface="微軟正黑體" pitchFamily="34" charset="-120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altLang="zh-TW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3 : 180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zh-TW" altLang="en-US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吝惜真主所賜的恩惠的人，絕不要認為他們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zh-TW" altLang="en-US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的吝惜，對於他們是有益的，其實，那對於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zh-TW" altLang="en-US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他們是有害的；復活日，他們所吝惜的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altLang="zh-TW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(</a:t>
            </a:r>
            <a:r>
              <a:rPr lang="zh-TW" altLang="en-US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財產</a:t>
            </a:r>
            <a:r>
              <a:rPr lang="en-US" altLang="zh-TW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)</a:t>
            </a:r>
            <a:r>
              <a:rPr lang="zh-TW" altLang="en-US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，要像一個項圈一樣，套在他們的頸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zh-TW" altLang="en-US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項上。天地間的財產，只是真主的。真主是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zh-TW" altLang="en-US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軟正黑體" pitchFamily="34" charset="-120"/>
                <a:ea typeface="微軟正黑體" pitchFamily="34" charset="-120"/>
              </a:rPr>
              <a:t>徹知你們的行為的。</a:t>
            </a:r>
            <a:r>
              <a:rPr lang="zh-TW" altLang="en-US" smtClean="0"/>
              <a:t> </a:t>
            </a:r>
            <a:endParaRPr lang="zh-TW" altLang="zh-TW" smtClean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/>
              <a:t>2012/5/19</a:t>
            </a:r>
            <a:endParaRPr lang="en-US" altLang="zh-TW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adial">
  <a:themeElements>
    <a:clrScheme name="Radial 1">
      <a:dk1>
        <a:srgbClr val="000000"/>
      </a:dk1>
      <a:lt1>
        <a:srgbClr val="FFFFFF"/>
      </a:lt1>
      <a:dk2>
        <a:srgbClr val="FFFFFF"/>
      </a:dk2>
      <a:lt2>
        <a:srgbClr val="669999"/>
      </a:lt2>
      <a:accent1>
        <a:srgbClr val="99CCFF"/>
      </a:accent1>
      <a:accent2>
        <a:srgbClr val="9999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8A8AE7"/>
      </a:accent6>
      <a:hlink>
        <a:srgbClr val="996666"/>
      </a:hlink>
      <a:folHlink>
        <a:srgbClr val="6666CC"/>
      </a:folHlink>
    </a:clrScheme>
    <a:fontScheme name="Radial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adial 1">
        <a:dk1>
          <a:srgbClr val="000000"/>
        </a:dk1>
        <a:lt1>
          <a:srgbClr val="FFFFFF"/>
        </a:lt1>
        <a:dk2>
          <a:srgbClr val="FFFFFF"/>
        </a:dk2>
        <a:lt2>
          <a:srgbClr val="669999"/>
        </a:lt2>
        <a:accent1>
          <a:srgbClr val="99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8A8AE7"/>
        </a:accent6>
        <a:hlink>
          <a:srgbClr val="996666"/>
        </a:hlink>
        <a:folHlink>
          <a:srgbClr val="66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2">
        <a:dk1>
          <a:srgbClr val="000000"/>
        </a:dk1>
        <a:lt1>
          <a:srgbClr val="FFFFFF"/>
        </a:lt1>
        <a:dk2>
          <a:srgbClr val="FFFFFF"/>
        </a:dk2>
        <a:lt2>
          <a:srgbClr val="817F3F"/>
        </a:lt2>
        <a:accent1>
          <a:srgbClr val="FFCC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8A00"/>
        </a:accent6>
        <a:hlink>
          <a:srgbClr val="996666"/>
        </a:hlink>
        <a:folHlink>
          <a:srgbClr val="C9450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3">
        <a:dk1>
          <a:srgbClr val="CC6600"/>
        </a:dk1>
        <a:lt1>
          <a:srgbClr val="FFFFFF"/>
        </a:lt1>
        <a:dk2>
          <a:srgbClr val="800000"/>
        </a:dk2>
        <a:lt2>
          <a:srgbClr val="FFFFFF"/>
        </a:lt2>
        <a:accent1>
          <a:srgbClr val="FF6600"/>
        </a:accent1>
        <a:accent2>
          <a:srgbClr val="33CCCC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2DB9B9"/>
        </a:accent6>
        <a:hlink>
          <a:srgbClr val="99FF33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4">
        <a:dk1>
          <a:srgbClr val="993300"/>
        </a:dk1>
        <a:lt1>
          <a:srgbClr val="FFFFFF"/>
        </a:lt1>
        <a:dk2>
          <a:srgbClr val="431A01"/>
        </a:dk2>
        <a:lt2>
          <a:srgbClr val="FFFFFF"/>
        </a:lt2>
        <a:accent1>
          <a:srgbClr val="FFCC00"/>
        </a:accent1>
        <a:accent2>
          <a:srgbClr val="FF9966"/>
        </a:accent2>
        <a:accent3>
          <a:srgbClr val="B0ABAA"/>
        </a:accent3>
        <a:accent4>
          <a:srgbClr val="DADADA"/>
        </a:accent4>
        <a:accent5>
          <a:srgbClr val="FFE2AA"/>
        </a:accent5>
        <a:accent6>
          <a:srgbClr val="E78A5C"/>
        </a:accent6>
        <a:hlink>
          <a:srgbClr val="FF66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5">
        <a:dk1>
          <a:srgbClr val="75878B"/>
        </a:dk1>
        <a:lt1>
          <a:srgbClr val="FFFFFF"/>
        </a:lt1>
        <a:dk2>
          <a:srgbClr val="260000"/>
        </a:dk2>
        <a:lt2>
          <a:srgbClr val="FFFFFF"/>
        </a:lt2>
        <a:accent1>
          <a:srgbClr val="0099CC"/>
        </a:accent1>
        <a:accent2>
          <a:srgbClr val="FF3300"/>
        </a:accent2>
        <a:accent3>
          <a:srgbClr val="ACAAAA"/>
        </a:accent3>
        <a:accent4>
          <a:srgbClr val="DADADA"/>
        </a:accent4>
        <a:accent5>
          <a:srgbClr val="AACAE2"/>
        </a:accent5>
        <a:accent6>
          <a:srgbClr val="E72D00"/>
        </a:accent6>
        <a:hlink>
          <a:srgbClr val="FFCC00"/>
        </a:hlink>
        <a:folHlink>
          <a:srgbClr val="CC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6">
        <a:dk1>
          <a:srgbClr val="666699"/>
        </a:dk1>
        <a:lt1>
          <a:srgbClr val="FFFFFF"/>
        </a:lt1>
        <a:dk2>
          <a:srgbClr val="000000"/>
        </a:dk2>
        <a:lt2>
          <a:srgbClr val="FFFFFF"/>
        </a:lt2>
        <a:accent1>
          <a:srgbClr val="9966FF"/>
        </a:accent1>
        <a:accent2>
          <a:srgbClr val="99CCFF"/>
        </a:accent2>
        <a:accent3>
          <a:srgbClr val="AAAAAA"/>
        </a:accent3>
        <a:accent4>
          <a:srgbClr val="DADADA"/>
        </a:accent4>
        <a:accent5>
          <a:srgbClr val="CAB8FF"/>
        </a:accent5>
        <a:accent6>
          <a:srgbClr val="8AB9E7"/>
        </a:accent6>
        <a:hlink>
          <a:srgbClr val="FFFFCC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7">
        <a:dk1>
          <a:srgbClr val="666699"/>
        </a:dk1>
        <a:lt1>
          <a:srgbClr val="FFFFFF"/>
        </a:lt1>
        <a:dk2>
          <a:srgbClr val="2A2A40"/>
        </a:dk2>
        <a:lt2>
          <a:srgbClr val="FFFFFF"/>
        </a:lt2>
        <a:accent1>
          <a:srgbClr val="006699"/>
        </a:accent1>
        <a:accent2>
          <a:srgbClr val="CC9900"/>
        </a:accent2>
        <a:accent3>
          <a:srgbClr val="ACACAF"/>
        </a:accent3>
        <a:accent4>
          <a:srgbClr val="DADADA"/>
        </a:accent4>
        <a:accent5>
          <a:srgbClr val="AAB8CA"/>
        </a:accent5>
        <a:accent6>
          <a:srgbClr val="B98A00"/>
        </a:accent6>
        <a:hlink>
          <a:srgbClr val="CC6600"/>
        </a:hlink>
        <a:folHlink>
          <a:srgbClr val="6C94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8">
        <a:dk1>
          <a:srgbClr val="BECBD8"/>
        </a:dk1>
        <a:lt1>
          <a:srgbClr val="FFFFFF"/>
        </a:lt1>
        <a:dk2>
          <a:srgbClr val="2B335B"/>
        </a:dk2>
        <a:lt2>
          <a:srgbClr val="FFFFFF"/>
        </a:lt2>
        <a:accent1>
          <a:srgbClr val="0099CC"/>
        </a:accent1>
        <a:accent2>
          <a:srgbClr val="B5DBE3"/>
        </a:accent2>
        <a:accent3>
          <a:srgbClr val="ACADB5"/>
        </a:accent3>
        <a:accent4>
          <a:srgbClr val="DADADA"/>
        </a:accent4>
        <a:accent5>
          <a:srgbClr val="AACAE2"/>
        </a:accent5>
        <a:accent6>
          <a:srgbClr val="A4C6CE"/>
        </a:accent6>
        <a:hlink>
          <a:srgbClr val="FFCC00"/>
        </a:hlink>
        <a:folHlink>
          <a:srgbClr val="586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9">
        <a:dk1>
          <a:srgbClr val="3333FF"/>
        </a:dk1>
        <a:lt1>
          <a:srgbClr val="FFFFFF"/>
        </a:lt1>
        <a:dk2>
          <a:srgbClr val="000099"/>
        </a:dk2>
        <a:lt2>
          <a:srgbClr val="FFFFFF"/>
        </a:lt2>
        <a:accent1>
          <a:srgbClr val="339966"/>
        </a:accent1>
        <a:accent2>
          <a:srgbClr val="9999FF"/>
        </a:accent2>
        <a:accent3>
          <a:srgbClr val="AAAACA"/>
        </a:accent3>
        <a:accent4>
          <a:srgbClr val="DADADA"/>
        </a:accent4>
        <a:accent5>
          <a:srgbClr val="ADCAB8"/>
        </a:accent5>
        <a:accent6>
          <a:srgbClr val="8A8AE7"/>
        </a:accent6>
        <a:hlink>
          <a:srgbClr val="FFFF99"/>
        </a:hlink>
        <a:folHlink>
          <a:srgbClr val="17A0D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10">
        <a:dk1>
          <a:srgbClr val="808000"/>
        </a:dk1>
        <a:lt1>
          <a:srgbClr val="FFFFFF"/>
        </a:lt1>
        <a:dk2>
          <a:srgbClr val="354418"/>
        </a:dk2>
        <a:lt2>
          <a:srgbClr val="FFFFFF"/>
        </a:lt2>
        <a:accent1>
          <a:srgbClr val="60897C"/>
        </a:accent1>
        <a:accent2>
          <a:srgbClr val="99CC00"/>
        </a:accent2>
        <a:accent3>
          <a:srgbClr val="AEB0AB"/>
        </a:accent3>
        <a:accent4>
          <a:srgbClr val="DADADA"/>
        </a:accent4>
        <a:accent5>
          <a:srgbClr val="B6C4BF"/>
        </a:accent5>
        <a:accent6>
          <a:srgbClr val="8AB900"/>
        </a:accent6>
        <a:hlink>
          <a:srgbClr val="CCCC00"/>
        </a:hlink>
        <a:folHlink>
          <a:srgbClr val="66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Radial</Template>
  <TotalTime>763</TotalTime>
  <Words>1001</Words>
  <Application>Microsoft Office PowerPoint</Application>
  <PresentationFormat>如螢幕大小 (4:3)</PresentationFormat>
  <Paragraphs>146</Paragraphs>
  <Slides>17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17</vt:i4>
      </vt:variant>
    </vt:vector>
  </HeadingPairs>
  <TitlesOfParts>
    <vt:vector size="25" baseType="lpstr">
      <vt:lpstr>Arial</vt:lpstr>
      <vt:lpstr>新細明體</vt:lpstr>
      <vt:lpstr>Wingdings</vt:lpstr>
      <vt:lpstr>Calibri</vt:lpstr>
      <vt:lpstr>Times New Roman</vt:lpstr>
      <vt:lpstr>Arial Black</vt:lpstr>
      <vt:lpstr>微軟正黑體</vt:lpstr>
      <vt:lpstr>Radial</vt:lpstr>
      <vt:lpstr>伊斯蘭與經濟</vt:lpstr>
      <vt:lpstr>投影片 2</vt:lpstr>
      <vt:lpstr>投影片 3</vt:lpstr>
      <vt:lpstr>投影片 4</vt:lpstr>
      <vt:lpstr>投影片 5</vt:lpstr>
      <vt:lpstr>投影片 6</vt:lpstr>
      <vt:lpstr>投影片 7</vt:lpstr>
      <vt:lpstr>投影片 8</vt:lpstr>
      <vt:lpstr>消費要中庸</vt:lpstr>
      <vt:lpstr>投影片 10</vt:lpstr>
      <vt:lpstr>投影片 11</vt:lpstr>
      <vt:lpstr>解決貧富差距</vt:lpstr>
      <vt:lpstr>禁止利息</vt:lpstr>
      <vt:lpstr>投影片 14</vt:lpstr>
      <vt:lpstr>投影片 15</vt:lpstr>
      <vt:lpstr>投影片 16</vt:lpstr>
      <vt:lpstr>投影片 17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伊斯蘭與經濟</dc:title>
  <dc:creator> </dc:creator>
  <cp:lastModifiedBy>kw</cp:lastModifiedBy>
  <cp:revision>33</cp:revision>
  <dcterms:created xsi:type="dcterms:W3CDTF">2009-07-16T03:42:49Z</dcterms:created>
  <dcterms:modified xsi:type="dcterms:W3CDTF">2012-05-18T03:08:45Z</dcterms:modified>
</cp:coreProperties>
</file>