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handoutMasterIdLst>
    <p:handoutMasterId r:id="rId32"/>
  </p:handoutMasterIdLst>
  <p:sldIdLst>
    <p:sldId id="256" r:id="rId2"/>
    <p:sldId id="257" r:id="rId3"/>
    <p:sldId id="258" r:id="rId4"/>
    <p:sldId id="262" r:id="rId5"/>
    <p:sldId id="263" r:id="rId6"/>
    <p:sldId id="264" r:id="rId7"/>
    <p:sldId id="265" r:id="rId8"/>
    <p:sldId id="267" r:id="rId9"/>
    <p:sldId id="268" r:id="rId10"/>
    <p:sldId id="269" r:id="rId11"/>
    <p:sldId id="270" r:id="rId12"/>
    <p:sldId id="271" r:id="rId13"/>
    <p:sldId id="272" r:id="rId14"/>
    <p:sldId id="266" r:id="rId15"/>
    <p:sldId id="273" r:id="rId16"/>
    <p:sldId id="274" r:id="rId17"/>
    <p:sldId id="275" r:id="rId18"/>
    <p:sldId id="276" r:id="rId19"/>
    <p:sldId id="277" r:id="rId20"/>
    <p:sldId id="278" r:id="rId21"/>
    <p:sldId id="279" r:id="rId22"/>
    <p:sldId id="280" r:id="rId23"/>
    <p:sldId id="281" r:id="rId24"/>
    <p:sldId id="282" r:id="rId25"/>
    <p:sldId id="286" r:id="rId26"/>
    <p:sldId id="283" r:id="rId27"/>
    <p:sldId id="287" r:id="rId28"/>
    <p:sldId id="284" r:id="rId29"/>
    <p:sldId id="285" r:id="rId30"/>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3333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handoutView">
  <p:normalViewPr horzBarState="maximized">
    <p:restoredLeft sz="15798" autoAdjust="0"/>
    <p:restoredTop sz="94618" autoAdjust="0"/>
  </p:normalViewPr>
  <p:slideViewPr>
    <p:cSldViewPr showGuides="1">
      <p:cViewPr>
        <p:scale>
          <a:sx n="75" d="100"/>
          <a:sy n="75" d="100"/>
        </p:scale>
        <p:origin x="-2580" y="-90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344"/>
    </p:cViewPr>
  </p:sorterViewPr>
  <p:notesViewPr>
    <p:cSldViewPr showGuides="1">
      <p:cViewPr varScale="1">
        <p:scale>
          <a:sx n="85" d="100"/>
          <a:sy n="85" d="100"/>
        </p:scale>
        <p:origin x="-3786" y="-78"/>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t>Intermediate Course on Islam 2012</a:t>
            </a:r>
          </a:p>
          <a:p>
            <a:endParaRPr lang="en-US" dirty="0"/>
          </a:p>
        </p:txBody>
      </p:sp>
      <p:sp>
        <p:nvSpPr>
          <p:cNvPr id="3" name="頁尾版面配置區 2"/>
          <p:cNvSpPr>
            <a:spLocks noGrp="1"/>
          </p:cNvSpPr>
          <p:nvPr>
            <p:ph type="ftr" sz="quarter" idx="2"/>
          </p:nvPr>
        </p:nvSpPr>
        <p:spPr>
          <a:xfrm>
            <a:off x="3212976" y="8686800"/>
            <a:ext cx="3645024" cy="457200"/>
          </a:xfrm>
          <a:prstGeom prst="rect">
            <a:avLst/>
          </a:prstGeom>
        </p:spPr>
        <p:txBody>
          <a:bodyPr vert="horz" lIns="91440" tIns="45720" rIns="91440" bIns="45720" rtlCol="0" anchor="b"/>
          <a:lstStyle>
            <a:lvl1pPr algn="l">
              <a:defRPr sz="1200"/>
            </a:lvl1pPr>
          </a:lstStyle>
          <a:p>
            <a:r>
              <a:rPr lang="en-US" dirty="0" err="1" smtClean="0"/>
              <a:t>Organised</a:t>
            </a:r>
            <a:r>
              <a:rPr lang="en-US" dirty="0" smtClean="0"/>
              <a:t> by Kowloon </a:t>
            </a:r>
            <a:r>
              <a:rPr lang="en-US" dirty="0" err="1" smtClean="0"/>
              <a:t>Masjid</a:t>
            </a:r>
            <a:r>
              <a:rPr lang="en-US" dirty="0" smtClean="0"/>
              <a:t> </a:t>
            </a:r>
            <a:r>
              <a:rPr lang="en-US" dirty="0" err="1" smtClean="0"/>
              <a:t>Dawah</a:t>
            </a:r>
            <a:r>
              <a:rPr lang="en-US" dirty="0" smtClean="0"/>
              <a:t> Committee</a:t>
            </a:r>
          </a:p>
          <a:p>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533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5533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35533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35533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5533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35533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6C832383-072E-4ECE-9EF1-59BDECFC89D6}"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B265038-65BE-45A8-8328-BF0BFDB956D5}" type="slidenum">
              <a:rPr lang="en-US"/>
              <a:pPr/>
              <a:t>1</a:t>
            </a:fld>
            <a:endParaRPr lang="en-US"/>
          </a:p>
        </p:txBody>
      </p:sp>
      <p:sp>
        <p:nvSpPr>
          <p:cNvPr id="356354" name="Rectangle 2"/>
          <p:cNvSpPr>
            <a:spLocks noGrp="1" noRot="1" noChangeAspect="1" noChangeArrowheads="1" noTextEdit="1"/>
          </p:cNvSpPr>
          <p:nvPr>
            <p:ph type="sldImg"/>
          </p:nvPr>
        </p:nvSpPr>
        <p:spPr>
          <a:ln/>
        </p:spPr>
      </p:sp>
      <p:sp>
        <p:nvSpPr>
          <p:cNvPr id="3563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3B9B67-7AC9-430A-947D-DA88E4536E93}" type="slidenum">
              <a:rPr lang="en-US"/>
              <a:pPr/>
              <a:t>2</a:t>
            </a:fld>
            <a:endParaRPr lang="en-US"/>
          </a:p>
        </p:txBody>
      </p:sp>
      <p:sp>
        <p:nvSpPr>
          <p:cNvPr id="357378" name="Rectangle 2"/>
          <p:cNvSpPr>
            <a:spLocks noGrp="1" noRot="1" noChangeAspect="1" noChangeArrowheads="1" noTextEdit="1"/>
          </p:cNvSpPr>
          <p:nvPr>
            <p:ph type="sldImg"/>
          </p:nvPr>
        </p:nvSpPr>
        <p:spPr>
          <a:ln/>
        </p:spPr>
      </p:sp>
      <p:sp>
        <p:nvSpPr>
          <p:cNvPr id="3573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A242611-E532-45DB-BDEC-A189CE4C7300}" type="slidenum">
              <a:rPr lang="en-US"/>
              <a:pPr/>
              <a:t>3</a:t>
            </a:fld>
            <a:endParaRPr lang="en-US"/>
          </a:p>
        </p:txBody>
      </p:sp>
      <p:sp>
        <p:nvSpPr>
          <p:cNvPr id="358402" name="Rectangle 2"/>
          <p:cNvSpPr>
            <a:spLocks noGrp="1" noRot="1" noChangeAspect="1" noChangeArrowheads="1" noTextEdit="1"/>
          </p:cNvSpPr>
          <p:nvPr>
            <p:ph type="sldImg"/>
          </p:nvPr>
        </p:nvSpPr>
        <p:spPr>
          <a:ln/>
        </p:spPr>
      </p:sp>
      <p:sp>
        <p:nvSpPr>
          <p:cNvPr id="358403"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1835150" y="4365625"/>
            <a:ext cx="5327650" cy="750888"/>
          </a:xfrm>
        </p:spPr>
        <p:txBody>
          <a:bodyPr/>
          <a:lstStyle>
            <a:lvl1pPr>
              <a:defRPr sz="2800" b="1"/>
            </a:lvl1pPr>
          </a:lstStyle>
          <a:p>
            <a:r>
              <a:rPr lang="zh-TW" altLang="en-US" smtClean="0"/>
              <a:t>按一下以編輯母片標題樣式</a:t>
            </a:r>
            <a:endParaRPr lang="ru-RU"/>
          </a:p>
        </p:txBody>
      </p:sp>
      <p:sp>
        <p:nvSpPr>
          <p:cNvPr id="5123" name="Rectangle 3"/>
          <p:cNvSpPr>
            <a:spLocks noGrp="1" noChangeArrowheads="1"/>
          </p:cNvSpPr>
          <p:nvPr>
            <p:ph type="subTitle" idx="1"/>
          </p:nvPr>
        </p:nvSpPr>
        <p:spPr>
          <a:xfrm>
            <a:off x="1835150" y="5086350"/>
            <a:ext cx="5327650" cy="503238"/>
          </a:xfrm>
        </p:spPr>
        <p:txBody>
          <a:bodyPr/>
          <a:lstStyle>
            <a:lvl1pPr marL="0" indent="0">
              <a:buFontTx/>
              <a:buNone/>
              <a:defRPr sz="2400" b="1">
                <a:solidFill>
                  <a:srgbClr val="080808"/>
                </a:solidFill>
              </a:defRPr>
            </a:lvl1pPr>
          </a:lstStyle>
          <a:p>
            <a:r>
              <a:rPr lang="zh-TW" altLang="en-US" smtClean="0"/>
              <a:t>按一下以編輯母片副標題樣式</a:t>
            </a:r>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5383213" y="1412875"/>
            <a:ext cx="1636712" cy="5184775"/>
          </a:xfrm>
        </p:spPr>
        <p:txBody>
          <a:bodyPr vert="eaVert"/>
          <a:lstStyle/>
          <a:p>
            <a:r>
              <a:rPr lang="zh-TW" altLang="en-US" smtClean="0"/>
              <a:t>按一下以編輯母片標題樣式</a:t>
            </a:r>
            <a:endParaRPr lang="en-US"/>
          </a:p>
        </p:txBody>
      </p:sp>
      <p:sp>
        <p:nvSpPr>
          <p:cNvPr id="3" name="直排文字版面配置區 2"/>
          <p:cNvSpPr>
            <a:spLocks noGrp="1"/>
          </p:cNvSpPr>
          <p:nvPr>
            <p:ph type="body" orient="vert" idx="1"/>
          </p:nvPr>
        </p:nvSpPr>
        <p:spPr>
          <a:xfrm>
            <a:off x="468313" y="1412875"/>
            <a:ext cx="4762500" cy="518477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標題，文字及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468313" y="1412875"/>
            <a:ext cx="6048375" cy="508000"/>
          </a:xfrm>
        </p:spPr>
        <p:txBody>
          <a:bodyPr/>
          <a:lstStyle/>
          <a:p>
            <a:r>
              <a:rPr lang="zh-TW" altLang="en-US" smtClean="0"/>
              <a:t>按一下以編輯母片標題樣式</a:t>
            </a:r>
            <a:endParaRPr lang="en-US"/>
          </a:p>
        </p:txBody>
      </p:sp>
      <p:sp>
        <p:nvSpPr>
          <p:cNvPr id="3" name="文字版面配置區 2"/>
          <p:cNvSpPr>
            <a:spLocks noGrp="1"/>
          </p:cNvSpPr>
          <p:nvPr>
            <p:ph type="body" sz="half" idx="1"/>
          </p:nvPr>
        </p:nvSpPr>
        <p:spPr>
          <a:xfrm>
            <a:off x="468313" y="2133600"/>
            <a:ext cx="3198812" cy="446405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內容版面配置區 3"/>
          <p:cNvSpPr>
            <a:spLocks noGrp="1"/>
          </p:cNvSpPr>
          <p:nvPr>
            <p:ph sz="quarter" idx="2"/>
          </p:nvPr>
        </p:nvSpPr>
        <p:spPr>
          <a:xfrm>
            <a:off x="3819525" y="2133600"/>
            <a:ext cx="3200400" cy="2155825"/>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5" name="內容版面配置區 4"/>
          <p:cNvSpPr>
            <a:spLocks noGrp="1"/>
          </p:cNvSpPr>
          <p:nvPr>
            <p:ph sz="quarter" idx="3"/>
          </p:nvPr>
        </p:nvSpPr>
        <p:spPr>
          <a:xfrm>
            <a:off x="3819525" y="4441825"/>
            <a:ext cx="3200400" cy="2155825"/>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標題，文字及物件">
    <p:spTree>
      <p:nvGrpSpPr>
        <p:cNvPr id="1" name=""/>
        <p:cNvGrpSpPr/>
        <p:nvPr/>
      </p:nvGrpSpPr>
      <p:grpSpPr>
        <a:xfrm>
          <a:off x="0" y="0"/>
          <a:ext cx="0" cy="0"/>
          <a:chOff x="0" y="0"/>
          <a:chExt cx="0" cy="0"/>
        </a:xfrm>
      </p:grpSpPr>
      <p:sp>
        <p:nvSpPr>
          <p:cNvPr id="2" name="標題 1"/>
          <p:cNvSpPr>
            <a:spLocks noGrp="1"/>
          </p:cNvSpPr>
          <p:nvPr>
            <p:ph type="title"/>
          </p:nvPr>
        </p:nvSpPr>
        <p:spPr>
          <a:xfrm>
            <a:off x="468313" y="1412875"/>
            <a:ext cx="6048375" cy="508000"/>
          </a:xfrm>
        </p:spPr>
        <p:txBody>
          <a:bodyPr/>
          <a:lstStyle/>
          <a:p>
            <a:r>
              <a:rPr lang="zh-TW" altLang="en-US" smtClean="0"/>
              <a:t>按一下以編輯母片標題樣式</a:t>
            </a:r>
            <a:endParaRPr lang="en-US"/>
          </a:p>
        </p:txBody>
      </p:sp>
      <p:sp>
        <p:nvSpPr>
          <p:cNvPr id="3" name="文字版面配置區 2"/>
          <p:cNvSpPr>
            <a:spLocks noGrp="1"/>
          </p:cNvSpPr>
          <p:nvPr>
            <p:ph type="body" sz="half" idx="1"/>
          </p:nvPr>
        </p:nvSpPr>
        <p:spPr>
          <a:xfrm>
            <a:off x="468313" y="2133600"/>
            <a:ext cx="3198812" cy="446405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內容版面配置區 3"/>
          <p:cNvSpPr>
            <a:spLocks noGrp="1"/>
          </p:cNvSpPr>
          <p:nvPr>
            <p:ph sz="half" idx="2"/>
          </p:nvPr>
        </p:nvSpPr>
        <p:spPr>
          <a:xfrm>
            <a:off x="3819525" y="2133600"/>
            <a:ext cx="3200400" cy="446405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x" preserve="1">
  <p:cSld name="標題，物件及文字">
    <p:spTree>
      <p:nvGrpSpPr>
        <p:cNvPr id="1" name=""/>
        <p:cNvGrpSpPr/>
        <p:nvPr/>
      </p:nvGrpSpPr>
      <p:grpSpPr>
        <a:xfrm>
          <a:off x="0" y="0"/>
          <a:ext cx="0" cy="0"/>
          <a:chOff x="0" y="0"/>
          <a:chExt cx="0" cy="0"/>
        </a:xfrm>
      </p:grpSpPr>
      <p:sp>
        <p:nvSpPr>
          <p:cNvPr id="2" name="標題 1"/>
          <p:cNvSpPr>
            <a:spLocks noGrp="1"/>
          </p:cNvSpPr>
          <p:nvPr>
            <p:ph type="title"/>
          </p:nvPr>
        </p:nvSpPr>
        <p:spPr>
          <a:xfrm>
            <a:off x="468313" y="1412875"/>
            <a:ext cx="6048375" cy="508000"/>
          </a:xfrm>
        </p:spPr>
        <p:txBody>
          <a:bodyPr/>
          <a:lstStyle/>
          <a:p>
            <a:r>
              <a:rPr lang="zh-TW" altLang="en-US" smtClean="0"/>
              <a:t>按一下以編輯母片標題樣式</a:t>
            </a:r>
            <a:endParaRPr lang="en-US"/>
          </a:p>
        </p:txBody>
      </p:sp>
      <p:sp>
        <p:nvSpPr>
          <p:cNvPr id="3" name="內容版面配置區 2"/>
          <p:cNvSpPr>
            <a:spLocks noGrp="1"/>
          </p:cNvSpPr>
          <p:nvPr>
            <p:ph sz="half" idx="1"/>
          </p:nvPr>
        </p:nvSpPr>
        <p:spPr>
          <a:xfrm>
            <a:off x="468313" y="2133600"/>
            <a:ext cx="3198812" cy="446405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文字版面配置區 3"/>
          <p:cNvSpPr>
            <a:spLocks noGrp="1"/>
          </p:cNvSpPr>
          <p:nvPr>
            <p:ph type="body" sz="half" idx="2"/>
          </p:nvPr>
        </p:nvSpPr>
        <p:spPr>
          <a:xfrm>
            <a:off x="3819525" y="2133600"/>
            <a:ext cx="3200400" cy="446405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en-US"/>
          </a:p>
        </p:txBody>
      </p:sp>
      <p:sp>
        <p:nvSpPr>
          <p:cNvPr id="3" name="內容版面配置區 2"/>
          <p:cNvSpPr>
            <a:spLocks noGrp="1"/>
          </p:cNvSpPr>
          <p:nvPr>
            <p:ph sz="half" idx="1"/>
          </p:nvPr>
        </p:nvSpPr>
        <p:spPr>
          <a:xfrm>
            <a:off x="468313" y="2133600"/>
            <a:ext cx="3198812" cy="4464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內容版面配置區 3"/>
          <p:cNvSpPr>
            <a:spLocks noGrp="1"/>
          </p:cNvSpPr>
          <p:nvPr>
            <p:ph sz="half" idx="2"/>
          </p:nvPr>
        </p:nvSpPr>
        <p:spPr>
          <a:xfrm>
            <a:off x="3819525" y="2133600"/>
            <a:ext cx="3200400" cy="4464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smtClean="0"/>
              <a:t>按一下以編輯母片標題樣式</a:t>
            </a:r>
            <a:endParaRPr 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按一下圖示以新增圖片</a:t>
            </a:r>
            <a:endParaRPr 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6"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68313" y="1412875"/>
            <a:ext cx="6048375" cy="508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endParaRPr lang="ru-RU" smtClean="0"/>
          </a:p>
        </p:txBody>
      </p:sp>
      <p:sp>
        <p:nvSpPr>
          <p:cNvPr id="1027" name="Rectangle 3"/>
          <p:cNvSpPr>
            <a:spLocks noGrp="1" noChangeArrowheads="1"/>
          </p:cNvSpPr>
          <p:nvPr>
            <p:ph type="body" idx="1"/>
          </p:nvPr>
        </p:nvSpPr>
        <p:spPr bwMode="auto">
          <a:xfrm>
            <a:off x="468313" y="2133600"/>
            <a:ext cx="6551612" cy="44640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ru-RU" smtClean="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rtl="0" eaLnBrk="1" fontAlgn="base" hangingPunct="1">
        <a:spcBef>
          <a:spcPct val="0"/>
        </a:spcBef>
        <a:spcAft>
          <a:spcPct val="0"/>
        </a:spcAft>
        <a:defRPr sz="3200">
          <a:solidFill>
            <a:srgbClr val="080808"/>
          </a:solidFill>
          <a:latin typeface="+mj-lt"/>
          <a:ea typeface="+mj-ea"/>
          <a:cs typeface="+mj-cs"/>
        </a:defRPr>
      </a:lvl1pPr>
      <a:lvl2pPr algn="l" rtl="0" eaLnBrk="1" fontAlgn="base" hangingPunct="1">
        <a:spcBef>
          <a:spcPct val="0"/>
        </a:spcBef>
        <a:spcAft>
          <a:spcPct val="0"/>
        </a:spcAft>
        <a:defRPr sz="3200">
          <a:solidFill>
            <a:srgbClr val="080808"/>
          </a:solidFill>
          <a:latin typeface="Arial" charset="0"/>
        </a:defRPr>
      </a:lvl2pPr>
      <a:lvl3pPr algn="l" rtl="0" eaLnBrk="1" fontAlgn="base" hangingPunct="1">
        <a:spcBef>
          <a:spcPct val="0"/>
        </a:spcBef>
        <a:spcAft>
          <a:spcPct val="0"/>
        </a:spcAft>
        <a:defRPr sz="3200">
          <a:solidFill>
            <a:srgbClr val="080808"/>
          </a:solidFill>
          <a:latin typeface="Arial" charset="0"/>
        </a:defRPr>
      </a:lvl3pPr>
      <a:lvl4pPr algn="l" rtl="0" eaLnBrk="1" fontAlgn="base" hangingPunct="1">
        <a:spcBef>
          <a:spcPct val="0"/>
        </a:spcBef>
        <a:spcAft>
          <a:spcPct val="0"/>
        </a:spcAft>
        <a:defRPr sz="3200">
          <a:solidFill>
            <a:srgbClr val="080808"/>
          </a:solidFill>
          <a:latin typeface="Arial" charset="0"/>
        </a:defRPr>
      </a:lvl4pPr>
      <a:lvl5pPr algn="l" rtl="0" eaLnBrk="1" fontAlgn="base" hangingPunct="1">
        <a:spcBef>
          <a:spcPct val="0"/>
        </a:spcBef>
        <a:spcAft>
          <a:spcPct val="0"/>
        </a:spcAft>
        <a:defRPr sz="3200">
          <a:solidFill>
            <a:srgbClr val="080808"/>
          </a:solidFill>
          <a:latin typeface="Arial" charset="0"/>
        </a:defRPr>
      </a:lvl5pPr>
      <a:lvl6pPr marL="457200" algn="l" rtl="0" eaLnBrk="1" fontAlgn="base" hangingPunct="1">
        <a:spcBef>
          <a:spcPct val="0"/>
        </a:spcBef>
        <a:spcAft>
          <a:spcPct val="0"/>
        </a:spcAft>
        <a:defRPr sz="3200">
          <a:solidFill>
            <a:srgbClr val="080808"/>
          </a:solidFill>
          <a:latin typeface="Arial" charset="0"/>
        </a:defRPr>
      </a:lvl6pPr>
      <a:lvl7pPr marL="914400" algn="l" rtl="0" eaLnBrk="1" fontAlgn="base" hangingPunct="1">
        <a:spcBef>
          <a:spcPct val="0"/>
        </a:spcBef>
        <a:spcAft>
          <a:spcPct val="0"/>
        </a:spcAft>
        <a:defRPr sz="3200">
          <a:solidFill>
            <a:srgbClr val="080808"/>
          </a:solidFill>
          <a:latin typeface="Arial" charset="0"/>
        </a:defRPr>
      </a:lvl7pPr>
      <a:lvl8pPr marL="1371600" algn="l" rtl="0" eaLnBrk="1" fontAlgn="base" hangingPunct="1">
        <a:spcBef>
          <a:spcPct val="0"/>
        </a:spcBef>
        <a:spcAft>
          <a:spcPct val="0"/>
        </a:spcAft>
        <a:defRPr sz="3200">
          <a:solidFill>
            <a:srgbClr val="080808"/>
          </a:solidFill>
          <a:latin typeface="Arial" charset="0"/>
        </a:defRPr>
      </a:lvl8pPr>
      <a:lvl9pPr marL="1828800" algn="l" rtl="0" eaLnBrk="1" fontAlgn="base" hangingPunct="1">
        <a:spcBef>
          <a:spcPct val="0"/>
        </a:spcBef>
        <a:spcAft>
          <a:spcPct val="0"/>
        </a:spcAft>
        <a:defRPr sz="3200">
          <a:solidFill>
            <a:srgbClr val="080808"/>
          </a:solidFill>
          <a:latin typeface="Arial" charset="0"/>
        </a:defRPr>
      </a:lvl9pPr>
    </p:titleStyle>
    <p:bodyStyle>
      <a:lvl1pPr marL="342900" indent="-342900" algn="l" rtl="0" eaLnBrk="1" fontAlgn="base" hangingPunct="1">
        <a:spcBef>
          <a:spcPct val="20000"/>
        </a:spcBef>
        <a:spcAft>
          <a:spcPct val="0"/>
        </a:spcAft>
        <a:buChar char="•"/>
        <a:defRPr sz="2800">
          <a:solidFill>
            <a:schemeClr val="bg2"/>
          </a:solidFill>
          <a:latin typeface="+mn-lt"/>
          <a:ea typeface="+mn-ea"/>
          <a:cs typeface="+mn-cs"/>
        </a:defRPr>
      </a:lvl1pPr>
      <a:lvl2pPr marL="742950" indent="-285750" algn="l" rtl="0" eaLnBrk="1" fontAlgn="base" hangingPunct="1">
        <a:spcBef>
          <a:spcPct val="20000"/>
        </a:spcBef>
        <a:spcAft>
          <a:spcPct val="0"/>
        </a:spcAft>
        <a:buChar char="–"/>
        <a:defRPr sz="2400" b="1">
          <a:solidFill>
            <a:schemeClr val="bg2"/>
          </a:solidFill>
          <a:latin typeface="+mn-lt"/>
        </a:defRPr>
      </a:lvl2pPr>
      <a:lvl3pPr marL="1143000" indent="-228600" algn="l" rtl="0" eaLnBrk="1" fontAlgn="base" hangingPunct="1">
        <a:spcBef>
          <a:spcPct val="20000"/>
        </a:spcBef>
        <a:spcAft>
          <a:spcPct val="0"/>
        </a:spcAft>
        <a:buChar char="•"/>
        <a:defRPr sz="2400">
          <a:solidFill>
            <a:schemeClr val="bg2"/>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539552" y="2420888"/>
            <a:ext cx="8064896" cy="504825"/>
          </a:xfrm>
          <a:noFill/>
        </p:spPr>
        <p:txBody>
          <a:bodyPr/>
          <a:lstStyle/>
          <a:p>
            <a:r>
              <a:rPr lang="en-US" altLang="zh-TW" sz="5400" dirty="0">
                <a:solidFill>
                  <a:srgbClr val="0033CC"/>
                </a:solidFill>
                <a:ea typeface="新細明體" charset="-120"/>
              </a:rPr>
              <a:t>Islam </a:t>
            </a:r>
            <a:r>
              <a:rPr lang="en-US" altLang="zh-TW" sz="5400" dirty="0" smtClean="0">
                <a:solidFill>
                  <a:srgbClr val="0033CC"/>
                </a:solidFill>
                <a:ea typeface="新細明體" charset="-120"/>
              </a:rPr>
              <a:t>Rules </a:t>
            </a:r>
            <a:r>
              <a:rPr lang="en-US" altLang="zh-TW" sz="5400" dirty="0">
                <a:solidFill>
                  <a:srgbClr val="0033CC"/>
                </a:solidFill>
                <a:ea typeface="新細明體" charset="-120"/>
              </a:rPr>
              <a:t>to </a:t>
            </a:r>
            <a:r>
              <a:rPr lang="en-US" altLang="zh-TW" sz="5400" dirty="0" smtClean="0">
                <a:solidFill>
                  <a:srgbClr val="0033CC"/>
                </a:solidFill>
                <a:ea typeface="新細明體" charset="-120"/>
              </a:rPr>
              <a:t>Success </a:t>
            </a:r>
            <a:endParaRPr lang="uk-UA" sz="5400" dirty="0">
              <a:solidFill>
                <a:srgbClr val="0033CC"/>
              </a:solidFill>
            </a:endParaRPr>
          </a:p>
        </p:txBody>
      </p:sp>
      <p:sp>
        <p:nvSpPr>
          <p:cNvPr id="34819" name="Rectangle 3"/>
          <p:cNvSpPr>
            <a:spLocks noGrp="1" noChangeArrowheads="1"/>
          </p:cNvSpPr>
          <p:nvPr>
            <p:ph type="subTitle" idx="1"/>
          </p:nvPr>
        </p:nvSpPr>
        <p:spPr>
          <a:xfrm>
            <a:off x="179388" y="5084763"/>
            <a:ext cx="8713787" cy="274637"/>
          </a:xfrm>
        </p:spPr>
        <p:txBody>
          <a:bodyPr/>
          <a:lstStyle/>
          <a:p>
            <a:pPr>
              <a:lnSpc>
                <a:spcPct val="90000"/>
              </a:lnSpc>
            </a:pPr>
            <a:r>
              <a:rPr lang="en-US">
                <a:solidFill>
                  <a:schemeClr val="bg1"/>
                </a:solidFill>
              </a:rPr>
              <a:t>Hong Kong Turkish Islamic Culture and Welfare Society</a:t>
            </a:r>
            <a:r>
              <a:rPr lang="en-US"/>
              <a:t> </a:t>
            </a:r>
            <a:endParaRPr lang="uk-UA"/>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83" name="Rectangle 3"/>
          <p:cNvSpPr>
            <a:spLocks noGrp="1" noChangeArrowheads="1"/>
          </p:cNvSpPr>
          <p:nvPr>
            <p:ph type="body" idx="1"/>
          </p:nvPr>
        </p:nvSpPr>
        <p:spPr>
          <a:xfrm>
            <a:off x="468313" y="2133600"/>
            <a:ext cx="7848600" cy="4464050"/>
          </a:xfrm>
        </p:spPr>
        <p:txBody>
          <a:bodyPr/>
          <a:lstStyle/>
          <a:p>
            <a:pPr>
              <a:buFontTx/>
              <a:buNone/>
            </a:pPr>
            <a:r>
              <a:rPr lang="en-US">
                <a:solidFill>
                  <a:schemeClr val="bg1"/>
                </a:solidFill>
              </a:rPr>
              <a:t>      As we can see, doing nothing is a losing strategy. The winning strategy start with spiritual strength of individuals and families, and then on good actions and hard work, and on education, media, cooperations, observing God's Legal Limits and perseverance. This is an inside-out approach, starting with yourself, your family and then your organization.(example :Story for “start from yourself”)</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7" name="Rectangle 3"/>
          <p:cNvSpPr>
            <a:spLocks noGrp="1" noChangeArrowheads="1"/>
          </p:cNvSpPr>
          <p:nvPr>
            <p:ph type="body" idx="1"/>
          </p:nvPr>
        </p:nvSpPr>
        <p:spPr>
          <a:xfrm>
            <a:off x="468313" y="2133600"/>
            <a:ext cx="8351837" cy="4464050"/>
          </a:xfrm>
        </p:spPr>
        <p:txBody>
          <a:bodyPr/>
          <a:lstStyle/>
          <a:p>
            <a:pPr>
              <a:buFontTx/>
              <a:buNone/>
            </a:pPr>
            <a:r>
              <a:rPr lang="en-US"/>
              <a:t>      </a:t>
            </a:r>
            <a:r>
              <a:rPr lang="en-US">
                <a:solidFill>
                  <a:schemeClr val="bg1"/>
                </a:solidFill>
              </a:rPr>
              <a:t>Note the mention of time as the opening of the chapter. It indicates that success is not measured by how much money do you have, but on how do you spend your time. This is the fairest possible standard of winning because every body roughly get the same amount of time everyday, regardless of his or her background.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30" name="Rectangle 2"/>
          <p:cNvSpPr>
            <a:spLocks noGrp="1" noChangeArrowheads="1"/>
          </p:cNvSpPr>
          <p:nvPr>
            <p:ph type="title"/>
          </p:nvPr>
        </p:nvSpPr>
        <p:spPr>
          <a:xfrm>
            <a:off x="468313" y="908050"/>
            <a:ext cx="6048375" cy="508000"/>
          </a:xfrm>
        </p:spPr>
        <p:txBody>
          <a:bodyPr/>
          <a:lstStyle/>
          <a:p>
            <a:r>
              <a:rPr lang="en-US" sz="2800"/>
              <a:t>Spiritual Strength </a:t>
            </a:r>
          </a:p>
        </p:txBody>
      </p:sp>
      <p:sp>
        <p:nvSpPr>
          <p:cNvPr id="380931" name="Rectangle 3"/>
          <p:cNvSpPr>
            <a:spLocks noGrp="1" noChangeArrowheads="1"/>
          </p:cNvSpPr>
          <p:nvPr>
            <p:ph type="body" idx="1"/>
          </p:nvPr>
        </p:nvSpPr>
        <p:spPr>
          <a:xfrm>
            <a:off x="468313" y="2133600"/>
            <a:ext cx="8351837" cy="4464050"/>
          </a:xfrm>
        </p:spPr>
        <p:txBody>
          <a:bodyPr/>
          <a:lstStyle/>
          <a:p>
            <a:pPr>
              <a:lnSpc>
                <a:spcPct val="90000"/>
              </a:lnSpc>
              <a:buFontTx/>
              <a:buNone/>
            </a:pPr>
            <a:r>
              <a:rPr lang="en-US">
                <a:solidFill>
                  <a:schemeClr val="bg1"/>
                </a:solidFill>
              </a:rPr>
              <a:t>             Basically, every activities mentioned in Believer's Charter is geared toward increasing your spiritual strength. Regular connection to God and His messages helps you remember God and keep you in His path. Participate in social development regularly empowers the powerless. Regular fasting helps you control yourself. The pilgrimage will help you shares benefits of this system. The strength increase through learning His Message and practising it and decreased by forgetting Him and violating his prohibitions.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5" name="Rectangle 3"/>
          <p:cNvSpPr>
            <a:spLocks noGrp="1" noChangeArrowheads="1"/>
          </p:cNvSpPr>
          <p:nvPr>
            <p:ph type="body" idx="1"/>
          </p:nvPr>
        </p:nvSpPr>
        <p:spPr>
          <a:xfrm>
            <a:off x="468313" y="2133600"/>
            <a:ext cx="8351837" cy="4464050"/>
          </a:xfrm>
        </p:spPr>
        <p:txBody>
          <a:bodyPr/>
          <a:lstStyle/>
          <a:p>
            <a:pPr>
              <a:buFontTx/>
              <a:buNone/>
            </a:pPr>
            <a:r>
              <a:rPr lang="en-US"/>
              <a:t>     </a:t>
            </a:r>
            <a:r>
              <a:rPr lang="en-US">
                <a:solidFill>
                  <a:schemeClr val="bg1"/>
                </a:solidFill>
              </a:rPr>
              <a:t>Imagine you start a travel without knowing your destination. Imagine you shot arrows in the dark. That's why the first step in the winning strategy is to believe. As a human being, you need at least to believe in God and Hereafter. A believer will believe also Koran and Prophet Muhammad for the maximum impact.(example: Maslow Theory)</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6" name="Rectangle 2"/>
          <p:cNvSpPr>
            <a:spLocks noGrp="1" noChangeArrowheads="1"/>
          </p:cNvSpPr>
          <p:nvPr>
            <p:ph type="title"/>
          </p:nvPr>
        </p:nvSpPr>
        <p:spPr>
          <a:xfrm>
            <a:off x="539750" y="981075"/>
            <a:ext cx="6048375" cy="508000"/>
          </a:xfrm>
        </p:spPr>
        <p:txBody>
          <a:bodyPr/>
          <a:lstStyle/>
          <a:p>
            <a:r>
              <a:rPr lang="en-US" sz="2800"/>
              <a:t>Be smart to attain the real success </a:t>
            </a:r>
          </a:p>
        </p:txBody>
      </p:sp>
      <p:sp>
        <p:nvSpPr>
          <p:cNvPr id="374787" name="Rectangle 3"/>
          <p:cNvSpPr>
            <a:spLocks noGrp="1" noChangeArrowheads="1"/>
          </p:cNvSpPr>
          <p:nvPr>
            <p:ph type="body" sz="half" idx="1"/>
          </p:nvPr>
        </p:nvSpPr>
        <p:spPr>
          <a:xfrm>
            <a:off x="4140200" y="2133600"/>
            <a:ext cx="5003800" cy="4464050"/>
          </a:xfrm>
        </p:spPr>
        <p:txBody>
          <a:bodyPr/>
          <a:lstStyle/>
          <a:p>
            <a:pPr>
              <a:buFontTx/>
              <a:buNone/>
            </a:pPr>
            <a:r>
              <a:rPr lang="en-US" sz="3200">
                <a:solidFill>
                  <a:schemeClr val="bg1"/>
                </a:solidFill>
              </a:rPr>
              <a:t>     Modern Psychologists  after long term researches  could reach the meaning of Success described in Koran.</a:t>
            </a:r>
            <a:r>
              <a:rPr lang="en-US" sz="3200"/>
              <a:t> </a:t>
            </a:r>
          </a:p>
          <a:p>
            <a:endParaRPr lang="en-US" sz="3200"/>
          </a:p>
        </p:txBody>
      </p:sp>
      <p:pic>
        <p:nvPicPr>
          <p:cNvPr id="374788" name="Picture 4"/>
          <p:cNvPicPr>
            <a:picLocks noGrp="1" noChangeAspect="1" noChangeArrowheads="1"/>
          </p:cNvPicPr>
          <p:nvPr>
            <p:ph sz="half" idx="2"/>
          </p:nvPr>
        </p:nvPicPr>
        <p:blipFill>
          <a:blip r:embed="rId2" cstate="print"/>
          <a:srcRect/>
          <a:stretch>
            <a:fillRect/>
          </a:stretch>
        </p:blipFill>
        <p:spPr>
          <a:xfrm>
            <a:off x="0" y="2205038"/>
            <a:ext cx="4500563" cy="3260725"/>
          </a:xfrm>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78" name="Rectangle 2"/>
          <p:cNvSpPr>
            <a:spLocks noGrp="1" noChangeArrowheads="1"/>
          </p:cNvSpPr>
          <p:nvPr>
            <p:ph type="title"/>
          </p:nvPr>
        </p:nvSpPr>
        <p:spPr>
          <a:xfrm>
            <a:off x="755650" y="549275"/>
            <a:ext cx="7272338" cy="795338"/>
          </a:xfrm>
        </p:spPr>
        <p:txBody>
          <a:bodyPr/>
          <a:lstStyle/>
          <a:p>
            <a:r>
              <a:rPr lang="en-US"/>
              <a:t>Hard work </a:t>
            </a:r>
          </a:p>
        </p:txBody>
      </p:sp>
      <p:sp>
        <p:nvSpPr>
          <p:cNvPr id="382979" name="Rectangle 3"/>
          <p:cNvSpPr>
            <a:spLocks noGrp="1" noChangeArrowheads="1"/>
          </p:cNvSpPr>
          <p:nvPr>
            <p:ph type="body" idx="1"/>
          </p:nvPr>
        </p:nvSpPr>
        <p:spPr>
          <a:xfrm>
            <a:off x="468313" y="2133600"/>
            <a:ext cx="7848600" cy="4464050"/>
          </a:xfrm>
        </p:spPr>
        <p:txBody>
          <a:bodyPr/>
          <a:lstStyle/>
          <a:p>
            <a:pPr>
              <a:buFontTx/>
              <a:buNone/>
            </a:pPr>
            <a:r>
              <a:rPr lang="en-US"/>
              <a:t>     </a:t>
            </a:r>
            <a:r>
              <a:rPr lang="en-US">
                <a:solidFill>
                  <a:schemeClr val="bg1"/>
                </a:solidFill>
              </a:rPr>
              <a:t>Basically, every activities mentioned in The Assenter's Charter are considered as good deeds towards each other. Equality, Family, Humanity, Fairness and Integrity values provides conditions for peace and prosperity. Money, Respect, Diet and Remembrance wisdom will take you to the next level. (example :from Koran about Maryam (r.a.))</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002" name="Rectangle 2"/>
          <p:cNvSpPr>
            <a:spLocks noGrp="1" noChangeArrowheads="1"/>
          </p:cNvSpPr>
          <p:nvPr>
            <p:ph type="title"/>
          </p:nvPr>
        </p:nvSpPr>
        <p:spPr>
          <a:xfrm>
            <a:off x="395288" y="908050"/>
            <a:ext cx="6048375" cy="508000"/>
          </a:xfrm>
        </p:spPr>
        <p:txBody>
          <a:bodyPr/>
          <a:lstStyle/>
          <a:p>
            <a:r>
              <a:rPr lang="en-US" sz="2800"/>
              <a:t>Remind Each Others </a:t>
            </a:r>
          </a:p>
        </p:txBody>
      </p:sp>
      <p:sp>
        <p:nvSpPr>
          <p:cNvPr id="384003" name="Rectangle 3"/>
          <p:cNvSpPr>
            <a:spLocks noGrp="1" noChangeArrowheads="1"/>
          </p:cNvSpPr>
          <p:nvPr>
            <p:ph type="body" idx="1"/>
          </p:nvPr>
        </p:nvSpPr>
        <p:spPr>
          <a:xfrm>
            <a:off x="468313" y="2133600"/>
            <a:ext cx="7559675" cy="4464050"/>
          </a:xfrm>
        </p:spPr>
        <p:txBody>
          <a:bodyPr/>
          <a:lstStyle/>
          <a:p>
            <a:pPr>
              <a:lnSpc>
                <a:spcPct val="90000"/>
              </a:lnSpc>
              <a:buFontTx/>
              <a:buNone/>
            </a:pPr>
            <a:r>
              <a:rPr lang="en-US">
                <a:solidFill>
                  <a:schemeClr val="bg1"/>
                </a:solidFill>
              </a:rPr>
              <a:t>        And remember God's blessing upon you when you were enemies and He </a:t>
            </a:r>
            <a:r>
              <a:rPr lang="en-US" b="1">
                <a:solidFill>
                  <a:schemeClr val="bg1"/>
                </a:solidFill>
              </a:rPr>
              <a:t>united your hearts</a:t>
            </a:r>
            <a:r>
              <a:rPr lang="en-US">
                <a:solidFill>
                  <a:schemeClr val="bg1"/>
                </a:solidFill>
              </a:rPr>
              <a:t>, then you became with His blessing </a:t>
            </a:r>
            <a:r>
              <a:rPr lang="en-US" b="1">
                <a:solidFill>
                  <a:schemeClr val="bg1"/>
                </a:solidFill>
              </a:rPr>
              <a:t>as brothers</a:t>
            </a:r>
            <a:r>
              <a:rPr lang="en-US">
                <a:solidFill>
                  <a:schemeClr val="bg1"/>
                </a:solidFill>
              </a:rPr>
              <a:t>; and you were on the verge of a pit of fire and He saved you from it; it is thus that God clarifies for you His signs that you may be guided. And let there be a nation from amongst you which </a:t>
            </a:r>
            <a:r>
              <a:rPr lang="en-US" b="1">
                <a:solidFill>
                  <a:schemeClr val="bg1"/>
                </a:solidFill>
              </a:rPr>
              <a:t>calls towards goodness, and orders kindness, and deters from evil</a:t>
            </a:r>
            <a:r>
              <a:rPr lang="en-US">
                <a:solidFill>
                  <a:schemeClr val="bg1"/>
                </a:solidFill>
              </a:rPr>
              <a:t>. And these are the </a:t>
            </a:r>
            <a:r>
              <a:rPr lang="en-US" b="1">
                <a:solidFill>
                  <a:schemeClr val="bg1"/>
                </a:solidFill>
              </a:rPr>
              <a:t>successful</a:t>
            </a:r>
            <a:r>
              <a:rPr lang="en-US">
                <a:solidFill>
                  <a:schemeClr val="bg1"/>
                </a:solidFill>
              </a:rPr>
              <a:t> ones. ( 3:102-105)</a:t>
            </a:r>
            <a:r>
              <a:rPr lang="en-US"/>
              <a:t>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6" name="Rectangle 2"/>
          <p:cNvSpPr>
            <a:spLocks noGrp="1" noChangeArrowheads="1"/>
          </p:cNvSpPr>
          <p:nvPr>
            <p:ph type="title"/>
          </p:nvPr>
        </p:nvSpPr>
        <p:spPr>
          <a:xfrm>
            <a:off x="395288" y="908050"/>
            <a:ext cx="6048375" cy="508000"/>
          </a:xfrm>
        </p:spPr>
        <p:txBody>
          <a:bodyPr/>
          <a:lstStyle/>
          <a:p>
            <a:r>
              <a:rPr lang="en-US" sz="2800"/>
              <a:t>Perseverance </a:t>
            </a:r>
          </a:p>
        </p:txBody>
      </p:sp>
      <p:sp>
        <p:nvSpPr>
          <p:cNvPr id="385027" name="Rectangle 3"/>
          <p:cNvSpPr>
            <a:spLocks noGrp="1" noChangeArrowheads="1"/>
          </p:cNvSpPr>
          <p:nvPr>
            <p:ph type="body" idx="1"/>
          </p:nvPr>
        </p:nvSpPr>
        <p:spPr>
          <a:xfrm>
            <a:off x="468313" y="2133600"/>
            <a:ext cx="7632700" cy="4464050"/>
          </a:xfrm>
        </p:spPr>
        <p:txBody>
          <a:bodyPr/>
          <a:lstStyle/>
          <a:p>
            <a:pPr>
              <a:buFontTx/>
              <a:buNone/>
            </a:pPr>
            <a:r>
              <a:rPr lang="en-US"/>
              <a:t>      </a:t>
            </a:r>
            <a:r>
              <a:rPr lang="en-US">
                <a:solidFill>
                  <a:schemeClr val="bg1"/>
                </a:solidFill>
              </a:rPr>
              <a:t>There are time to negotiate your way. To win a negotiation requires patient, research for the facts and reality on the grounds, as in the previous step "support one another with the truth". You can learn in many examples in the Koran on how to negotiate. For example how Moses ask help from Aaron to help him to negotiate with Pharaoh.</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0" name="Rectangle 2"/>
          <p:cNvSpPr>
            <a:spLocks noGrp="1" noChangeArrowheads="1"/>
          </p:cNvSpPr>
          <p:nvPr>
            <p:ph type="title"/>
          </p:nvPr>
        </p:nvSpPr>
        <p:spPr>
          <a:xfrm>
            <a:off x="539750" y="836613"/>
            <a:ext cx="6048375" cy="508000"/>
          </a:xfrm>
        </p:spPr>
        <p:txBody>
          <a:bodyPr/>
          <a:lstStyle/>
          <a:p>
            <a:r>
              <a:rPr lang="en-US" sz="2800"/>
              <a:t>Choosing Communities </a:t>
            </a:r>
          </a:p>
        </p:txBody>
      </p:sp>
      <p:sp>
        <p:nvSpPr>
          <p:cNvPr id="386051" name="Rectangle 3"/>
          <p:cNvSpPr>
            <a:spLocks noGrp="1" noChangeArrowheads="1"/>
          </p:cNvSpPr>
          <p:nvPr>
            <p:ph type="body" idx="1"/>
          </p:nvPr>
        </p:nvSpPr>
        <p:spPr>
          <a:xfrm>
            <a:off x="468313" y="2133600"/>
            <a:ext cx="7920037" cy="4464050"/>
          </a:xfrm>
        </p:spPr>
        <p:txBody>
          <a:bodyPr/>
          <a:lstStyle/>
          <a:p>
            <a:pPr>
              <a:buFontTx/>
              <a:buNone/>
            </a:pPr>
            <a:r>
              <a:rPr lang="en-US"/>
              <a:t>      </a:t>
            </a:r>
            <a:r>
              <a:rPr lang="en-US">
                <a:solidFill>
                  <a:schemeClr val="bg1"/>
                </a:solidFill>
              </a:rPr>
              <a:t>As we can see, community is an essential ingredient to the success. "The believers are brothers. Then make peace between your brothers &amp; remain conscious of Allah that you may obtain mercy." (49:10)</a:t>
            </a:r>
            <a:r>
              <a:rPr lang="en-US"/>
              <a:t>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074" name="Rectangle 2"/>
          <p:cNvSpPr>
            <a:spLocks noGrp="1" noChangeArrowheads="1"/>
          </p:cNvSpPr>
          <p:nvPr>
            <p:ph type="title"/>
          </p:nvPr>
        </p:nvSpPr>
        <p:spPr>
          <a:xfrm>
            <a:off x="395288" y="765175"/>
            <a:ext cx="6048375" cy="723900"/>
          </a:xfrm>
        </p:spPr>
        <p:txBody>
          <a:bodyPr/>
          <a:lstStyle/>
          <a:p>
            <a:r>
              <a:rPr lang="en-US" sz="2800" b="1"/>
              <a:t>Talk Back</a:t>
            </a:r>
            <a:br>
              <a:rPr lang="en-US" sz="2800" b="1"/>
            </a:br>
            <a:endParaRPr lang="en-US" sz="2800" b="1"/>
          </a:p>
        </p:txBody>
      </p:sp>
      <p:sp>
        <p:nvSpPr>
          <p:cNvPr id="387075" name="Rectangle 3"/>
          <p:cNvSpPr>
            <a:spLocks noGrp="1" noChangeArrowheads="1"/>
          </p:cNvSpPr>
          <p:nvPr>
            <p:ph type="body" idx="1"/>
          </p:nvPr>
        </p:nvSpPr>
        <p:spPr/>
        <p:txBody>
          <a:bodyPr/>
          <a:lstStyle/>
          <a:p>
            <a:r>
              <a:rPr lang="en-US">
                <a:solidFill>
                  <a:schemeClr val="bg1"/>
                </a:solidFill>
              </a:rPr>
              <a:t>Do you know a person who are your national heros or instrumental in changing the course of history?</a:t>
            </a:r>
          </a:p>
          <a:p>
            <a:endParaRPr lang="en-US">
              <a:solidFill>
                <a:schemeClr val="bg1"/>
              </a:solidFill>
            </a:endParaRPr>
          </a:p>
          <a:p>
            <a:endParaRPr lang="en-US">
              <a:solidFill>
                <a:schemeClr val="bg1"/>
              </a:solidFill>
            </a:endParaRPr>
          </a:p>
          <a:p>
            <a:pPr>
              <a:buFontTx/>
              <a:buNone/>
            </a:pPr>
            <a:endParaRPr lang="en-US">
              <a:solidFill>
                <a:schemeClr val="bg1"/>
              </a:solidFill>
            </a:endParaRPr>
          </a:p>
          <a:p>
            <a:r>
              <a:rPr lang="en-US">
                <a:solidFill>
                  <a:schemeClr val="bg1"/>
                </a:solidFill>
              </a:rPr>
              <a:t>What are his legacy? What events that triggers his actions? What is his methods to achieve his goal?</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611188" y="836613"/>
            <a:ext cx="6985000" cy="620712"/>
          </a:xfrm>
        </p:spPr>
        <p:txBody>
          <a:bodyPr/>
          <a:lstStyle/>
          <a:p>
            <a:r>
              <a:rPr lang="en-US" sz="3600" b="1">
                <a:solidFill>
                  <a:srgbClr val="3333FF"/>
                </a:solidFill>
                <a:latin typeface="Tahoma" pitchFamily="34" charset="0"/>
              </a:rPr>
              <a:t>Before everything!!!</a:t>
            </a:r>
            <a:endParaRPr lang="uk-UA" sz="3600" b="1">
              <a:solidFill>
                <a:srgbClr val="3333FF"/>
              </a:solidFill>
              <a:latin typeface="Tahoma" pitchFamily="34" charset="0"/>
            </a:endParaRPr>
          </a:p>
        </p:txBody>
      </p:sp>
      <p:sp>
        <p:nvSpPr>
          <p:cNvPr id="36867" name="Rectangle 3"/>
          <p:cNvSpPr>
            <a:spLocks noGrp="1" noChangeArrowheads="1"/>
          </p:cNvSpPr>
          <p:nvPr>
            <p:ph type="body" idx="1"/>
          </p:nvPr>
        </p:nvSpPr>
        <p:spPr>
          <a:xfrm>
            <a:off x="971550" y="2636838"/>
            <a:ext cx="6913563" cy="3887787"/>
          </a:xfrm>
        </p:spPr>
        <p:txBody>
          <a:bodyPr/>
          <a:lstStyle/>
          <a:p>
            <a:pPr>
              <a:buFontTx/>
              <a:buNone/>
            </a:pPr>
            <a:r>
              <a:rPr lang="en-US" sz="3200">
                <a:solidFill>
                  <a:schemeClr val="bg1"/>
                </a:solidFill>
              </a:rPr>
              <a:t>      …Get rid of </a:t>
            </a:r>
            <a:r>
              <a:rPr lang="en-US" sz="3200" i="1">
                <a:solidFill>
                  <a:schemeClr val="bg1"/>
                </a:solidFill>
              </a:rPr>
              <a:t>your stereotypes</a:t>
            </a:r>
            <a:r>
              <a:rPr lang="en-US" sz="3200">
                <a:solidFill>
                  <a:schemeClr val="bg1"/>
                </a:solidFill>
              </a:rPr>
              <a:t> …</a:t>
            </a:r>
            <a:endParaRPr lang="uk-UA" sz="3200">
              <a:solidFill>
                <a:schemeClr val="bg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098" name="Rectangle 2"/>
          <p:cNvSpPr>
            <a:spLocks noGrp="1" noChangeArrowheads="1"/>
          </p:cNvSpPr>
          <p:nvPr>
            <p:ph type="title"/>
          </p:nvPr>
        </p:nvSpPr>
        <p:spPr>
          <a:xfrm>
            <a:off x="539750" y="836613"/>
            <a:ext cx="6048375" cy="508000"/>
          </a:xfrm>
        </p:spPr>
        <p:txBody>
          <a:bodyPr/>
          <a:lstStyle/>
          <a:p>
            <a:r>
              <a:rPr lang="en-US" sz="2800"/>
              <a:t>The most successful man in mankind history</a:t>
            </a:r>
          </a:p>
        </p:txBody>
      </p:sp>
      <p:pic>
        <p:nvPicPr>
          <p:cNvPr id="388100" name="Picture 4"/>
          <p:cNvPicPr>
            <a:picLocks noGrp="1" noChangeAspect="1" noChangeArrowheads="1"/>
          </p:cNvPicPr>
          <p:nvPr>
            <p:ph sz="half" idx="1"/>
          </p:nvPr>
        </p:nvPicPr>
        <p:blipFill>
          <a:blip r:embed="rId2" cstate="print"/>
          <a:srcRect/>
          <a:stretch>
            <a:fillRect/>
          </a:stretch>
        </p:blipFill>
        <p:spPr>
          <a:xfrm>
            <a:off x="250825" y="2205038"/>
            <a:ext cx="2881313" cy="3887787"/>
          </a:xfrm>
        </p:spPr>
      </p:pic>
      <p:sp>
        <p:nvSpPr>
          <p:cNvPr id="388102" name="Rectangle 6"/>
          <p:cNvSpPr>
            <a:spLocks noGrp="1" noChangeArrowheads="1"/>
          </p:cNvSpPr>
          <p:nvPr>
            <p:ph type="body" sz="half" idx="2"/>
          </p:nvPr>
        </p:nvSpPr>
        <p:spPr>
          <a:xfrm>
            <a:off x="3819525" y="2133600"/>
            <a:ext cx="5000625" cy="4464050"/>
          </a:xfrm>
        </p:spPr>
        <p:txBody>
          <a:bodyPr/>
          <a:lstStyle/>
          <a:p>
            <a:pPr>
              <a:buFontTx/>
              <a:buNone/>
            </a:pPr>
            <a:r>
              <a:rPr lang="en-US" sz="2000" b="1" i="1"/>
              <a:t>        </a:t>
            </a:r>
            <a:r>
              <a:rPr lang="en-US" sz="2000" b="1" i="1">
                <a:solidFill>
                  <a:schemeClr val="bg1"/>
                </a:solidFill>
              </a:rPr>
              <a:t>The 100: A Ranking of the Most Influential Persons in History</a:t>
            </a:r>
            <a:r>
              <a:rPr lang="en-US" sz="2000">
                <a:solidFill>
                  <a:schemeClr val="bg1"/>
                </a:solidFill>
              </a:rPr>
              <a:t> is a 1978 book by Michael H. Hart, reprinted in 1992 with revisions. It is a ranking of the 100 people who, according to Hart, most influenced human history.</a:t>
            </a:r>
          </a:p>
          <a:p>
            <a:r>
              <a:rPr lang="en-US" sz="2000">
                <a:solidFill>
                  <a:schemeClr val="bg1"/>
                </a:solidFill>
              </a:rPr>
              <a:t>The first person on Hart's list is the Prophet of Islam Muhammad(SAW) Hart asserted that Muhammad(SAW) was "supremely successful" in both the religious and secular realms.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146" name="Rectangle 2"/>
          <p:cNvSpPr>
            <a:spLocks noGrp="1" noChangeArrowheads="1"/>
          </p:cNvSpPr>
          <p:nvPr>
            <p:ph type="title"/>
          </p:nvPr>
        </p:nvSpPr>
        <p:spPr>
          <a:xfrm>
            <a:off x="539750" y="836613"/>
            <a:ext cx="6048375" cy="508000"/>
          </a:xfrm>
        </p:spPr>
        <p:txBody>
          <a:bodyPr/>
          <a:lstStyle/>
          <a:p>
            <a:r>
              <a:rPr lang="en-US" sz="2800">
                <a:solidFill>
                  <a:schemeClr val="accent2"/>
                </a:solidFill>
              </a:rPr>
              <a:t>amazing model of simplicity and humbleness</a:t>
            </a:r>
          </a:p>
        </p:txBody>
      </p:sp>
      <p:sp>
        <p:nvSpPr>
          <p:cNvPr id="390147" name="Rectangle 3"/>
          <p:cNvSpPr>
            <a:spLocks noGrp="1" noChangeArrowheads="1"/>
          </p:cNvSpPr>
          <p:nvPr>
            <p:ph type="body" idx="1"/>
          </p:nvPr>
        </p:nvSpPr>
        <p:spPr>
          <a:xfrm>
            <a:off x="468313" y="2133600"/>
            <a:ext cx="8351837" cy="4464050"/>
          </a:xfrm>
        </p:spPr>
        <p:txBody>
          <a:bodyPr/>
          <a:lstStyle/>
          <a:p>
            <a:pPr>
              <a:buFontTx/>
              <a:buNone/>
            </a:pPr>
            <a:r>
              <a:rPr lang="en-US"/>
              <a:t>      </a:t>
            </a:r>
            <a:r>
              <a:rPr lang="en-US">
                <a:solidFill>
                  <a:schemeClr val="bg1"/>
                </a:solidFill>
              </a:rPr>
              <a:t>Despite his responsibilities as a prophet, a teacher, a statesman, and a judge, Muhammad (SAW) used to milk his goat, mend his clothes, repair his shoes, help with the household work, and visit poor people when they got sick. He also helped his companions in digging a trench by moving sand with them. His life was an </a:t>
            </a:r>
            <a:r>
              <a:rPr lang="en-US" sz="3200">
                <a:solidFill>
                  <a:schemeClr val="bg1"/>
                </a:solidFill>
              </a:rPr>
              <a:t>amazing model of simplicity and humbleness.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171" name="Rectangle 3"/>
          <p:cNvSpPr>
            <a:spLocks noGrp="1" noChangeArrowheads="1"/>
          </p:cNvSpPr>
          <p:nvPr>
            <p:ph type="body" idx="1"/>
          </p:nvPr>
        </p:nvSpPr>
        <p:spPr>
          <a:xfrm>
            <a:off x="468313" y="2133600"/>
            <a:ext cx="7488237" cy="4464050"/>
          </a:xfrm>
        </p:spPr>
        <p:txBody>
          <a:bodyPr/>
          <a:lstStyle/>
          <a:p>
            <a:pPr>
              <a:buFontTx/>
              <a:buNone/>
            </a:pPr>
            <a:r>
              <a:rPr lang="en-US">
                <a:solidFill>
                  <a:schemeClr val="bg1"/>
                </a:solidFill>
              </a:rPr>
              <a:t>      He was a man who has changed the history </a:t>
            </a:r>
          </a:p>
          <a:p>
            <a:r>
              <a:rPr lang="en-US">
                <a:solidFill>
                  <a:schemeClr val="bg1"/>
                </a:solidFill>
              </a:rPr>
              <a:t>subvert superstitions </a:t>
            </a:r>
          </a:p>
          <a:p>
            <a:r>
              <a:rPr lang="en-US">
                <a:solidFill>
                  <a:schemeClr val="bg1"/>
                </a:solidFill>
              </a:rPr>
              <a:t>disfigured gods of idolatry</a:t>
            </a:r>
          </a:p>
          <a:p>
            <a:r>
              <a:rPr lang="en-US">
                <a:solidFill>
                  <a:schemeClr val="bg1"/>
                </a:solidFill>
              </a:rPr>
              <a:t>Never has a man undertaken a work so far beyond human power </a:t>
            </a:r>
          </a:p>
          <a:p>
            <a:r>
              <a:rPr lang="en-US">
                <a:solidFill>
                  <a:schemeClr val="bg1"/>
                </a:solidFill>
              </a:rPr>
              <a:t>never has a man accomplished such a huge and lasting revolution in the world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195" name="Rectangle 3"/>
          <p:cNvSpPr>
            <a:spLocks noGrp="1" noChangeArrowheads="1"/>
          </p:cNvSpPr>
          <p:nvPr>
            <p:ph type="body" idx="1"/>
          </p:nvPr>
        </p:nvSpPr>
        <p:spPr>
          <a:xfrm>
            <a:off x="468313" y="2133600"/>
            <a:ext cx="7704137" cy="4464050"/>
          </a:xfrm>
        </p:spPr>
        <p:txBody>
          <a:bodyPr/>
          <a:lstStyle/>
          <a:p>
            <a:pPr>
              <a:lnSpc>
                <a:spcPct val="90000"/>
              </a:lnSpc>
              <a:buFontTx/>
              <a:buNone/>
            </a:pPr>
            <a:r>
              <a:rPr lang="en-US" sz="3200"/>
              <a:t>      </a:t>
            </a:r>
            <a:r>
              <a:rPr lang="en-US" sz="3200">
                <a:solidFill>
                  <a:schemeClr val="bg1"/>
                </a:solidFill>
              </a:rPr>
              <a:t>He was a orphan who adopted the world</a:t>
            </a:r>
          </a:p>
          <a:p>
            <a:pPr>
              <a:lnSpc>
                <a:spcPct val="90000"/>
              </a:lnSpc>
            </a:pPr>
            <a:r>
              <a:rPr lang="en-US" sz="2000">
                <a:solidFill>
                  <a:schemeClr val="bg1"/>
                </a:solidFill>
              </a:rPr>
              <a:t>This man moved not only armies, legislations, empires, peoples and dynasties, but millions of men in one-third of the inhabited world; and more than that, he moved the altars, the gods, the religions, the ideas, the beliefs and the souls. </a:t>
            </a:r>
          </a:p>
          <a:p>
            <a:pPr>
              <a:lnSpc>
                <a:spcPct val="90000"/>
              </a:lnSpc>
            </a:pPr>
            <a:r>
              <a:rPr lang="en-US" sz="2000">
                <a:solidFill>
                  <a:schemeClr val="bg1"/>
                </a:solidFill>
              </a:rPr>
              <a:t>His main idea was Unity of God, and equality of people.</a:t>
            </a:r>
          </a:p>
          <a:p>
            <a:pPr>
              <a:lnSpc>
                <a:spcPct val="90000"/>
              </a:lnSpc>
            </a:pPr>
            <a:r>
              <a:rPr lang="en-US" sz="2000">
                <a:solidFill>
                  <a:schemeClr val="bg1"/>
                </a:solidFill>
              </a:rPr>
              <a:t>Philosopher, orator, apostle, legislator, warrior, conqueror of ideas, restorer of rational dogmas, of a cult without images; the founder of twenty terrestrial empires and of one spiritual empire, that is Muhammad. As regards all standards by which human greatness may be measured, we may well ask, is there any man greater than he? -- Paris 1854, Vol. II, pp. 276- 277</a:t>
            </a:r>
            <a:r>
              <a:rPr lang="en-US" sz="2000"/>
              <a:t>  </a:t>
            </a:r>
            <a:r>
              <a:rPr lang="en-US" sz="2000">
                <a:solidFill>
                  <a:schemeClr val="bg1"/>
                </a:solidFill>
              </a:rPr>
              <a:t>by </a:t>
            </a:r>
            <a:r>
              <a:rPr lang="en-US" sz="2000" b="1">
                <a:solidFill>
                  <a:schemeClr val="bg1"/>
                </a:solidFill>
              </a:rPr>
              <a:t>Alphonse de Lamartine</a:t>
            </a:r>
            <a:r>
              <a:rPr lang="en-US" sz="2000"/>
              <a:t>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219" name="Rectangle 3"/>
          <p:cNvSpPr>
            <a:spLocks noGrp="1" noChangeArrowheads="1"/>
          </p:cNvSpPr>
          <p:nvPr>
            <p:ph type="body" idx="1"/>
          </p:nvPr>
        </p:nvSpPr>
        <p:spPr>
          <a:xfrm>
            <a:off x="468313" y="2133600"/>
            <a:ext cx="7632700" cy="4464050"/>
          </a:xfrm>
        </p:spPr>
        <p:txBody>
          <a:bodyPr/>
          <a:lstStyle/>
          <a:p>
            <a:pPr>
              <a:buFontTx/>
              <a:buNone/>
            </a:pPr>
            <a:r>
              <a:rPr lang="en-US" sz="3200">
                <a:solidFill>
                  <a:schemeClr val="bg1"/>
                </a:solidFill>
              </a:rPr>
              <a:t>…Some stories related to Roman and Persian empires…</a:t>
            </a:r>
            <a:r>
              <a:rPr lang="en-US"/>
              <a:t>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4" name="Rectangle 2"/>
          <p:cNvSpPr>
            <a:spLocks noGrp="1" noChangeArrowheads="1"/>
          </p:cNvSpPr>
          <p:nvPr>
            <p:ph type="title"/>
          </p:nvPr>
        </p:nvSpPr>
        <p:spPr>
          <a:xfrm>
            <a:off x="468313" y="908050"/>
            <a:ext cx="6048375" cy="508000"/>
          </a:xfrm>
        </p:spPr>
        <p:txBody>
          <a:bodyPr/>
          <a:lstStyle/>
          <a:p>
            <a:r>
              <a:rPr lang="en-US" sz="2800"/>
              <a:t>Do we really follow him</a:t>
            </a:r>
          </a:p>
        </p:txBody>
      </p:sp>
      <p:sp>
        <p:nvSpPr>
          <p:cNvPr id="397315" name="Rectangle 3"/>
          <p:cNvSpPr>
            <a:spLocks noGrp="1" noChangeArrowheads="1"/>
          </p:cNvSpPr>
          <p:nvPr>
            <p:ph type="body" idx="1"/>
          </p:nvPr>
        </p:nvSpPr>
        <p:spPr>
          <a:xfrm>
            <a:off x="395288" y="1773238"/>
            <a:ext cx="7991475" cy="4464050"/>
          </a:xfrm>
        </p:spPr>
        <p:txBody>
          <a:bodyPr/>
          <a:lstStyle/>
          <a:p>
            <a:pPr>
              <a:lnSpc>
                <a:spcPct val="90000"/>
              </a:lnSpc>
            </a:pPr>
            <a:r>
              <a:rPr lang="en-US" sz="2400">
                <a:solidFill>
                  <a:schemeClr val="bg1"/>
                </a:solidFill>
              </a:rPr>
              <a:t>Our Prophet (SAW) spent 8 months in the cave of Hira trying to discover his purpose and gain clarity. Many people today will not even spend one hour in khalwa! Living life without clarity and purpose is like getting in a car and driving with no destination. If someone got in their car and just started driving for hours on end, we would call this person crazy right? Then dear Muslims, why do we journey through life with no destinations/goals?</a:t>
            </a:r>
          </a:p>
          <a:p>
            <a:pPr>
              <a:lnSpc>
                <a:spcPct val="90000"/>
              </a:lnSpc>
            </a:pPr>
            <a:r>
              <a:rPr lang="en-US" sz="2400">
                <a:solidFill>
                  <a:schemeClr val="bg1"/>
                </a:solidFill>
              </a:rPr>
              <a:t>The Messenger of Allah (SAW) never said NO, so at all times we must have an “ I CAN DO” attitude and trust that Allah will align everything in our favor. </a:t>
            </a:r>
            <a:r>
              <a:rPr lang="en-US" sz="2400"/>
              <a:t> </a:t>
            </a:r>
            <a:endParaRPr lang="en-US" sz="2400">
              <a:solidFill>
                <a:schemeClr val="bg1"/>
              </a:solidFill>
            </a:endParaRPr>
          </a:p>
          <a:p>
            <a:pPr>
              <a:lnSpc>
                <a:spcPct val="90000"/>
              </a:lnSpc>
            </a:pPr>
            <a:endParaRPr lang="en-US" sz="2400">
              <a:solidFill>
                <a:schemeClr val="bg1"/>
              </a:solidFill>
            </a:endParaRPr>
          </a:p>
          <a:p>
            <a:pPr>
              <a:lnSpc>
                <a:spcPct val="90000"/>
              </a:lnSpc>
            </a:pPr>
            <a:endParaRPr lang="en-US" sz="2400">
              <a:solidFill>
                <a:schemeClr val="bg1"/>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3" name="Rectangle 3"/>
          <p:cNvSpPr>
            <a:spLocks noGrp="1" noChangeArrowheads="1"/>
          </p:cNvSpPr>
          <p:nvPr>
            <p:ph type="body" idx="1"/>
          </p:nvPr>
        </p:nvSpPr>
        <p:spPr>
          <a:xfrm>
            <a:off x="468313" y="2133600"/>
            <a:ext cx="7127875" cy="4464050"/>
          </a:xfrm>
        </p:spPr>
        <p:txBody>
          <a:bodyPr/>
          <a:lstStyle/>
          <a:p>
            <a:pPr>
              <a:buFontTx/>
              <a:buNone/>
            </a:pPr>
            <a:r>
              <a:rPr lang="en-US">
                <a:solidFill>
                  <a:schemeClr val="bg1"/>
                </a:solidFill>
              </a:rPr>
              <a:t>               {</a:t>
            </a:r>
            <a:r>
              <a:rPr lang="en-US" b="1">
                <a:solidFill>
                  <a:schemeClr val="bg1"/>
                </a:solidFill>
              </a:rPr>
              <a:t>I swear by the name of God, O Uncle!, that if they place the sun in my right-hand and the moon in my left-hand in return for giving up this matter (calling people to Islam), I will never desist until either God makes it triumph or I perish defending it.</a:t>
            </a:r>
            <a:r>
              <a:rPr lang="en-US">
                <a:solidFill>
                  <a:schemeClr val="bg1"/>
                </a:solidFill>
              </a:rPr>
              <a:t>}</a:t>
            </a:r>
            <a:r>
              <a:rPr lang="en-US"/>
              <a:t>                                 </a:t>
            </a:r>
            <a:r>
              <a:rPr lang="en-US">
                <a:solidFill>
                  <a:schemeClr val="bg1"/>
                </a:solidFill>
              </a:rPr>
              <a:t>Muhammad (SAW)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338" name="Rectangle 2"/>
          <p:cNvSpPr>
            <a:spLocks noGrp="1" noChangeArrowheads="1"/>
          </p:cNvSpPr>
          <p:nvPr>
            <p:ph type="title"/>
          </p:nvPr>
        </p:nvSpPr>
        <p:spPr>
          <a:xfrm>
            <a:off x="395288" y="333375"/>
            <a:ext cx="7345362" cy="1155700"/>
          </a:xfrm>
        </p:spPr>
        <p:txBody>
          <a:bodyPr/>
          <a:lstStyle/>
          <a:p>
            <a:r>
              <a:rPr lang="en-US"/>
              <a:t>…So who are successful people?</a:t>
            </a:r>
          </a:p>
        </p:txBody>
      </p:sp>
      <p:sp>
        <p:nvSpPr>
          <p:cNvPr id="398339" name="Rectangle 3"/>
          <p:cNvSpPr>
            <a:spLocks noGrp="1" noChangeArrowheads="1"/>
          </p:cNvSpPr>
          <p:nvPr>
            <p:ph type="body" idx="1"/>
          </p:nvPr>
        </p:nvSpPr>
        <p:spPr/>
        <p:txBody>
          <a:bodyPr/>
          <a:lstStyle/>
          <a:p>
            <a:pPr>
              <a:lnSpc>
                <a:spcPct val="90000"/>
              </a:lnSpc>
              <a:buFontTx/>
              <a:buNone/>
            </a:pPr>
            <a:r>
              <a:rPr lang="en-US" sz="2400"/>
              <a:t>       </a:t>
            </a:r>
            <a:r>
              <a:rPr lang="en-US" sz="2400">
                <a:solidFill>
                  <a:schemeClr val="bg1"/>
                </a:solidFill>
              </a:rPr>
              <a:t>In the beautiful Aayahs of the Glorious Koran, Allah Subhanah Himself States Who are the Truly Succesful in His Sight:</a:t>
            </a:r>
          </a:p>
          <a:p>
            <a:pPr>
              <a:lnSpc>
                <a:spcPct val="90000"/>
              </a:lnSpc>
            </a:pPr>
            <a:r>
              <a:rPr lang="en-US" sz="2400">
                <a:solidFill>
                  <a:schemeClr val="bg1"/>
                </a:solidFill>
              </a:rPr>
              <a:t>The Prophets are successful</a:t>
            </a:r>
          </a:p>
          <a:p>
            <a:pPr>
              <a:lnSpc>
                <a:spcPct val="90000"/>
              </a:lnSpc>
            </a:pPr>
            <a:r>
              <a:rPr lang="en-US" sz="2400">
                <a:solidFill>
                  <a:schemeClr val="bg1"/>
                </a:solidFill>
              </a:rPr>
              <a:t>The ‘Siddiqeen’ or the ‘sincere lovers of the Truth’ are successful</a:t>
            </a:r>
          </a:p>
          <a:p>
            <a:pPr>
              <a:lnSpc>
                <a:spcPct val="90000"/>
              </a:lnSpc>
            </a:pPr>
            <a:r>
              <a:rPr lang="en-US" sz="2400">
                <a:solidFill>
                  <a:schemeClr val="bg1"/>
                </a:solidFill>
              </a:rPr>
              <a:t>The ‘Shohadaa’ or the ‘martyrs’ and thus the ‘witnesses of Truth’ are successful</a:t>
            </a:r>
          </a:p>
          <a:p>
            <a:pPr>
              <a:lnSpc>
                <a:spcPct val="90000"/>
              </a:lnSpc>
            </a:pPr>
            <a:r>
              <a:rPr lang="en-US" sz="2400">
                <a:solidFill>
                  <a:schemeClr val="bg1"/>
                </a:solidFill>
              </a:rPr>
              <a:t>The ‘Saaleheen’ or the righteous doers of good are successful.</a:t>
            </a:r>
          </a:p>
          <a:p>
            <a:pPr>
              <a:lnSpc>
                <a:spcPct val="90000"/>
              </a:lnSpc>
            </a:pPr>
            <a:r>
              <a:rPr lang="en-US" sz="2400">
                <a:solidFill>
                  <a:schemeClr val="bg1"/>
                </a:solidFill>
              </a:rPr>
              <a:t>The True Believers are successful</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8" name="Rectangle 4"/>
          <p:cNvSpPr>
            <a:spLocks noGrp="1" noChangeArrowheads="1"/>
          </p:cNvSpPr>
          <p:nvPr>
            <p:ph type="title"/>
          </p:nvPr>
        </p:nvSpPr>
        <p:spPr>
          <a:xfrm>
            <a:off x="539750" y="692150"/>
            <a:ext cx="6264275" cy="652463"/>
          </a:xfrm>
        </p:spPr>
        <p:txBody>
          <a:bodyPr/>
          <a:lstStyle/>
          <a:p>
            <a:r>
              <a:rPr lang="en-US"/>
              <a:t>…So who are successful people?</a:t>
            </a:r>
          </a:p>
        </p:txBody>
      </p:sp>
      <p:sp>
        <p:nvSpPr>
          <p:cNvPr id="395269" name="Rectangle 5"/>
          <p:cNvSpPr>
            <a:spLocks noGrp="1" noChangeArrowheads="1"/>
          </p:cNvSpPr>
          <p:nvPr>
            <p:ph type="body" idx="1"/>
          </p:nvPr>
        </p:nvSpPr>
        <p:spPr>
          <a:xfrm>
            <a:off x="468313" y="2133600"/>
            <a:ext cx="8351837" cy="4464050"/>
          </a:xfrm>
        </p:spPr>
        <p:txBody>
          <a:bodyPr/>
          <a:lstStyle/>
          <a:p>
            <a:pPr>
              <a:lnSpc>
                <a:spcPct val="90000"/>
              </a:lnSpc>
            </a:pPr>
            <a:r>
              <a:rPr lang="en-US" sz="2400">
                <a:solidFill>
                  <a:schemeClr val="bg1"/>
                </a:solidFill>
              </a:rPr>
              <a:t>The Prophet (peace and blessings of Allah be upon him) expressed this in a saheeh hadeeth in which he said: “How wonderful is the situation of the believer, for all his affairs are good. If something good happens to him, he gives thanks for it and that is good for him; if something bad happens to him, he bears it with patience, and that is good for him. This does not apply to anyone but the believer.” (Narrated by Muslim, no. 2999). </a:t>
            </a:r>
          </a:p>
          <a:p>
            <a:pPr>
              <a:lnSpc>
                <a:spcPct val="90000"/>
              </a:lnSpc>
            </a:pPr>
            <a:r>
              <a:rPr lang="en-US" sz="2400">
                <a:solidFill>
                  <a:schemeClr val="bg1"/>
                </a:solidFill>
              </a:rPr>
              <a:t>The Prophet (peace and blessings of Allah be upon him) told us that the believer is always gaining and the reward for his deeds is always multiplying, no matter what happens to him, good or bad.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291" name="Rectangle 3"/>
          <p:cNvSpPr>
            <a:spLocks noGrp="1" noChangeArrowheads="1"/>
          </p:cNvSpPr>
          <p:nvPr>
            <p:ph type="body" idx="1"/>
          </p:nvPr>
        </p:nvSpPr>
        <p:spPr>
          <a:xfrm>
            <a:off x="468313" y="2781300"/>
            <a:ext cx="7704137" cy="3816350"/>
          </a:xfrm>
        </p:spPr>
        <p:txBody>
          <a:bodyPr/>
          <a:lstStyle/>
          <a:p>
            <a:pPr>
              <a:buFontTx/>
              <a:buNone/>
            </a:pPr>
            <a:r>
              <a:rPr lang="en-US"/>
              <a:t>         </a:t>
            </a:r>
            <a:r>
              <a:rPr lang="en-US" sz="3600">
                <a:solidFill>
                  <a:schemeClr val="bg1"/>
                </a:solidFill>
              </a:rPr>
              <a:t>Thank you for your attention!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77506" name="Rectangle 2"/>
          <p:cNvSpPr>
            <a:spLocks noGrp="1" noChangeArrowheads="1"/>
          </p:cNvSpPr>
          <p:nvPr>
            <p:ph type="title"/>
          </p:nvPr>
        </p:nvSpPr>
        <p:spPr>
          <a:xfrm>
            <a:off x="468313" y="260350"/>
            <a:ext cx="7343775" cy="1368425"/>
          </a:xfrm>
        </p:spPr>
        <p:txBody>
          <a:bodyPr/>
          <a:lstStyle/>
          <a:p>
            <a:r>
              <a:rPr lang="en-US" b="1">
                <a:solidFill>
                  <a:schemeClr val="tx1"/>
                </a:solidFill>
              </a:rPr>
              <a:t>Definition given by dictionaries</a:t>
            </a:r>
          </a:p>
        </p:txBody>
      </p:sp>
      <p:sp>
        <p:nvSpPr>
          <p:cNvPr id="277507" name="Rectangle 3"/>
          <p:cNvSpPr>
            <a:spLocks noGrp="1" noChangeArrowheads="1"/>
          </p:cNvSpPr>
          <p:nvPr>
            <p:ph type="body" sz="half" idx="1"/>
          </p:nvPr>
        </p:nvSpPr>
        <p:spPr/>
        <p:txBody>
          <a:bodyPr/>
          <a:lstStyle/>
          <a:p>
            <a:pPr>
              <a:buFontTx/>
              <a:buNone/>
            </a:pPr>
            <a:r>
              <a:rPr lang="en-US" sz="3200"/>
              <a:t>     - the attainment of wealth, position, honors</a:t>
            </a:r>
          </a:p>
          <a:p>
            <a:pPr>
              <a:buFontTx/>
              <a:buNone/>
            </a:pPr>
            <a:r>
              <a:rPr lang="en-US" sz="2400"/>
              <a:t> </a:t>
            </a:r>
          </a:p>
        </p:txBody>
      </p:sp>
      <p:pic>
        <p:nvPicPr>
          <p:cNvPr id="277511" name="Picture 7"/>
          <p:cNvPicPr>
            <a:picLocks noGrp="1" noChangeAspect="1" noChangeArrowheads="1"/>
          </p:cNvPicPr>
          <p:nvPr>
            <p:ph sz="quarter" idx="2"/>
          </p:nvPr>
        </p:nvPicPr>
        <p:blipFill>
          <a:blip r:embed="rId4" cstate="print"/>
          <a:srcRect/>
          <a:stretch>
            <a:fillRect/>
          </a:stretch>
        </p:blipFill>
        <p:spPr>
          <a:xfrm>
            <a:off x="4560888" y="2133600"/>
            <a:ext cx="1717675" cy="2155825"/>
          </a:xfrm>
          <a:noFill/>
          <a:ln/>
        </p:spPr>
      </p:pic>
      <p:pic>
        <p:nvPicPr>
          <p:cNvPr id="277512" name="Picture 8"/>
          <p:cNvPicPr>
            <a:picLocks noGrp="1" noChangeAspect="1" noChangeArrowheads="1"/>
          </p:cNvPicPr>
          <p:nvPr>
            <p:ph sz="quarter" idx="3"/>
          </p:nvPr>
        </p:nvPicPr>
        <p:blipFill>
          <a:blip r:embed="rId5" cstate="print"/>
          <a:srcRect/>
          <a:stretch>
            <a:fillRect/>
          </a:stretch>
        </p:blipFill>
        <p:spPr>
          <a:xfrm>
            <a:off x="4649788" y="4441825"/>
            <a:ext cx="1539875" cy="2155825"/>
          </a:xfrm>
          <a:noFill/>
          <a:ln/>
        </p:spPr>
      </p:pic>
      <p:pic>
        <p:nvPicPr>
          <p:cNvPr id="277515" name="Picture 11"/>
          <p:cNvPicPr>
            <a:picLocks noChangeAspect="1" noChangeArrowheads="1"/>
          </p:cNvPicPr>
          <p:nvPr/>
        </p:nvPicPr>
        <p:blipFill>
          <a:blip r:embed="rId6" cstate="print"/>
          <a:srcRect/>
          <a:stretch>
            <a:fillRect/>
          </a:stretch>
        </p:blipFill>
        <p:spPr bwMode="auto">
          <a:xfrm>
            <a:off x="6372225" y="4508500"/>
            <a:ext cx="1771650" cy="2068513"/>
          </a:xfrm>
          <a:prstGeom prst="rect">
            <a:avLst/>
          </a:prstGeom>
          <a:noFill/>
          <a:ln w="9525">
            <a:noFill/>
            <a:miter lim="800000"/>
            <a:headEnd/>
            <a:tailEnd/>
          </a:ln>
          <a:effectLst/>
        </p:spPr>
      </p:pic>
      <p:pic>
        <p:nvPicPr>
          <p:cNvPr id="277516" name="Picture 12"/>
          <p:cNvPicPr>
            <a:picLocks noChangeAspect="1" noChangeArrowheads="1"/>
          </p:cNvPicPr>
          <p:nvPr/>
        </p:nvPicPr>
        <p:blipFill>
          <a:blip r:embed="rId7" cstate="print"/>
          <a:srcRect/>
          <a:stretch>
            <a:fillRect/>
          </a:stretch>
        </p:blipFill>
        <p:spPr bwMode="auto">
          <a:xfrm>
            <a:off x="7596188" y="4508500"/>
            <a:ext cx="1368425" cy="2116138"/>
          </a:xfrm>
          <a:prstGeom prst="rect">
            <a:avLst/>
          </a:prstGeom>
          <a:noFill/>
          <a:ln w="9525">
            <a:noFill/>
            <a:miter lim="800000"/>
            <a:headEnd/>
            <a:tailEnd/>
          </a:ln>
          <a:effectLst/>
        </p:spPr>
      </p:pic>
      <p:pic>
        <p:nvPicPr>
          <p:cNvPr id="277517" name="Picture 13"/>
          <p:cNvPicPr>
            <a:picLocks noChangeAspect="1" noChangeArrowheads="1"/>
          </p:cNvPicPr>
          <p:nvPr/>
        </p:nvPicPr>
        <p:blipFill>
          <a:blip r:embed="rId8" cstate="print"/>
          <a:srcRect/>
          <a:stretch>
            <a:fillRect/>
          </a:stretch>
        </p:blipFill>
        <p:spPr bwMode="auto">
          <a:xfrm>
            <a:off x="6300788" y="2205038"/>
            <a:ext cx="2657475" cy="2087562"/>
          </a:xfrm>
          <a:prstGeom prst="rect">
            <a:avLst/>
          </a:prstGeom>
          <a:noFill/>
          <a:ln w="9525">
            <a:noFill/>
            <a:miter lim="800000"/>
            <a:headEnd/>
            <a:tailEnd/>
          </a:ln>
          <a:effectLst/>
        </p:spPr>
      </p:pic>
      <p:pic>
        <p:nvPicPr>
          <p:cNvPr id="277518" name="Picture 14"/>
          <p:cNvPicPr>
            <a:picLocks noChangeAspect="1" noChangeArrowheads="1"/>
          </p:cNvPicPr>
          <p:nvPr/>
        </p:nvPicPr>
        <p:blipFill>
          <a:blip r:embed="rId9" cstate="print"/>
          <a:srcRect/>
          <a:stretch>
            <a:fillRect/>
          </a:stretch>
        </p:blipFill>
        <p:spPr bwMode="auto">
          <a:xfrm>
            <a:off x="2555875" y="3735388"/>
            <a:ext cx="1655763" cy="266223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6" name="Rectangle 2"/>
          <p:cNvSpPr>
            <a:spLocks noGrp="1" noChangeArrowheads="1"/>
          </p:cNvSpPr>
          <p:nvPr>
            <p:ph type="title"/>
          </p:nvPr>
        </p:nvSpPr>
        <p:spPr>
          <a:xfrm>
            <a:off x="468313" y="836613"/>
            <a:ext cx="6048375" cy="863600"/>
          </a:xfrm>
        </p:spPr>
        <p:txBody>
          <a:bodyPr/>
          <a:lstStyle/>
          <a:p>
            <a:r>
              <a:rPr lang="en-US"/>
              <a:t>If this definition is right…</a:t>
            </a:r>
          </a:p>
        </p:txBody>
      </p:sp>
      <p:sp>
        <p:nvSpPr>
          <p:cNvPr id="369667" name="Rectangle 3"/>
          <p:cNvSpPr>
            <a:spLocks noGrp="1" noChangeArrowheads="1"/>
          </p:cNvSpPr>
          <p:nvPr>
            <p:ph type="body" idx="1"/>
          </p:nvPr>
        </p:nvSpPr>
        <p:spPr>
          <a:xfrm>
            <a:off x="1116013" y="2133600"/>
            <a:ext cx="7416800" cy="4464050"/>
          </a:xfrm>
        </p:spPr>
        <p:txBody>
          <a:bodyPr/>
          <a:lstStyle/>
          <a:p>
            <a:pPr>
              <a:buFontTx/>
              <a:buNone/>
            </a:pPr>
            <a:r>
              <a:rPr lang="en-US" sz="3600"/>
              <a:t>     </a:t>
            </a:r>
            <a:r>
              <a:rPr lang="en-US" sz="5400">
                <a:solidFill>
                  <a:schemeClr val="bg1"/>
                </a:solidFill>
              </a:rPr>
              <a:t>…why suicide is the leading cause in the Western developed world…</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4" name="Rectangle 2"/>
          <p:cNvSpPr>
            <a:spLocks noGrp="1" noChangeArrowheads="1"/>
          </p:cNvSpPr>
          <p:nvPr>
            <p:ph type="title"/>
          </p:nvPr>
        </p:nvSpPr>
        <p:spPr>
          <a:xfrm>
            <a:off x="468313" y="836613"/>
            <a:ext cx="6696075" cy="792162"/>
          </a:xfrm>
        </p:spPr>
        <p:txBody>
          <a:bodyPr/>
          <a:lstStyle/>
          <a:p>
            <a:r>
              <a:rPr lang="en-US"/>
              <a:t>If this definition is true…</a:t>
            </a:r>
          </a:p>
        </p:txBody>
      </p:sp>
      <p:sp>
        <p:nvSpPr>
          <p:cNvPr id="371715" name="Rectangle 3"/>
          <p:cNvSpPr>
            <a:spLocks noGrp="1" noChangeArrowheads="1"/>
          </p:cNvSpPr>
          <p:nvPr>
            <p:ph type="body" idx="1"/>
          </p:nvPr>
        </p:nvSpPr>
        <p:spPr>
          <a:xfrm>
            <a:off x="1116013" y="2133600"/>
            <a:ext cx="7200900" cy="4464050"/>
          </a:xfrm>
        </p:spPr>
        <p:txBody>
          <a:bodyPr/>
          <a:lstStyle/>
          <a:p>
            <a:pPr>
              <a:buFontTx/>
              <a:buNone/>
            </a:pPr>
            <a:r>
              <a:rPr lang="en-US" sz="3200">
                <a:solidFill>
                  <a:schemeClr val="bg1"/>
                </a:solidFill>
              </a:rPr>
              <a:t>      Why wealthy nations suffer from stress and unhappiness. Example: Stress contributes to 50% of all illness in the United States. The cost of  stress in the U.S. is estimated at $200 billion annually( that is more than GDP of more than 100 countries)</a:t>
            </a:r>
          </a:p>
          <a:p>
            <a:endParaRPr lang="en-US" sz="3200">
              <a:solidFill>
                <a:schemeClr val="bg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8" name="Rectangle 2"/>
          <p:cNvSpPr>
            <a:spLocks noGrp="1" noChangeArrowheads="1"/>
          </p:cNvSpPr>
          <p:nvPr>
            <p:ph type="title"/>
          </p:nvPr>
        </p:nvSpPr>
        <p:spPr>
          <a:xfrm>
            <a:off x="468313" y="908050"/>
            <a:ext cx="6048375" cy="649288"/>
          </a:xfrm>
        </p:spPr>
        <p:txBody>
          <a:bodyPr/>
          <a:lstStyle/>
          <a:p>
            <a:r>
              <a:rPr lang="en-US"/>
              <a:t>What about success in Islam</a:t>
            </a:r>
          </a:p>
        </p:txBody>
      </p:sp>
      <p:sp>
        <p:nvSpPr>
          <p:cNvPr id="372739" name="Rectangle 3"/>
          <p:cNvSpPr>
            <a:spLocks noGrp="1" noChangeArrowheads="1"/>
          </p:cNvSpPr>
          <p:nvPr>
            <p:ph type="body" idx="1"/>
          </p:nvPr>
        </p:nvSpPr>
        <p:spPr>
          <a:xfrm>
            <a:off x="2051050" y="2133600"/>
            <a:ext cx="6481763" cy="4464050"/>
          </a:xfrm>
        </p:spPr>
        <p:txBody>
          <a:bodyPr/>
          <a:lstStyle/>
          <a:p>
            <a:r>
              <a:rPr lang="en-US">
                <a:solidFill>
                  <a:schemeClr val="bg1"/>
                </a:solidFill>
              </a:rPr>
              <a:t>The word success has a broad meaning in Islam. </a:t>
            </a:r>
          </a:p>
          <a:p>
            <a:r>
              <a:rPr lang="en-US" altLang="zh-TW">
                <a:solidFill>
                  <a:schemeClr val="bg1"/>
                </a:solidFill>
                <a:ea typeface="新細明體" charset="-120"/>
              </a:rPr>
              <a:t>Islam teaches us how to be successful &amp; prosperous in this world &amp; hereafter.</a:t>
            </a:r>
          </a:p>
          <a:p>
            <a:r>
              <a:rPr lang="en-US">
                <a:solidFill>
                  <a:schemeClr val="bg1"/>
                </a:solidFill>
              </a:rPr>
              <a:t>Real success and peace can be found in submitting to the commands of the Creator and the Sustainer of this world. </a:t>
            </a:r>
            <a:r>
              <a:rPr lang="en-US"/>
              <a:t>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2" name="Rectangle 2"/>
          <p:cNvSpPr>
            <a:spLocks noGrp="1" noChangeArrowheads="1"/>
          </p:cNvSpPr>
          <p:nvPr>
            <p:ph type="title"/>
          </p:nvPr>
        </p:nvSpPr>
        <p:spPr>
          <a:xfrm>
            <a:off x="468313" y="765175"/>
            <a:ext cx="6551612" cy="863600"/>
          </a:xfrm>
        </p:spPr>
        <p:txBody>
          <a:bodyPr/>
          <a:lstStyle/>
          <a:p>
            <a:r>
              <a:rPr lang="en-US"/>
              <a:t>Real Success and Inner Peace </a:t>
            </a:r>
          </a:p>
        </p:txBody>
      </p:sp>
      <p:sp>
        <p:nvSpPr>
          <p:cNvPr id="373763" name="Rectangle 3"/>
          <p:cNvSpPr>
            <a:spLocks noGrp="1" noChangeArrowheads="1"/>
          </p:cNvSpPr>
          <p:nvPr>
            <p:ph type="body" idx="1"/>
          </p:nvPr>
        </p:nvSpPr>
        <p:spPr>
          <a:xfrm>
            <a:off x="468313" y="2133600"/>
            <a:ext cx="8280400" cy="4724400"/>
          </a:xfrm>
        </p:spPr>
        <p:txBody>
          <a:bodyPr/>
          <a:lstStyle/>
          <a:p>
            <a:r>
              <a:rPr lang="en-US" sz="2400" b="1"/>
              <a:t> </a:t>
            </a:r>
            <a:r>
              <a:rPr lang="en-US" sz="2400" b="1">
                <a:solidFill>
                  <a:schemeClr val="bg1"/>
                </a:solidFill>
              </a:rPr>
              <a:t>Truly, in remembering God do hearts find rest. </a:t>
            </a:r>
            <a:r>
              <a:rPr lang="en-US" sz="2400">
                <a:solidFill>
                  <a:schemeClr val="bg1"/>
                </a:solidFill>
              </a:rPr>
              <a:t> (Quran, 13:28)</a:t>
            </a:r>
          </a:p>
          <a:p>
            <a:r>
              <a:rPr lang="en-US" sz="2400" b="1">
                <a:solidFill>
                  <a:schemeClr val="bg1"/>
                </a:solidFill>
              </a:rPr>
              <a:t> But whoever turns away from the Quran,</a:t>
            </a:r>
            <a:r>
              <a:rPr lang="en-US" sz="2400">
                <a:solidFill>
                  <a:schemeClr val="bg1"/>
                </a:solidFill>
              </a:rPr>
              <a:t> </a:t>
            </a:r>
            <a:r>
              <a:rPr lang="en-US" sz="2400" b="1">
                <a:solidFill>
                  <a:schemeClr val="bg1"/>
                </a:solidFill>
              </a:rPr>
              <a:t>he will have a hard life, and We will raise him up blind on the Day of Judgment. </a:t>
            </a:r>
            <a:r>
              <a:rPr lang="en-US" sz="2400">
                <a:solidFill>
                  <a:schemeClr val="bg1"/>
                </a:solidFill>
              </a:rPr>
              <a:t> (Quran, 20:124)</a:t>
            </a:r>
          </a:p>
          <a:p>
            <a:pPr>
              <a:buFontTx/>
              <a:buNone/>
            </a:pPr>
            <a:r>
              <a:rPr lang="en-US" sz="2400">
                <a:solidFill>
                  <a:schemeClr val="bg1"/>
                </a:solidFill>
              </a:rPr>
              <a:t>      This may explain why some people commit suicide while they enjoy the material comfort money can buy.  For example, look at Cat Stevens (now Yusuf Islam), formerly a famous pop singer who used to earn sometimes more than $150,000 a night.  After he converted to Islam, he found true happiness and peace, which he had not found in material success.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4" name="Rectangle 2"/>
          <p:cNvSpPr>
            <a:spLocks noGrp="1" noChangeArrowheads="1"/>
          </p:cNvSpPr>
          <p:nvPr>
            <p:ph type="title"/>
          </p:nvPr>
        </p:nvSpPr>
        <p:spPr>
          <a:xfrm>
            <a:off x="468313" y="1052513"/>
            <a:ext cx="6048375" cy="508000"/>
          </a:xfrm>
        </p:spPr>
        <p:txBody>
          <a:bodyPr/>
          <a:lstStyle/>
          <a:p>
            <a:r>
              <a:rPr lang="en-US" sz="2800" b="1"/>
              <a:t>Islam Way of Life/Success </a:t>
            </a:r>
            <a:br>
              <a:rPr lang="en-US" sz="2800" b="1"/>
            </a:br>
            <a:endParaRPr lang="en-US" sz="2800" b="1"/>
          </a:p>
        </p:txBody>
      </p:sp>
      <p:sp>
        <p:nvSpPr>
          <p:cNvPr id="376835" name="Rectangle 3"/>
          <p:cNvSpPr>
            <a:spLocks noGrp="1" noChangeArrowheads="1"/>
          </p:cNvSpPr>
          <p:nvPr>
            <p:ph type="body" idx="1"/>
          </p:nvPr>
        </p:nvSpPr>
        <p:spPr>
          <a:xfrm>
            <a:off x="1979613" y="2133600"/>
            <a:ext cx="6624637" cy="4464050"/>
          </a:xfrm>
        </p:spPr>
        <p:txBody>
          <a:bodyPr/>
          <a:lstStyle/>
          <a:p>
            <a:r>
              <a:rPr lang="en-US" sz="3200">
                <a:solidFill>
                  <a:schemeClr val="bg1"/>
                </a:solidFill>
              </a:rPr>
              <a:t>1 The winning strategy</a:t>
            </a:r>
          </a:p>
          <a:p>
            <a:r>
              <a:rPr lang="en-US" sz="3200">
                <a:solidFill>
                  <a:schemeClr val="bg1"/>
                </a:solidFill>
              </a:rPr>
              <a:t>2 Spiritual Strength</a:t>
            </a:r>
          </a:p>
          <a:p>
            <a:r>
              <a:rPr lang="en-US" sz="3200">
                <a:solidFill>
                  <a:schemeClr val="bg1"/>
                </a:solidFill>
              </a:rPr>
              <a:t>3 Hard work</a:t>
            </a:r>
          </a:p>
          <a:p>
            <a:r>
              <a:rPr lang="en-US" sz="3200">
                <a:solidFill>
                  <a:schemeClr val="bg1"/>
                </a:solidFill>
              </a:rPr>
              <a:t>4 Remind Each Others</a:t>
            </a:r>
          </a:p>
          <a:p>
            <a:r>
              <a:rPr lang="en-US" sz="3200">
                <a:solidFill>
                  <a:schemeClr val="bg1"/>
                </a:solidFill>
              </a:rPr>
              <a:t>5 Perseverance</a:t>
            </a:r>
          </a:p>
          <a:p>
            <a:r>
              <a:rPr lang="en-US" sz="3200">
                <a:solidFill>
                  <a:schemeClr val="bg1"/>
                </a:solidFill>
              </a:rPr>
              <a:t>6 Choosing Communities</a:t>
            </a:r>
          </a:p>
          <a:p>
            <a:r>
              <a:rPr lang="en-US" sz="3200">
                <a:solidFill>
                  <a:schemeClr val="bg1"/>
                </a:solidFill>
              </a:rPr>
              <a:t>7 Talk Back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8" name="Rectangle 2"/>
          <p:cNvSpPr>
            <a:spLocks noGrp="1" noChangeArrowheads="1"/>
          </p:cNvSpPr>
          <p:nvPr>
            <p:ph type="title"/>
          </p:nvPr>
        </p:nvSpPr>
        <p:spPr>
          <a:xfrm>
            <a:off x="468313" y="692150"/>
            <a:ext cx="6335712" cy="792163"/>
          </a:xfrm>
        </p:spPr>
        <p:txBody>
          <a:bodyPr/>
          <a:lstStyle/>
          <a:p>
            <a:r>
              <a:rPr lang="en-US"/>
              <a:t>The winning strategy </a:t>
            </a:r>
          </a:p>
        </p:txBody>
      </p:sp>
      <p:sp>
        <p:nvSpPr>
          <p:cNvPr id="377859" name="Rectangle 3"/>
          <p:cNvSpPr>
            <a:spLocks noGrp="1" noChangeArrowheads="1"/>
          </p:cNvSpPr>
          <p:nvPr>
            <p:ph type="body" idx="1"/>
          </p:nvPr>
        </p:nvSpPr>
        <p:spPr>
          <a:xfrm>
            <a:off x="468313" y="2133600"/>
            <a:ext cx="8207375" cy="4464050"/>
          </a:xfrm>
        </p:spPr>
        <p:txBody>
          <a:bodyPr/>
          <a:lstStyle/>
          <a:p>
            <a:pPr>
              <a:buFontTx/>
              <a:buNone/>
            </a:pPr>
            <a:r>
              <a:rPr lang="en-US">
                <a:solidFill>
                  <a:schemeClr val="bg1"/>
                </a:solidFill>
              </a:rPr>
              <a:t>There are four part strategy in Chapter 103.</a:t>
            </a:r>
          </a:p>
          <a:p>
            <a:r>
              <a:rPr lang="en-US">
                <a:solidFill>
                  <a:schemeClr val="bg1"/>
                </a:solidFill>
              </a:rPr>
              <a:t>By time.</a:t>
            </a:r>
            <a:br>
              <a:rPr lang="en-US">
                <a:solidFill>
                  <a:schemeClr val="bg1"/>
                </a:solidFill>
              </a:rPr>
            </a:br>
            <a:r>
              <a:rPr lang="en-US">
                <a:solidFill>
                  <a:schemeClr val="bg1"/>
                </a:solidFill>
              </a:rPr>
              <a:t>The human is indeed in loss.</a:t>
            </a:r>
            <a:br>
              <a:rPr lang="en-US">
                <a:solidFill>
                  <a:schemeClr val="bg1"/>
                </a:solidFill>
              </a:rPr>
            </a:br>
            <a:r>
              <a:rPr lang="en-US">
                <a:solidFill>
                  <a:schemeClr val="bg1"/>
                </a:solidFill>
              </a:rPr>
              <a:t>Except</a:t>
            </a:r>
          </a:p>
          <a:p>
            <a:pPr>
              <a:buFontTx/>
              <a:buNone/>
            </a:pPr>
            <a:r>
              <a:rPr lang="en-US">
                <a:solidFill>
                  <a:schemeClr val="bg1"/>
                </a:solidFill>
              </a:rPr>
              <a:t>1 those who believe,</a:t>
            </a:r>
          </a:p>
          <a:p>
            <a:pPr>
              <a:buFontTx/>
              <a:buNone/>
            </a:pPr>
            <a:r>
              <a:rPr lang="en-US">
                <a:solidFill>
                  <a:schemeClr val="bg1"/>
                </a:solidFill>
              </a:rPr>
              <a:t>2 do good works,</a:t>
            </a:r>
          </a:p>
          <a:p>
            <a:pPr>
              <a:buFontTx/>
              <a:buNone/>
            </a:pPr>
            <a:r>
              <a:rPr lang="en-US">
                <a:solidFill>
                  <a:schemeClr val="bg1"/>
                </a:solidFill>
              </a:rPr>
              <a:t>3 support one another with the truth, and</a:t>
            </a:r>
          </a:p>
          <a:p>
            <a:pPr>
              <a:buFontTx/>
              <a:buNone/>
            </a:pPr>
            <a:r>
              <a:rPr lang="en-US">
                <a:solidFill>
                  <a:schemeClr val="bg1"/>
                </a:solidFill>
              </a:rPr>
              <a:t>4 support one another with perseverance.</a:t>
            </a:r>
          </a:p>
          <a:p>
            <a:endParaRPr lang="en-US"/>
          </a:p>
        </p:txBody>
      </p:sp>
    </p:spTree>
  </p:cSld>
  <p:clrMapOvr>
    <a:masterClrMapping/>
  </p:clrMapOvr>
</p:sld>
</file>

<file path=ppt/theme/theme1.xml><?xml version="1.0" encoding="utf-8"?>
<a:theme xmlns:a="http://schemas.openxmlformats.org/drawingml/2006/main" name="FullIslamRulesToSuccess_amended">
  <a:themeElements>
    <a:clrScheme name="template 15">
      <a:dk1>
        <a:srgbClr val="4D4D4D"/>
      </a:dk1>
      <a:lt1>
        <a:srgbClr val="FFFFFF"/>
      </a:lt1>
      <a:dk2>
        <a:srgbClr val="4D4D4D"/>
      </a:dk2>
      <a:lt2>
        <a:srgbClr val="1F1111"/>
      </a:lt2>
      <a:accent1>
        <a:srgbClr val="393939"/>
      </a:accent1>
      <a:accent2>
        <a:srgbClr val="727272"/>
      </a:accent2>
      <a:accent3>
        <a:srgbClr val="FFFFFF"/>
      </a:accent3>
      <a:accent4>
        <a:srgbClr val="404040"/>
      </a:accent4>
      <a:accent5>
        <a:srgbClr val="AEAEAE"/>
      </a:accent5>
      <a:accent6>
        <a:srgbClr val="676767"/>
      </a:accent6>
      <a:hlink>
        <a:srgbClr val="D42424"/>
      </a:hlink>
      <a:folHlink>
        <a:srgbClr val="DDDDDD"/>
      </a:folHlink>
    </a:clrScheme>
    <a:fontScheme name="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mplate 1">
        <a:dk1>
          <a:srgbClr val="4D4D4D"/>
        </a:dk1>
        <a:lt1>
          <a:srgbClr val="FFFFFF"/>
        </a:lt1>
        <a:dk2>
          <a:srgbClr val="4D4D4D"/>
        </a:dk2>
        <a:lt2>
          <a:srgbClr val="11163C"/>
        </a:lt2>
        <a:accent1>
          <a:srgbClr val="212B53"/>
        </a:accent1>
        <a:accent2>
          <a:srgbClr val="364481"/>
        </a:accent2>
        <a:accent3>
          <a:srgbClr val="FFFFFF"/>
        </a:accent3>
        <a:accent4>
          <a:srgbClr val="404040"/>
        </a:accent4>
        <a:accent5>
          <a:srgbClr val="ABACB3"/>
        </a:accent5>
        <a:accent6>
          <a:srgbClr val="303D74"/>
        </a:accent6>
        <a:hlink>
          <a:srgbClr val="3E4985"/>
        </a:hlink>
        <a:folHlink>
          <a:srgbClr val="DDDDDD"/>
        </a:folHlink>
      </a:clrScheme>
      <a:clrMap bg1="lt1" tx1="dk1" bg2="lt2" tx2="dk2" accent1="accent1" accent2="accent2" accent3="accent3" accent4="accent4" accent5="accent5" accent6="accent6" hlink="hlink" folHlink="folHlink"/>
    </a:extraClrScheme>
    <a:extraClrScheme>
      <a:clrScheme name="template 2">
        <a:dk1>
          <a:srgbClr val="4D4D4D"/>
        </a:dk1>
        <a:lt1>
          <a:srgbClr val="FFFFFF"/>
        </a:lt1>
        <a:dk2>
          <a:srgbClr val="4D4D4D"/>
        </a:dk2>
        <a:lt2>
          <a:srgbClr val="0D254C"/>
        </a:lt2>
        <a:accent1>
          <a:srgbClr val="254B83"/>
        </a:accent1>
        <a:accent2>
          <a:srgbClr val="406DAA"/>
        </a:accent2>
        <a:accent3>
          <a:srgbClr val="FFFFFF"/>
        </a:accent3>
        <a:accent4>
          <a:srgbClr val="404040"/>
        </a:accent4>
        <a:accent5>
          <a:srgbClr val="ACB1C1"/>
        </a:accent5>
        <a:accent6>
          <a:srgbClr val="39629A"/>
        </a:accent6>
        <a:hlink>
          <a:srgbClr val="3267B4"/>
        </a:hlink>
        <a:folHlink>
          <a:srgbClr val="DDDDDD"/>
        </a:folHlink>
      </a:clrScheme>
      <a:clrMap bg1="lt1" tx1="dk1" bg2="lt2" tx2="dk2" accent1="accent1" accent2="accent2" accent3="accent3" accent4="accent4" accent5="accent5" accent6="accent6" hlink="hlink" folHlink="folHlink"/>
    </a:extraClrScheme>
    <a:extraClrScheme>
      <a:clrScheme name="template 3">
        <a:dk1>
          <a:srgbClr val="4D4D4D"/>
        </a:dk1>
        <a:lt1>
          <a:srgbClr val="FFFFFF"/>
        </a:lt1>
        <a:dk2>
          <a:srgbClr val="4D4D4D"/>
        </a:dk2>
        <a:lt2>
          <a:srgbClr val="363B45"/>
        </a:lt2>
        <a:accent1>
          <a:srgbClr val="A99D9B"/>
        </a:accent1>
        <a:accent2>
          <a:srgbClr val="565A66"/>
        </a:accent2>
        <a:accent3>
          <a:srgbClr val="FFFFFF"/>
        </a:accent3>
        <a:accent4>
          <a:srgbClr val="404040"/>
        </a:accent4>
        <a:accent5>
          <a:srgbClr val="D1CCCB"/>
        </a:accent5>
        <a:accent6>
          <a:srgbClr val="4D515C"/>
        </a:accent6>
        <a:hlink>
          <a:srgbClr val="927154"/>
        </a:hlink>
        <a:folHlink>
          <a:srgbClr val="DDDDDD"/>
        </a:folHlink>
      </a:clrScheme>
      <a:clrMap bg1="lt1" tx1="dk1" bg2="lt2" tx2="dk2" accent1="accent1" accent2="accent2" accent3="accent3" accent4="accent4" accent5="accent5" accent6="accent6" hlink="hlink" folHlink="folHlink"/>
    </a:extraClrScheme>
    <a:extraClrScheme>
      <a:clrScheme name="template 4">
        <a:dk1>
          <a:srgbClr val="4D4D4D"/>
        </a:dk1>
        <a:lt1>
          <a:srgbClr val="FFFFFF"/>
        </a:lt1>
        <a:dk2>
          <a:srgbClr val="4D4D4D"/>
        </a:dk2>
        <a:lt2>
          <a:srgbClr val="2E3236"/>
        </a:lt2>
        <a:accent1>
          <a:srgbClr val="B26920"/>
        </a:accent1>
        <a:accent2>
          <a:srgbClr val="6F7F8D"/>
        </a:accent2>
        <a:accent3>
          <a:srgbClr val="FFFFFF"/>
        </a:accent3>
        <a:accent4>
          <a:srgbClr val="404040"/>
        </a:accent4>
        <a:accent5>
          <a:srgbClr val="D5B9AB"/>
        </a:accent5>
        <a:accent6>
          <a:srgbClr val="64727F"/>
        </a:accent6>
        <a:hlink>
          <a:srgbClr val="EEC722"/>
        </a:hlink>
        <a:folHlink>
          <a:srgbClr val="DDDDDD"/>
        </a:folHlink>
      </a:clrScheme>
      <a:clrMap bg1="lt1" tx1="dk1" bg2="lt2" tx2="dk2" accent1="accent1" accent2="accent2" accent3="accent3" accent4="accent4" accent5="accent5" accent6="accent6" hlink="hlink" folHlink="folHlink"/>
    </a:extraClrScheme>
    <a:extraClrScheme>
      <a:clrScheme name="template 5">
        <a:dk1>
          <a:srgbClr val="4D4D4D"/>
        </a:dk1>
        <a:lt1>
          <a:srgbClr val="FFFFFF"/>
        </a:lt1>
        <a:dk2>
          <a:srgbClr val="4D4D4D"/>
        </a:dk2>
        <a:lt2>
          <a:srgbClr val="2E3236"/>
        </a:lt2>
        <a:accent1>
          <a:srgbClr val="9BB6EE"/>
        </a:accent1>
        <a:accent2>
          <a:srgbClr val="6F7F8D"/>
        </a:accent2>
        <a:accent3>
          <a:srgbClr val="FFFFFF"/>
        </a:accent3>
        <a:accent4>
          <a:srgbClr val="404040"/>
        </a:accent4>
        <a:accent5>
          <a:srgbClr val="CBD7F5"/>
        </a:accent5>
        <a:accent6>
          <a:srgbClr val="64727F"/>
        </a:accent6>
        <a:hlink>
          <a:srgbClr val="84AAF3"/>
        </a:hlink>
        <a:folHlink>
          <a:srgbClr val="DDDDDD"/>
        </a:folHlink>
      </a:clrScheme>
      <a:clrMap bg1="lt1" tx1="dk1" bg2="lt2" tx2="dk2" accent1="accent1" accent2="accent2" accent3="accent3" accent4="accent4" accent5="accent5" accent6="accent6" hlink="hlink" folHlink="folHlink"/>
    </a:extraClrScheme>
    <a:extraClrScheme>
      <a:clrScheme name="template 6">
        <a:dk1>
          <a:srgbClr val="4D4D4D"/>
        </a:dk1>
        <a:lt1>
          <a:srgbClr val="FFFFFF"/>
        </a:lt1>
        <a:dk2>
          <a:srgbClr val="4D4D4D"/>
        </a:dk2>
        <a:lt2>
          <a:srgbClr val="40494F"/>
        </a:lt2>
        <a:accent1>
          <a:srgbClr val="6D7D8A"/>
        </a:accent1>
        <a:accent2>
          <a:srgbClr val="A7A7A7"/>
        </a:accent2>
        <a:accent3>
          <a:srgbClr val="FFFFFF"/>
        </a:accent3>
        <a:accent4>
          <a:srgbClr val="404040"/>
        </a:accent4>
        <a:accent5>
          <a:srgbClr val="BABFC4"/>
        </a:accent5>
        <a:accent6>
          <a:srgbClr val="979797"/>
        </a:accent6>
        <a:hlink>
          <a:srgbClr val="7F7F7F"/>
        </a:hlink>
        <a:folHlink>
          <a:srgbClr val="DDDDDD"/>
        </a:folHlink>
      </a:clrScheme>
      <a:clrMap bg1="lt1" tx1="dk1" bg2="lt2" tx2="dk2" accent1="accent1" accent2="accent2" accent3="accent3" accent4="accent4" accent5="accent5" accent6="accent6" hlink="hlink" folHlink="folHlink"/>
    </a:extraClrScheme>
    <a:extraClrScheme>
      <a:clrScheme name="template 7">
        <a:dk1>
          <a:srgbClr val="4D4D4D"/>
        </a:dk1>
        <a:lt1>
          <a:srgbClr val="FFFFFF"/>
        </a:lt1>
        <a:dk2>
          <a:srgbClr val="4D4D4D"/>
        </a:dk2>
        <a:lt2>
          <a:srgbClr val="454D52"/>
        </a:lt2>
        <a:accent1>
          <a:srgbClr val="7D8B97"/>
        </a:accent1>
        <a:accent2>
          <a:srgbClr val="CBCBCB"/>
        </a:accent2>
        <a:accent3>
          <a:srgbClr val="FFFFFF"/>
        </a:accent3>
        <a:accent4>
          <a:srgbClr val="404040"/>
        </a:accent4>
        <a:accent5>
          <a:srgbClr val="BFC4C9"/>
        </a:accent5>
        <a:accent6>
          <a:srgbClr val="B8B8B8"/>
        </a:accent6>
        <a:hlink>
          <a:srgbClr val="515869"/>
        </a:hlink>
        <a:folHlink>
          <a:srgbClr val="DDDDDD"/>
        </a:folHlink>
      </a:clrScheme>
      <a:clrMap bg1="lt1" tx1="dk1" bg2="lt2" tx2="dk2" accent1="accent1" accent2="accent2" accent3="accent3" accent4="accent4" accent5="accent5" accent6="accent6" hlink="hlink" folHlink="folHlink"/>
    </a:extraClrScheme>
    <a:extraClrScheme>
      <a:clrScheme name="template 8">
        <a:dk1>
          <a:srgbClr val="4D4D4D"/>
        </a:dk1>
        <a:lt1>
          <a:srgbClr val="FFFFFF"/>
        </a:lt1>
        <a:dk2>
          <a:srgbClr val="4D4D4D"/>
        </a:dk2>
        <a:lt2>
          <a:srgbClr val="393939"/>
        </a:lt2>
        <a:accent1>
          <a:srgbClr val="858585"/>
        </a:accent1>
        <a:accent2>
          <a:srgbClr val="939393"/>
        </a:accent2>
        <a:accent3>
          <a:srgbClr val="FFFFFF"/>
        </a:accent3>
        <a:accent4>
          <a:srgbClr val="404040"/>
        </a:accent4>
        <a:accent5>
          <a:srgbClr val="C2C2C2"/>
        </a:accent5>
        <a:accent6>
          <a:srgbClr val="858585"/>
        </a:accent6>
        <a:hlink>
          <a:srgbClr val="696969"/>
        </a:hlink>
        <a:folHlink>
          <a:srgbClr val="DDDDDD"/>
        </a:folHlink>
      </a:clrScheme>
      <a:clrMap bg1="lt1" tx1="dk1" bg2="lt2" tx2="dk2" accent1="accent1" accent2="accent2" accent3="accent3" accent4="accent4" accent5="accent5" accent6="accent6" hlink="hlink" folHlink="folHlink"/>
    </a:extraClrScheme>
    <a:extraClrScheme>
      <a:clrScheme name="template 9">
        <a:dk1>
          <a:srgbClr val="4D4D4D"/>
        </a:dk1>
        <a:lt1>
          <a:srgbClr val="FFFFFF"/>
        </a:lt1>
        <a:dk2>
          <a:srgbClr val="4D4D4D"/>
        </a:dk2>
        <a:lt2>
          <a:srgbClr val="4F5056"/>
        </a:lt2>
        <a:accent1>
          <a:srgbClr val="7E7F8E"/>
        </a:accent1>
        <a:accent2>
          <a:srgbClr val="C0C1C5"/>
        </a:accent2>
        <a:accent3>
          <a:srgbClr val="FFFFFF"/>
        </a:accent3>
        <a:accent4>
          <a:srgbClr val="404040"/>
        </a:accent4>
        <a:accent5>
          <a:srgbClr val="C0C0C6"/>
        </a:accent5>
        <a:accent6>
          <a:srgbClr val="AEAFB2"/>
        </a:accent6>
        <a:hlink>
          <a:srgbClr val="ACAFB7"/>
        </a:hlink>
        <a:folHlink>
          <a:srgbClr val="DDDDDD"/>
        </a:folHlink>
      </a:clrScheme>
      <a:clrMap bg1="lt1" tx1="dk1" bg2="lt2" tx2="dk2" accent1="accent1" accent2="accent2" accent3="accent3" accent4="accent4" accent5="accent5" accent6="accent6" hlink="hlink" folHlink="folHlink"/>
    </a:extraClrScheme>
    <a:extraClrScheme>
      <a:clrScheme name="template 10">
        <a:dk1>
          <a:srgbClr val="4D4D4D"/>
        </a:dk1>
        <a:lt1>
          <a:srgbClr val="FFFFFF"/>
        </a:lt1>
        <a:dk2>
          <a:srgbClr val="4D4D4D"/>
        </a:dk2>
        <a:lt2>
          <a:srgbClr val="85978F"/>
        </a:lt2>
        <a:accent1>
          <a:srgbClr val="9DA499"/>
        </a:accent1>
        <a:accent2>
          <a:srgbClr val="A5B9BA"/>
        </a:accent2>
        <a:accent3>
          <a:srgbClr val="FFFFFF"/>
        </a:accent3>
        <a:accent4>
          <a:srgbClr val="404040"/>
        </a:accent4>
        <a:accent5>
          <a:srgbClr val="CCCFCA"/>
        </a:accent5>
        <a:accent6>
          <a:srgbClr val="95A7A8"/>
        </a:accent6>
        <a:hlink>
          <a:srgbClr val="ABB4AB"/>
        </a:hlink>
        <a:folHlink>
          <a:srgbClr val="DDDDDD"/>
        </a:folHlink>
      </a:clrScheme>
      <a:clrMap bg1="lt1" tx1="dk1" bg2="lt2" tx2="dk2" accent1="accent1" accent2="accent2" accent3="accent3" accent4="accent4" accent5="accent5" accent6="accent6" hlink="hlink" folHlink="folHlink"/>
    </a:extraClrScheme>
    <a:extraClrScheme>
      <a:clrScheme name="template 11">
        <a:dk1>
          <a:srgbClr val="4D4D4D"/>
        </a:dk1>
        <a:lt1>
          <a:srgbClr val="FFFFFF"/>
        </a:lt1>
        <a:dk2>
          <a:srgbClr val="4D4D4D"/>
        </a:dk2>
        <a:lt2>
          <a:srgbClr val="484847"/>
        </a:lt2>
        <a:accent1>
          <a:srgbClr val="7C7C74"/>
        </a:accent1>
        <a:accent2>
          <a:srgbClr val="AFB2AA"/>
        </a:accent2>
        <a:accent3>
          <a:srgbClr val="FFFFFF"/>
        </a:accent3>
        <a:accent4>
          <a:srgbClr val="404040"/>
        </a:accent4>
        <a:accent5>
          <a:srgbClr val="BFBFBC"/>
        </a:accent5>
        <a:accent6>
          <a:srgbClr val="9EA19A"/>
        </a:accent6>
        <a:hlink>
          <a:srgbClr val="D4D2C6"/>
        </a:hlink>
        <a:folHlink>
          <a:srgbClr val="DDDDDD"/>
        </a:folHlink>
      </a:clrScheme>
      <a:clrMap bg1="lt1" tx1="dk1" bg2="lt2" tx2="dk2" accent1="accent1" accent2="accent2" accent3="accent3" accent4="accent4" accent5="accent5" accent6="accent6" hlink="hlink" folHlink="folHlink"/>
    </a:extraClrScheme>
    <a:extraClrScheme>
      <a:clrScheme name="template 12">
        <a:dk1>
          <a:srgbClr val="4D4D4D"/>
        </a:dk1>
        <a:lt1>
          <a:srgbClr val="FFFFFF"/>
        </a:lt1>
        <a:dk2>
          <a:srgbClr val="4D4D4D"/>
        </a:dk2>
        <a:lt2>
          <a:srgbClr val="18191C"/>
        </a:lt2>
        <a:accent1>
          <a:srgbClr val="1F2229"/>
        </a:accent1>
        <a:accent2>
          <a:srgbClr val="3B4A61"/>
        </a:accent2>
        <a:accent3>
          <a:srgbClr val="FFFFFF"/>
        </a:accent3>
        <a:accent4>
          <a:srgbClr val="404040"/>
        </a:accent4>
        <a:accent5>
          <a:srgbClr val="ABABAC"/>
        </a:accent5>
        <a:accent6>
          <a:srgbClr val="354257"/>
        </a:accent6>
        <a:hlink>
          <a:srgbClr val="718CAC"/>
        </a:hlink>
        <a:folHlink>
          <a:srgbClr val="DDDDDD"/>
        </a:folHlink>
      </a:clrScheme>
      <a:clrMap bg1="lt1" tx1="dk1" bg2="lt2" tx2="dk2" accent1="accent1" accent2="accent2" accent3="accent3" accent4="accent4" accent5="accent5" accent6="accent6" hlink="hlink" folHlink="folHlink"/>
    </a:extraClrScheme>
    <a:extraClrScheme>
      <a:clrScheme name="template 13">
        <a:dk1>
          <a:srgbClr val="4D4D4D"/>
        </a:dk1>
        <a:lt1>
          <a:srgbClr val="FFFFFF"/>
        </a:lt1>
        <a:dk2>
          <a:srgbClr val="4D4D4D"/>
        </a:dk2>
        <a:lt2>
          <a:srgbClr val="3E3B55"/>
        </a:lt2>
        <a:accent1>
          <a:srgbClr val="8D8DC2"/>
        </a:accent1>
        <a:accent2>
          <a:srgbClr val="777777"/>
        </a:accent2>
        <a:accent3>
          <a:srgbClr val="FFFFFF"/>
        </a:accent3>
        <a:accent4>
          <a:srgbClr val="404040"/>
        </a:accent4>
        <a:accent5>
          <a:srgbClr val="C5C5DD"/>
        </a:accent5>
        <a:accent6>
          <a:srgbClr val="6B6B6B"/>
        </a:accent6>
        <a:hlink>
          <a:srgbClr val="C0C0C0"/>
        </a:hlink>
        <a:folHlink>
          <a:srgbClr val="DDDDDD"/>
        </a:folHlink>
      </a:clrScheme>
      <a:clrMap bg1="lt1" tx1="dk1" bg2="lt2" tx2="dk2" accent1="accent1" accent2="accent2" accent3="accent3" accent4="accent4" accent5="accent5" accent6="accent6" hlink="hlink" folHlink="folHlink"/>
    </a:extraClrScheme>
    <a:extraClrScheme>
      <a:clrScheme name="template 14">
        <a:dk1>
          <a:srgbClr val="4D4D4D"/>
        </a:dk1>
        <a:lt1>
          <a:srgbClr val="FFFFFF"/>
        </a:lt1>
        <a:dk2>
          <a:srgbClr val="4D4D4D"/>
        </a:dk2>
        <a:lt2>
          <a:srgbClr val="26231E"/>
        </a:lt2>
        <a:accent1>
          <a:srgbClr val="D69F8C"/>
        </a:accent1>
        <a:accent2>
          <a:srgbClr val="AD8D82"/>
        </a:accent2>
        <a:accent3>
          <a:srgbClr val="FFFFFF"/>
        </a:accent3>
        <a:accent4>
          <a:srgbClr val="404040"/>
        </a:accent4>
        <a:accent5>
          <a:srgbClr val="E8CDC5"/>
        </a:accent5>
        <a:accent6>
          <a:srgbClr val="9C7F75"/>
        </a:accent6>
        <a:hlink>
          <a:srgbClr val="676068"/>
        </a:hlink>
        <a:folHlink>
          <a:srgbClr val="DDDDDD"/>
        </a:folHlink>
      </a:clrScheme>
      <a:clrMap bg1="lt1" tx1="dk1" bg2="lt2" tx2="dk2" accent1="accent1" accent2="accent2" accent3="accent3" accent4="accent4" accent5="accent5" accent6="accent6" hlink="hlink" folHlink="folHlink"/>
    </a:extraClrScheme>
    <a:extraClrScheme>
      <a:clrScheme name="template 15">
        <a:dk1>
          <a:srgbClr val="4D4D4D"/>
        </a:dk1>
        <a:lt1>
          <a:srgbClr val="FFFFFF"/>
        </a:lt1>
        <a:dk2>
          <a:srgbClr val="4D4D4D"/>
        </a:dk2>
        <a:lt2>
          <a:srgbClr val="1F1111"/>
        </a:lt2>
        <a:accent1>
          <a:srgbClr val="393939"/>
        </a:accent1>
        <a:accent2>
          <a:srgbClr val="727272"/>
        </a:accent2>
        <a:accent3>
          <a:srgbClr val="FFFFFF"/>
        </a:accent3>
        <a:accent4>
          <a:srgbClr val="404040"/>
        </a:accent4>
        <a:accent5>
          <a:srgbClr val="AEAEAE"/>
        </a:accent5>
        <a:accent6>
          <a:srgbClr val="676767"/>
        </a:accent6>
        <a:hlink>
          <a:srgbClr val="D42424"/>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FullIslamRulesToSuccess_amended</Template>
  <TotalTime>3</TotalTime>
  <Words>1550</Words>
  <Application>Microsoft Office PowerPoint</Application>
  <PresentationFormat>如螢幕大小 (4:3)</PresentationFormat>
  <Paragraphs>88</Paragraphs>
  <Slides>29</Slides>
  <Notes>3</Notes>
  <HiddenSlides>0</HiddenSlides>
  <MMClips>0</MMClips>
  <ScaleCrop>false</ScaleCrop>
  <HeadingPairs>
    <vt:vector size="4" baseType="variant">
      <vt:variant>
        <vt:lpstr>佈景主題</vt:lpstr>
      </vt:variant>
      <vt:variant>
        <vt:i4>1</vt:i4>
      </vt:variant>
      <vt:variant>
        <vt:lpstr>投影片標題</vt:lpstr>
      </vt:variant>
      <vt:variant>
        <vt:i4>29</vt:i4>
      </vt:variant>
    </vt:vector>
  </HeadingPairs>
  <TitlesOfParts>
    <vt:vector size="30" baseType="lpstr">
      <vt:lpstr>FullIslamRulesToSuccess_amended</vt:lpstr>
      <vt:lpstr>Islam Rules to Success </vt:lpstr>
      <vt:lpstr>Before everything!!!</vt:lpstr>
      <vt:lpstr>Definition given by dictionaries</vt:lpstr>
      <vt:lpstr>If this definition is right…</vt:lpstr>
      <vt:lpstr>If this definition is true…</vt:lpstr>
      <vt:lpstr>What about success in Islam</vt:lpstr>
      <vt:lpstr>Real Success and Inner Peace </vt:lpstr>
      <vt:lpstr>Islam Way of Life/Success  </vt:lpstr>
      <vt:lpstr>The winning strategy </vt:lpstr>
      <vt:lpstr>投影片 10</vt:lpstr>
      <vt:lpstr>投影片 11</vt:lpstr>
      <vt:lpstr>Spiritual Strength </vt:lpstr>
      <vt:lpstr>投影片 13</vt:lpstr>
      <vt:lpstr>Be smart to attain the real success </vt:lpstr>
      <vt:lpstr>Hard work </vt:lpstr>
      <vt:lpstr>Remind Each Others </vt:lpstr>
      <vt:lpstr>Perseverance </vt:lpstr>
      <vt:lpstr>Choosing Communities </vt:lpstr>
      <vt:lpstr>Talk Back </vt:lpstr>
      <vt:lpstr>The most successful man in mankind history</vt:lpstr>
      <vt:lpstr>amazing model of simplicity and humbleness</vt:lpstr>
      <vt:lpstr>投影片 22</vt:lpstr>
      <vt:lpstr>投影片 23</vt:lpstr>
      <vt:lpstr>投影片 24</vt:lpstr>
      <vt:lpstr>Do we really follow him</vt:lpstr>
      <vt:lpstr>投影片 26</vt:lpstr>
      <vt:lpstr>…So who are successful people?</vt:lpstr>
      <vt:lpstr>…So who are successful people?</vt:lpstr>
      <vt:lpstr>投影片 29</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Islam Rules to Success </dc:title>
  <dc:creator>Yu Chi Wan</dc:creator>
  <cp:lastModifiedBy>Yu Chi Wan</cp:lastModifiedBy>
  <cp:revision>2</cp:revision>
  <dcterms:created xsi:type="dcterms:W3CDTF">2012-04-02T06:44:56Z</dcterms:created>
  <dcterms:modified xsi:type="dcterms:W3CDTF">2012-04-02T06:51:02Z</dcterms:modified>
</cp:coreProperties>
</file>