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handoutMasterIdLst>
    <p:handoutMasterId r:id="rId29"/>
  </p:handoutMasterIdLst>
  <p:sldIdLst>
    <p:sldId id="256" r:id="rId2"/>
    <p:sldId id="257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6" r:id="rId13"/>
    <p:sldId id="265" r:id="rId14"/>
    <p:sldId id="268" r:id="rId15"/>
    <p:sldId id="276" r:id="rId16"/>
    <p:sldId id="277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9933"/>
    <a:srgbClr val="FF0066"/>
    <a:srgbClr val="000000"/>
    <a:srgbClr val="666699"/>
    <a:srgbClr val="A50021"/>
    <a:srgbClr val="F0EFE0"/>
    <a:srgbClr val="1F4081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2" d="100"/>
          <a:sy n="62" d="100"/>
        </p:scale>
        <p:origin x="-127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4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92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92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7B74D1-BF45-4D34-9B41-EBB3A51302A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/>
          </a:p>
        </p:txBody>
      </p:sp>
      <p:pic>
        <p:nvPicPr>
          <p:cNvPr id="5" name="Picture 7" descr="D:\FRONTPAGE THEMES\NATURE\ANABNR2.PNG"/>
          <p:cNvPicPr>
            <a:picLocks noChangeAspect="1" noChangeArrowheads="1"/>
          </p:cNvPicPr>
          <p:nvPr/>
        </p:nvPicPr>
        <p:blipFill>
          <a:blip r:embed="rId2" cstate="print"/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9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539668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39669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Rectangle 2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255F1BAB-3718-4B79-A079-B9B6C36F009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C99DA-F5C9-4DA7-AC08-C4891DB109C1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274EA-8DD7-4F3F-B453-8F4092BB75ED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AD485-856B-4DBD-A32B-EAFE744BC9F1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BA499-2786-4895-BF1D-CBB624049D6F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1D696-9434-453A-AF56-7A48571D0DC6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23906-B44F-4A82-A3ED-B96877F212BE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28311-DE35-4965-9ECF-B3BCE1F5AC7F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B6884-FE59-4B51-BCDB-75DC0DB60F29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77781-61A4-4729-9FF9-1AA7694BC38A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Rectangle 3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3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3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0F266-10B6-4D27-A9BC-99870CD7FE16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49" name="Rectangle 25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538650" name="Rectangle 26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538651" name="Rectangle 27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538652" name="Rectangle 28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030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38655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38656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pic>
        <p:nvPicPr>
          <p:cNvPr id="1033" name="Picture 33" descr="C:\Wendy\anabnr2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8658" name="Rectangle 34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538659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9F297E5-4C07-45C6-B10D-CB80E36B3AB4}" type="slidenum">
              <a:rPr lang="zh-TW" altLang="en-US"/>
              <a:pPr>
                <a:defRPr/>
              </a:pPr>
              <a:t>‹#›</a:t>
            </a:fld>
            <a:endParaRPr lang="zh-TW" altLang="en-US" sz="1400"/>
          </a:p>
        </p:txBody>
      </p:sp>
      <p:sp>
        <p:nvSpPr>
          <p:cNvPr id="1036" name="Rectangle 3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281940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sz="14000" b="1" smtClean="0">
                <a:solidFill>
                  <a:schemeClr val="tx1"/>
                </a:solidFill>
                <a:ea typeface="方正準圓" pitchFamily="65" charset="-120"/>
              </a:rPr>
              <a:t>認主獨一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sz="5000" b="1" i="1" smtClean="0">
                <a:ea typeface="方正準圓" pitchFamily="65" charset="-120"/>
              </a:rPr>
              <a:t>統治之獨一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</a:rPr>
              <a:t>他是萬能的主，他能賜予任何的能力給任何物去成長，移動或擁有能力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</a:rPr>
              <a:t>他是創造亦是保護萬物的主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</a:rPr>
              <a:t>除他意慾外，沒有任何事能發生或存在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</a:rPr>
              <a:t>聖人說：</a:t>
            </a:r>
            <a:r>
              <a:rPr lang="en-US" altLang="zh-TW" b="1" smtClean="0">
                <a:solidFill>
                  <a:srgbClr val="000000"/>
                </a:solidFill>
              </a:rPr>
              <a:t>La hawla wa laa quwwata illaa billah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b="1" smtClean="0">
                <a:solidFill>
                  <a:srgbClr val="000000"/>
                </a:solidFill>
              </a:rPr>
              <a:t>    </a:t>
            </a:r>
            <a:r>
              <a:rPr lang="zh-TW" altLang="en-US" b="1" smtClean="0">
                <a:solidFill>
                  <a:srgbClr val="000000"/>
                </a:solidFill>
              </a:rPr>
              <a:t>意謂：除真主意慾外，沒有任何事能活動或有能力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000" b="1" i="1" smtClean="0">
                <a:ea typeface="方正準圓" pitchFamily="65" charset="-120"/>
              </a:rPr>
              <a:t>真主尊名與特質的獨一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500" b="1" smtClean="0">
                <a:solidFill>
                  <a:srgbClr val="000000"/>
                </a:solidFill>
              </a:rPr>
              <a:t>人只可用屬於真主的專名或特質去形容他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500" b="1" smtClean="0">
                <a:solidFill>
                  <a:srgbClr val="000000"/>
                </a:solidFill>
              </a:rPr>
              <a:t>人不可以替真主創造任何新名及特質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500" b="1" smtClean="0">
                <a:solidFill>
                  <a:srgbClr val="000000"/>
                </a:solidFill>
              </a:rPr>
              <a:t>人不可以用只屬於真主的特質來形容自己。如：說自己有未卜先知的能力，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500" b="1" smtClean="0">
                <a:solidFill>
                  <a:srgbClr val="000000"/>
                </a:solidFill>
              </a:rPr>
              <a:t>    ，能替人改變前程等。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000" b="1" i="1" smtClean="0">
                <a:latin typeface="方正準圓" pitchFamily="65" charset="-120"/>
                <a:ea typeface="方正準圓" pitchFamily="65" charset="-120"/>
              </a:rPr>
              <a:t>續</a:t>
            </a:r>
            <a:r>
              <a:rPr lang="zh-TW" altLang="en-US" sz="5000" b="1" i="1" smtClean="0">
                <a:ea typeface="方正準圓" pitchFamily="65" charset="-120"/>
              </a:rPr>
              <a:t>…</a:t>
            </a:r>
            <a:r>
              <a:rPr lang="zh-TW" altLang="en-US" sz="5000" b="1" i="1" smtClean="0">
                <a:latin typeface="方正準圓" pitchFamily="65" charset="-120"/>
                <a:ea typeface="方正準圓" pitchFamily="65" charset="-120"/>
              </a:rPr>
              <a:t> </a:t>
            </a:r>
            <a:r>
              <a:rPr lang="zh-TW" altLang="en-US" sz="5000" b="1" i="1" smtClean="0">
                <a:ea typeface="方正準圓" pitchFamily="65" charset="-120"/>
              </a:rPr>
              <a:t>…</a:t>
            </a:r>
            <a:endParaRPr lang="zh-TW" altLang="en-US" sz="5000" b="1" i="1" smtClean="0">
              <a:latin typeface="方正準圓" pitchFamily="65" charset="-120"/>
              <a:ea typeface="方正準圓" pitchFamily="65" charset="-120"/>
            </a:endParaRPr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600" b="1" smtClean="0">
                <a:solidFill>
                  <a:srgbClr val="000000"/>
                </a:solidFill>
              </a:rPr>
              <a:t>人不可以用只屬於受造物的特質來形容真主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600" b="1" smtClean="0">
                <a:solidFill>
                  <a:srgbClr val="000000"/>
                </a:solidFill>
              </a:rPr>
              <a:t>    </a:t>
            </a:r>
            <a:r>
              <a:rPr lang="zh-TW" altLang="en-US" sz="3600" b="1" smtClean="0">
                <a:solidFill>
                  <a:srgbClr val="000000"/>
                </a:solidFill>
              </a:rPr>
              <a:t>如：在新、舊約記載中，神用了六日創造大地，第七日，他因疲倦，要休息。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600" b="1" smtClean="0">
                <a:solidFill>
                  <a:srgbClr val="000000"/>
                </a:solidFill>
              </a:rPr>
              <a:t>    如：為主塑造形象或面孔作崇拜用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800" b="1" i="1" smtClean="0">
                <a:ea typeface="方正準圓" pitchFamily="65" charset="-120"/>
              </a:rPr>
              <a:t>崇拜的獨一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800" smtClean="0">
                <a:solidFill>
                  <a:srgbClr val="000000"/>
                </a:solidFill>
                <a:ea typeface="方正粗黑" pitchFamily="65" charset="-120"/>
              </a:rPr>
              <a:t>只可崇拜獨一的真主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800" smtClean="0">
                <a:solidFill>
                  <a:srgbClr val="000000"/>
                </a:solidFill>
                <a:ea typeface="方正粗黑" pitchFamily="65" charset="-120"/>
              </a:rPr>
              <a:t>不可又拜真主又拜其他偶像或“神”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800" smtClean="0">
                <a:solidFill>
                  <a:srgbClr val="000000"/>
                </a:solidFill>
                <a:ea typeface="方正粗黑" pitchFamily="65" charset="-120"/>
              </a:rPr>
              <a:t>信導者可直接向真主祈求無需找中間人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800" smtClean="0">
                <a:solidFill>
                  <a:srgbClr val="000000"/>
                </a:solidFill>
                <a:ea typeface="方正粗黑" pitchFamily="65" charset="-120"/>
              </a:rPr>
              <a:t>不可將合法的事物變成不合法，不合法的變成合法</a:t>
            </a:r>
            <a:endParaRPr lang="zh-TW" altLang="en-US" smtClean="0">
              <a:solidFill>
                <a:srgbClr val="000000"/>
              </a:solidFill>
              <a:ea typeface="方正粗黑" pitchFamily="65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000" b="1" i="1" smtClean="0">
                <a:ea typeface="方正準圓" pitchFamily="65" charset="-120"/>
              </a:rPr>
              <a:t>信主獨一對人的影響：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800" b="1" smtClean="0">
                <a:solidFill>
                  <a:srgbClr val="000000"/>
                </a:solidFill>
              </a:rPr>
              <a:t>學者 </a:t>
            </a:r>
            <a:r>
              <a:rPr lang="en-US" altLang="zh-TW" sz="3800" b="1" smtClean="0">
                <a:solidFill>
                  <a:srgbClr val="000000"/>
                </a:solidFill>
              </a:rPr>
              <a:t>Ismail Faruqi </a:t>
            </a:r>
            <a:r>
              <a:rPr lang="zh-TW" altLang="en-US" sz="3800" b="1" smtClean="0">
                <a:solidFill>
                  <a:srgbClr val="000000"/>
                </a:solidFill>
              </a:rPr>
              <a:t>在他著作中提到：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800" b="1" smtClean="0">
                <a:solidFill>
                  <a:srgbClr val="000000"/>
                </a:solidFill>
              </a:rPr>
              <a:t>    “信主獨一這個概念，無論對人的思想與行為都有著重大的影響，它能最有效地影響一個人的自我控制力與自我推動力</a:t>
            </a:r>
            <a:r>
              <a:rPr lang="zh-TW" altLang="en-US" sz="3800" b="1" smtClean="0">
                <a:solidFill>
                  <a:srgbClr val="000000"/>
                </a:solidFill>
                <a:cs typeface="Times New Roman" pitchFamily="18" charset="0"/>
              </a:rPr>
              <a:t>… …</a:t>
            </a:r>
            <a:r>
              <a:rPr lang="zh-TW" altLang="en-US" sz="3800" b="1" smtClean="0">
                <a:solidFill>
                  <a:srgbClr val="000000"/>
                </a:solidFill>
              </a:rPr>
              <a:t>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09600"/>
            <a:ext cx="7772400" cy="1143000"/>
          </a:xfrm>
        </p:spPr>
        <p:txBody>
          <a:bodyPr/>
          <a:lstStyle/>
          <a:p>
            <a:pPr algn="ctr" eaLnBrk="1" hangingPunct="1"/>
            <a:r>
              <a:rPr lang="zh-TW" altLang="en-US" sz="5400" b="1" smtClean="0">
                <a:ea typeface="方正準圓" pitchFamily="65" charset="-120"/>
              </a:rPr>
              <a:t>慈愛的主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2133600"/>
            <a:ext cx="7088188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4400" smtClean="0">
                <a:solidFill>
                  <a:srgbClr val="000000"/>
                </a:solidFill>
              </a:rPr>
              <a:t>聖人穆罕默德說：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zh-TW" altLang="en-US" sz="4400" smtClean="0">
                <a:solidFill>
                  <a:srgbClr val="000000"/>
                </a:solidFill>
              </a:rPr>
              <a:t>“真主對我們的愛，比母親對她的孩子還要慈愛。”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sz="6000" smtClean="0">
                <a:ea typeface="方正準圓" pitchFamily="65" charset="-120"/>
              </a:rPr>
              <a:t>公道的主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4400" smtClean="0">
                <a:solidFill>
                  <a:srgbClr val="000000"/>
                </a:solidFill>
              </a:rPr>
              <a:t>邪惡的人，犯罪定的人都會受罰</a:t>
            </a:r>
          </a:p>
          <a:p>
            <a:pPr eaLnBrk="1" hangingPunct="1"/>
            <a:r>
              <a:rPr lang="zh-TW" altLang="en-US" sz="4400" smtClean="0">
                <a:solidFill>
                  <a:srgbClr val="000000"/>
                </a:solidFill>
              </a:rPr>
              <a:t>信道而且行善的人，都會得到真主的賞賜和恩典</a:t>
            </a:r>
            <a:endParaRPr lang="zh-TW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000" b="1" i="1" smtClean="0">
                <a:ea typeface="方正準圓" pitchFamily="65" charset="-120"/>
              </a:rPr>
              <a:t>舉伴真主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4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舉伴真主阿文稱之為</a:t>
            </a:r>
            <a:r>
              <a:rPr lang="en-US" altLang="zh-TW" sz="4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Shirk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en-US" altLang="zh-TW" sz="4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Shirk</a:t>
            </a:r>
            <a:r>
              <a:rPr lang="zh-TW" altLang="en-US" sz="4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這個字的原義為「合夥」「分享」或「結伴」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4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宗教意義為</a:t>
            </a:r>
            <a:r>
              <a:rPr lang="zh-TW" altLang="en-US" sz="4000" smtClean="0">
                <a:solidFill>
                  <a:srgbClr val="000000"/>
                </a:solidFill>
                <a:ea typeface="方正粗黑" pitchFamily="65" charset="-120"/>
              </a:rPr>
              <a:t>“</a:t>
            </a:r>
            <a:r>
              <a:rPr lang="zh-TW" altLang="en-US" sz="4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用任何形式賦予真主合夥人</a:t>
            </a:r>
            <a:r>
              <a:rPr lang="zh-TW" altLang="en-US" sz="4000" smtClean="0">
                <a:solidFill>
                  <a:srgbClr val="000000"/>
                </a:solidFill>
                <a:ea typeface="方正粗黑" pitchFamily="65" charset="-120"/>
              </a:rPr>
              <a:t>”</a:t>
            </a:r>
            <a:endParaRPr lang="zh-TW" altLang="en-US" sz="4000" smtClean="0">
              <a:solidFill>
                <a:srgbClr val="000000"/>
              </a:solidFill>
              <a:latin typeface="方正粗黑" pitchFamily="65" charset="-120"/>
              <a:ea typeface="方正粗黑" pitchFamily="65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000" b="1" i="1" smtClean="0">
                <a:ea typeface="方正準圓" pitchFamily="65" charset="-120"/>
              </a:rPr>
              <a:t>舉伴真主的例子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否認真主的存在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信奉多神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信奉真主又信奉其他“神”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迷信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高傲，自大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炫耀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其他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endParaRPr lang="zh-TW" altLang="en-US" b="1" smtClean="0">
              <a:solidFill>
                <a:srgbClr val="000000"/>
              </a:solidFill>
              <a:ea typeface="方正粗黑" pitchFamily="65" charset="-12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b="1" i="1" smtClean="0">
                <a:ea typeface="方正準圓" pitchFamily="65" charset="-120"/>
              </a:rPr>
              <a:t>迷信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4000" b="1" smtClean="0">
                <a:solidFill>
                  <a:srgbClr val="000000"/>
                </a:solidFill>
                <a:ea typeface="方正粗黑" pitchFamily="65" charset="-120"/>
              </a:rPr>
              <a:t>導人迷信者或參迷信活動都被視為大罪→舉伴真主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4000" b="1" smtClean="0">
                <a:solidFill>
                  <a:srgbClr val="000000"/>
                </a:solidFill>
                <a:ea typeface="方正粗黑" pitchFamily="65" charset="-120"/>
              </a:rPr>
              <a:t>如：占星學，相信幸運數字，十三不祥，看掌紋，問米，拜“鬼神”，看相命等</a:t>
            </a:r>
            <a:r>
              <a:rPr lang="zh-TW" altLang="en-US" sz="4000" b="1" smtClean="0">
                <a:solidFill>
                  <a:srgbClr val="000000"/>
                </a:solidFill>
                <a:cs typeface="Times New Roman" pitchFamily="18" charset="0"/>
              </a:rPr>
              <a:t>… …</a:t>
            </a:r>
            <a:endParaRPr lang="zh-TW" altLang="en-US" sz="4000" b="1" smtClean="0">
              <a:solidFill>
                <a:srgbClr val="000000"/>
              </a:solidFill>
              <a:ea typeface="方正粗黑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4000" b="1" smtClean="0">
              <a:solidFill>
                <a:srgbClr val="000000"/>
              </a:solidFill>
              <a:ea typeface="方正粗黑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sz="4800" b="1" i="1" smtClean="0">
                <a:ea typeface="方正準圓" pitchFamily="65" charset="-120"/>
              </a:rPr>
              <a:t>認主獨一的意義：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阿文是</a:t>
            </a:r>
            <a:b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</a:br>
            <a: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[</a:t>
            </a:r>
            <a:r>
              <a:rPr lang="en-US" altLang="zh-TW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Tawheed]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字源</a:t>
            </a:r>
            <a:b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</a:br>
            <a: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[</a:t>
            </a:r>
            <a:r>
              <a:rPr lang="en-US" altLang="zh-TW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Wahada]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    </a:t>
            </a:r>
            <a: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意為：聯合、使合一結合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認主獨一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	基本意義→一體、統一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sz="3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  宗教意義→用心、口及行動去確信安拉是獨一的，祂是創造宇宙萬物的主。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914400" y="1752600"/>
            <a:ext cx="80010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5800" b="1" i="1">
                <a:solidFill>
                  <a:schemeClr val="tx2"/>
                </a:solidFill>
                <a:ea typeface="方正準圓" pitchFamily="65" charset="-120"/>
              </a:rPr>
              <a:t>你相信這個世界真的有鬼嗎？</a:t>
            </a:r>
          </a:p>
          <a:p>
            <a:pPr>
              <a:spcBef>
                <a:spcPct val="50000"/>
              </a:spcBef>
            </a:pPr>
            <a:r>
              <a:rPr lang="zh-TW" altLang="en-US" sz="5800" b="1" i="1">
                <a:solidFill>
                  <a:schemeClr val="tx2"/>
                </a:solidFill>
                <a:ea typeface="方正準圓" pitchFamily="65" charset="-120"/>
              </a:rPr>
              <a:t>你相信這個世界有目不能見的東西嗎？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500" b="1" i="1" smtClean="0">
                <a:ea typeface="方正準圓" pitchFamily="65" charset="-120"/>
              </a:rPr>
              <a:t>精靈世界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4500" b="1" smtClean="0">
                <a:solidFill>
                  <a:srgbClr val="000000"/>
                </a:solidFill>
                <a:ea typeface="方正粗黑" pitchFamily="65" charset="-120"/>
              </a:rPr>
              <a:t>“我的確用陶土及黑色的爛泥造化了人類，我也曾在之前用火焰造了精靈”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4500" b="1" smtClean="0">
                <a:solidFill>
                  <a:srgbClr val="000000"/>
                </a:solidFill>
                <a:ea typeface="方正粗黑" pitchFamily="65" charset="-120"/>
              </a:rPr>
              <a:t>                  [古蘭經15:25 –27</a:t>
            </a:r>
            <a:r>
              <a:rPr lang="zh-TW" altLang="en-US" sz="4000" b="1" smtClean="0">
                <a:solidFill>
                  <a:srgbClr val="000000"/>
                </a:solidFill>
                <a:ea typeface="方正粗黑" pitchFamily="65" charset="-120"/>
              </a:rPr>
              <a:t>]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53340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sz="5000" b="1" i="1" smtClean="0">
                <a:ea typeface="方正準圓" pitchFamily="65" charset="-120"/>
              </a:rPr>
              <a:t>續</a:t>
            </a:r>
            <a:r>
              <a:rPr lang="zh-TW" altLang="en-US" sz="5000" b="1" i="1" smtClean="0">
                <a:cs typeface="Times New Roman" pitchFamily="18" charset="0"/>
              </a:rPr>
              <a:t>… …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724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500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精靈是一些妙體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500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可分為穆斯林與非穆斯林兩種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500" b="1" smtClean="0">
                <a:solidFill>
                  <a:srgbClr val="000000"/>
                </a:solidFill>
                <a:ea typeface="方正粗黑" pitchFamily="65" charset="-120"/>
              </a:rPr>
              <a:t>“</a:t>
            </a:r>
            <a:r>
              <a:rPr lang="zh-TW" altLang="en-US" sz="3500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在我們當中有穆斯林，也有一些是離開正道的人。凡接受伊斯蘭的人都已找到正道，但是那些背棄正道的，他們將成為火獄的燃料。</a:t>
            </a:r>
            <a:r>
              <a:rPr lang="zh-TW" altLang="en-US" sz="3500" b="1" smtClean="0">
                <a:solidFill>
                  <a:srgbClr val="000000"/>
                </a:solidFill>
                <a:ea typeface="方正粗黑" pitchFamily="65" charset="-120"/>
              </a:rPr>
              <a:t>”</a:t>
            </a:r>
            <a:endParaRPr lang="zh-TW" altLang="en-US" sz="3500" b="1" smtClean="0">
              <a:solidFill>
                <a:srgbClr val="000000"/>
              </a:solidFill>
              <a:latin typeface="方正粗黑" pitchFamily="65" charset="-120"/>
              <a:ea typeface="方正粗黑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500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                                 [古蘭經 72:15</a:t>
            </a:r>
            <a:r>
              <a:rPr lang="zh-TW" altLang="en-US" sz="3500" b="1" smtClean="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000" b="1" smtClean="0">
                <a:latin typeface="方正準圓" pitchFamily="65" charset="-120"/>
                <a:ea typeface="方正準圓" pitchFamily="65" charset="-120"/>
              </a:rPr>
              <a:t/>
            </a:r>
            <a:br>
              <a:rPr lang="zh-TW" altLang="en-US" sz="5000" b="1" smtClean="0">
                <a:latin typeface="方正準圓" pitchFamily="65" charset="-120"/>
                <a:ea typeface="方正準圓" pitchFamily="65" charset="-120"/>
              </a:rPr>
            </a:br>
            <a:endParaRPr lang="zh-TW" altLang="en-US" sz="5000" b="1" smtClean="0">
              <a:latin typeface="方正準圓" pitchFamily="65" charset="-120"/>
              <a:ea typeface="方正準圓" pitchFamily="65" charset="-12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你說：我曾被啓示，有一群精靈傾聽[古蘭]。他們說：我們確曾聽到了神奇的古蘭。它引導正道，所以我們已經相信了它，我們不把偽神歸附給我們的主。我們的主是非常尊貴的，他既沒有捧取配偶，也沒有兒子。我們當中的愚蠢者慣常說[有關]真主的話是可怕的謊言。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     [古蘭經 72:14]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447800" y="914400"/>
            <a:ext cx="2971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4800" b="1" i="1">
                <a:solidFill>
                  <a:srgbClr val="1F4081"/>
                </a:solidFill>
                <a:latin typeface="方正準圓" pitchFamily="65" charset="-120"/>
                <a:ea typeface="方正準圓" pitchFamily="65" charset="-120"/>
              </a:rPr>
              <a:t>續</a:t>
            </a:r>
            <a:r>
              <a:rPr lang="zh-TW" altLang="en-US" sz="4800" b="1" i="1">
                <a:solidFill>
                  <a:srgbClr val="1F4081"/>
                </a:solidFill>
                <a:ea typeface="方正準圓" pitchFamily="65" charset="-120"/>
              </a:rPr>
              <a:t>…</a:t>
            </a:r>
            <a:r>
              <a:rPr lang="zh-TW" altLang="en-US" sz="4800" b="1" i="1">
                <a:solidFill>
                  <a:srgbClr val="1F4081"/>
                </a:solidFill>
                <a:latin typeface="方正準圓" pitchFamily="65" charset="-120"/>
                <a:ea typeface="方正準圓" pitchFamily="65" charset="-120"/>
              </a:rPr>
              <a:t> </a:t>
            </a:r>
            <a:r>
              <a:rPr lang="zh-TW" altLang="en-US" sz="4800" b="1" i="1">
                <a:solidFill>
                  <a:srgbClr val="1F4081"/>
                </a:solidFill>
                <a:ea typeface="方正準圓" pitchFamily="65" charset="-120"/>
              </a:rPr>
              <a:t>…</a:t>
            </a:r>
            <a:endParaRPr lang="zh-TW" altLang="en-US" sz="4800" b="1" i="1">
              <a:solidFill>
                <a:srgbClr val="1F4081"/>
              </a:solidFill>
              <a:latin typeface="方正準圓" pitchFamily="65" charset="-120"/>
              <a:ea typeface="方正準圓" pitchFamily="65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如何驅邪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誦念古蘭經 </a:t>
            </a:r>
            <a:r>
              <a:rPr lang="en-US" altLang="zh-TW" smtClean="0"/>
              <a:t>113</a:t>
            </a:r>
            <a:r>
              <a:rPr lang="zh-TW" altLang="en-US" smtClean="0"/>
              <a:t>及</a:t>
            </a:r>
            <a:r>
              <a:rPr lang="en-US" altLang="zh-TW" smtClean="0"/>
              <a:t>114</a:t>
            </a:r>
            <a:r>
              <a:rPr lang="zh-TW" altLang="en-US" smtClean="0"/>
              <a:t>章 以及第</a:t>
            </a:r>
            <a:r>
              <a:rPr lang="en-US" altLang="zh-TW" smtClean="0"/>
              <a:t>2</a:t>
            </a:r>
            <a:r>
              <a:rPr lang="zh-TW" altLang="en-US" smtClean="0"/>
              <a:t>章</a:t>
            </a:r>
            <a:r>
              <a:rPr lang="en-US" altLang="zh-TW" smtClean="0"/>
              <a:t>255</a:t>
            </a:r>
            <a:r>
              <a:rPr lang="zh-TW" altLang="en-US" smtClean="0"/>
              <a:t>節 </a:t>
            </a:r>
            <a:r>
              <a:rPr lang="en-US" altLang="zh-TW" smtClean="0"/>
              <a:t>Ayatul Kursee</a:t>
            </a:r>
            <a:endParaRPr lang="zh-TW" alt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古蘭經 </a:t>
            </a:r>
            <a:r>
              <a:rPr lang="en-US" altLang="zh-TW" smtClean="0"/>
              <a:t>113</a:t>
            </a:r>
            <a:r>
              <a:rPr lang="zh-TW" altLang="en-US" smtClean="0"/>
              <a:t>章</a:t>
            </a:r>
          </a:p>
        </p:txBody>
      </p:sp>
      <p:sp>
        <p:nvSpPr>
          <p:cNvPr id="2765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你說</a:t>
            </a:r>
            <a:r>
              <a:rPr lang="en-US" altLang="zh-TW" smtClean="0"/>
              <a:t>:</a:t>
            </a:r>
            <a:r>
              <a:rPr lang="zh-TW" altLang="en-US" smtClean="0"/>
              <a:t>我求庇于曙光的主 </a:t>
            </a:r>
            <a:r>
              <a:rPr lang="en-US" altLang="zh-TW" smtClean="0"/>
              <a:t>,</a:t>
            </a:r>
          </a:p>
          <a:p>
            <a:r>
              <a:rPr lang="zh-TW" altLang="en-US" smtClean="0"/>
              <a:t>免遭他所創造者的毒害 </a:t>
            </a:r>
            <a:r>
              <a:rPr lang="en-US" altLang="zh-TW" smtClean="0"/>
              <a:t>;</a:t>
            </a:r>
          </a:p>
          <a:p>
            <a:r>
              <a:rPr lang="zh-TW" altLang="en-US" smtClean="0"/>
              <a:t>免遭黑夜籠罩時的毒害 </a:t>
            </a:r>
            <a:r>
              <a:rPr lang="en-US" altLang="zh-TW" smtClean="0"/>
              <a:t>;</a:t>
            </a:r>
          </a:p>
          <a:p>
            <a:r>
              <a:rPr lang="zh-TW" altLang="en-US" smtClean="0"/>
              <a:t>免遭吹破堅決的主意者的毒害 </a:t>
            </a:r>
            <a:r>
              <a:rPr lang="en-US" altLang="zh-TW" smtClean="0"/>
              <a:t>;</a:t>
            </a:r>
          </a:p>
          <a:p>
            <a:r>
              <a:rPr lang="zh-TW" altLang="en-US" smtClean="0"/>
              <a:t>免遭嫉妒時的毒害。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古蘭經 </a:t>
            </a:r>
            <a:r>
              <a:rPr lang="en-US" altLang="zh-TW" smtClean="0"/>
              <a:t>114</a:t>
            </a:r>
            <a:r>
              <a:rPr lang="zh-TW" altLang="en-US" smtClean="0"/>
              <a:t>章</a:t>
            </a:r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你說 </a:t>
            </a:r>
            <a:r>
              <a:rPr lang="en-US" altLang="zh-TW" smtClean="0"/>
              <a:t>:</a:t>
            </a:r>
            <a:r>
              <a:rPr lang="zh-TW" altLang="en-US" smtClean="0"/>
              <a:t>我求庇于世人的主宰 </a:t>
            </a:r>
            <a:r>
              <a:rPr lang="en-US" altLang="zh-TW" smtClean="0"/>
              <a:t>, </a:t>
            </a:r>
          </a:p>
          <a:p>
            <a:r>
              <a:rPr lang="zh-TW" altLang="en-US" smtClean="0"/>
              <a:t>世人的君王 </a:t>
            </a:r>
            <a:r>
              <a:rPr lang="en-US" altLang="zh-TW" smtClean="0"/>
              <a:t>, </a:t>
            </a:r>
          </a:p>
          <a:p>
            <a:r>
              <a:rPr lang="zh-TW" altLang="en-US" smtClean="0"/>
              <a:t>世人的神明 </a:t>
            </a:r>
            <a:r>
              <a:rPr lang="en-US" altLang="zh-TW" smtClean="0"/>
              <a:t>, </a:t>
            </a:r>
          </a:p>
          <a:p>
            <a:r>
              <a:rPr lang="zh-TW" altLang="en-US" smtClean="0"/>
              <a:t>免遭潛伏的教唆者的毒害 </a:t>
            </a:r>
            <a:r>
              <a:rPr lang="en-US" altLang="zh-TW" smtClean="0"/>
              <a:t>, </a:t>
            </a:r>
          </a:p>
          <a:p>
            <a:r>
              <a:rPr lang="zh-TW" altLang="en-US" smtClean="0"/>
              <a:t>他在世人的胸中教唆 </a:t>
            </a:r>
            <a:r>
              <a:rPr lang="en-US" altLang="zh-TW" smtClean="0"/>
              <a:t>, </a:t>
            </a:r>
          </a:p>
          <a:p>
            <a:r>
              <a:rPr lang="zh-TW" altLang="en-US" smtClean="0"/>
              <a:t>他是屬於精靈和人類的。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古蘭經第</a:t>
            </a:r>
            <a:r>
              <a:rPr lang="en-US" altLang="zh-TW" smtClean="0"/>
              <a:t>2</a:t>
            </a:r>
            <a:r>
              <a:rPr lang="zh-TW" altLang="en-US" smtClean="0"/>
              <a:t>章</a:t>
            </a:r>
            <a:r>
              <a:rPr lang="en-US" altLang="zh-TW" smtClean="0"/>
              <a:t>255</a:t>
            </a:r>
            <a:r>
              <a:rPr lang="zh-TW" altLang="en-US" smtClean="0"/>
              <a:t>節</a:t>
            </a:r>
          </a:p>
        </p:txBody>
      </p:sp>
      <p:sp>
        <p:nvSpPr>
          <p:cNvPr id="29699" name="內容版面配置區 2"/>
          <p:cNvSpPr>
            <a:spLocks noGrp="1"/>
          </p:cNvSpPr>
          <p:nvPr>
            <p:ph idx="1"/>
          </p:nvPr>
        </p:nvSpPr>
        <p:spPr>
          <a:xfrm>
            <a:off x="755650" y="2101850"/>
            <a:ext cx="808355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TW" altLang="en-US" smtClean="0"/>
              <a:t>真主，除他外絕無應受崇拜的；他是永生不滅的，是維護萬物的；瞌睡不能侵犯他，睡眠不能克服他；天地萬物都是他的；不經他的許可，誰能在他那裏替人說情呢？他知道他們面前的事，和他們身後的事；除他所啟示的外，他們絕不能窺測他的玄妙；他的知覺，包羅天地。天地的維持，不能使他疲倦。他確是至尊的，確是至大的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11188" y="2924175"/>
            <a:ext cx="7178675" cy="1143000"/>
          </a:xfrm>
        </p:spPr>
        <p:txBody>
          <a:bodyPr/>
          <a:lstStyle/>
          <a:p>
            <a:pPr algn="ctr"/>
            <a:r>
              <a:rPr lang="zh-TW" altLang="en-US" smtClean="0">
                <a:ea typeface="標楷體" pitchFamily="65" charset="-120"/>
              </a:rPr>
              <a:t>誰是真主 </a:t>
            </a:r>
            <a:r>
              <a:rPr lang="en-US" altLang="zh-TW" smtClean="0">
                <a:ea typeface="標楷體" pitchFamily="65" charset="-120"/>
              </a:rPr>
              <a:t>?</a:t>
            </a:r>
            <a:r>
              <a:rPr lang="zh-TW" altLang="en-US" smtClean="0">
                <a:ea typeface="標楷體" pitchFamily="65" charset="-120"/>
              </a:rPr>
              <a:t> </a:t>
            </a:r>
            <a:endParaRPr lang="zh-TW" altLang="en-US" smtClean="0"/>
          </a:p>
        </p:txBody>
      </p:sp>
      <p:pic>
        <p:nvPicPr>
          <p:cNvPr id="5123" name="Picture 4" descr="allah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24525" y="3068638"/>
            <a:ext cx="817563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sz="5500" b="1" i="1" smtClean="0">
                <a:latin typeface="方正準圓" pitchFamily="65" charset="-120"/>
                <a:ea typeface="方正準圓" pitchFamily="65" charset="-120"/>
              </a:rPr>
              <a:t>古蘭經112章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4500" smtClean="0">
                <a:solidFill>
                  <a:srgbClr val="000000"/>
                </a:solidFill>
                <a:ea typeface="方正粗黑" pitchFamily="65" charset="-120"/>
              </a:rPr>
              <a:t>你說：他是真主，是獨一的主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4500" smtClean="0">
                <a:solidFill>
                  <a:srgbClr val="000000"/>
                </a:solidFill>
                <a:ea typeface="方正粗黑" pitchFamily="65" charset="-120"/>
              </a:rPr>
              <a:t>；真主是萬物所仰賴的，他沒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4500" smtClean="0">
                <a:solidFill>
                  <a:srgbClr val="000000"/>
                </a:solidFill>
                <a:ea typeface="方正粗黑" pitchFamily="65" charset="-120"/>
              </a:rPr>
              <a:t>有生產，也不被生產，沒有任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4500" smtClean="0">
                <a:solidFill>
                  <a:srgbClr val="000000"/>
                </a:solidFill>
                <a:ea typeface="方正粗黑" pitchFamily="65" charset="-120"/>
              </a:rPr>
              <a:t>何物可以做他的匹敵。</a:t>
            </a:r>
          </a:p>
          <a:p>
            <a:pPr eaLnBrk="1" hangingPunct="1">
              <a:buFont typeface="Wingdings" pitchFamily="2" charset="2"/>
              <a:buNone/>
            </a:pPr>
            <a:endParaRPr lang="zh-TW" altLang="en-US" sz="4500" smtClean="0">
              <a:solidFill>
                <a:srgbClr val="000000"/>
              </a:solidFill>
              <a:ea typeface="方正粗黑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zh-TW" altLang="en-US" sz="4800" b="1" i="1" smtClean="0">
                <a:latin typeface="方正準圓" pitchFamily="65" charset="-120"/>
                <a:ea typeface="方正準圓" pitchFamily="65" charset="-120"/>
              </a:rPr>
              <a:t>古蘭經 6：103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2349500"/>
            <a:ext cx="7772400" cy="21907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4000" smtClean="0">
                <a:solidFill>
                  <a:srgbClr val="000000"/>
                </a:solidFill>
                <a:ea typeface="方正粗黑" pitchFamily="65" charset="-120"/>
              </a:rPr>
              <a:t>“</a:t>
            </a:r>
            <a:r>
              <a:rPr lang="zh-TW" altLang="en-US" sz="4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眾目不能見他，他卻能見眾目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4000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  <a:sym typeface="Symbol" pitchFamily="18" charset="2"/>
              </a:rPr>
              <a:t></a:t>
            </a:r>
            <a:r>
              <a:rPr lang="zh-TW" altLang="en-US" sz="4000" smtClean="0">
                <a:solidFill>
                  <a:srgbClr val="000000"/>
                </a:solidFill>
                <a:ea typeface="方正粗黑" pitchFamily="65" charset="-120"/>
                <a:sym typeface="Symbol" pitchFamily="18" charset="2"/>
              </a:rPr>
              <a:t>“</a:t>
            </a:r>
            <a:endParaRPr lang="zh-TW" altLang="en-US" sz="4000" smtClean="0">
              <a:solidFill>
                <a:srgbClr val="000000"/>
              </a:solidFill>
              <a:latin typeface="方正粗黑" pitchFamily="65" charset="-120"/>
              <a:ea typeface="方正粗黑" pitchFamily="65" charset="-12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772400" cy="1143000"/>
          </a:xfrm>
        </p:spPr>
        <p:txBody>
          <a:bodyPr/>
          <a:lstStyle/>
          <a:p>
            <a:pPr algn="ctr" eaLnBrk="1" hangingPunct="1"/>
            <a:r>
              <a:rPr lang="zh-TW" altLang="en-US" sz="4800" b="1" i="1" smtClean="0">
                <a:latin typeface="方正準圓" pitchFamily="65" charset="-120"/>
                <a:ea typeface="方正準圓" pitchFamily="65" charset="-120"/>
              </a:rPr>
              <a:t>清真言  </a:t>
            </a:r>
            <a:r>
              <a:rPr lang="en-US" altLang="zh-TW" sz="4800" b="1" i="1" smtClean="0">
                <a:latin typeface="方正準圓" pitchFamily="65" charset="-120"/>
                <a:ea typeface="方正準圓" pitchFamily="65" charset="-120"/>
              </a:rPr>
              <a:t>Shahadah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57400"/>
            <a:ext cx="82296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zh-TW" sz="3500" smtClean="0">
                <a:solidFill>
                  <a:srgbClr val="FF0066"/>
                </a:solidFill>
              </a:rPr>
              <a:t>la ilaha</a:t>
            </a:r>
            <a:r>
              <a:rPr lang="en-US" altLang="zh-TW" sz="3500" smtClean="0">
                <a:solidFill>
                  <a:srgbClr val="000000"/>
                </a:solidFill>
              </a:rPr>
              <a:t>     </a:t>
            </a:r>
            <a:r>
              <a:rPr lang="en-US" altLang="zh-TW" sz="3500" smtClean="0">
                <a:solidFill>
                  <a:srgbClr val="339933"/>
                </a:solidFill>
              </a:rPr>
              <a:t>illalah</a:t>
            </a:r>
            <a:r>
              <a:rPr lang="en-US" altLang="zh-TW" sz="3500" i="1" smtClean="0">
                <a:solidFill>
                  <a:srgbClr val="000000"/>
                </a:solidFill>
              </a:rPr>
              <a:t>   </a:t>
            </a:r>
            <a:r>
              <a:rPr lang="en-US" altLang="zh-TW" sz="3500" smtClean="0">
                <a:solidFill>
                  <a:srgbClr val="000000"/>
                </a:solidFill>
              </a:rPr>
              <a:t> </a:t>
            </a:r>
            <a:r>
              <a:rPr lang="en-US" altLang="zh-TW" sz="3500" smtClean="0">
                <a:solidFill>
                  <a:schemeClr val="tx2"/>
                </a:solidFill>
              </a:rPr>
              <a:t>Muhammadur Rasulullah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000" b="1" smtClean="0"/>
              <a:t>      ↓	      ↓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FF0066"/>
                </a:solidFill>
              </a:rPr>
              <a:t>主外無主</a:t>
            </a:r>
            <a:r>
              <a:rPr lang="zh-TW" altLang="en-US" sz="3000" b="1" smtClean="0">
                <a:solidFill>
                  <a:srgbClr val="000000"/>
                </a:solidFill>
              </a:rPr>
              <a:t>   </a:t>
            </a:r>
            <a:r>
              <a:rPr lang="zh-TW" altLang="en-US" sz="3000" b="1" smtClean="0">
                <a:solidFill>
                  <a:srgbClr val="339933"/>
                </a:solidFill>
              </a:rPr>
              <a:t>唯有真主</a:t>
            </a:r>
            <a:r>
              <a:rPr lang="zh-TW" altLang="en-US" sz="3000" b="1" smtClean="0">
                <a:solidFill>
                  <a:srgbClr val="000000"/>
                </a:solidFill>
              </a:rPr>
              <a:t>       </a:t>
            </a:r>
            <a:r>
              <a:rPr lang="zh-TW" altLang="en-US" sz="3000" b="1" smtClean="0">
                <a:solidFill>
                  <a:schemeClr val="tx2"/>
                </a:solidFill>
              </a:rPr>
              <a:t>穆罕默德是主差使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000" b="1" smtClean="0">
                <a:solidFill>
                  <a:srgbClr val="000000"/>
                </a:solidFill>
              </a:rPr>
              <a:t>      ↓	       ↓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000" b="1" smtClean="0"/>
              <a:t>    </a:t>
            </a:r>
            <a:r>
              <a:rPr lang="zh-TW" altLang="en-US" sz="3000" b="1" smtClean="0">
                <a:solidFill>
                  <a:srgbClr val="000000"/>
                </a:solidFill>
              </a:rPr>
              <a:t>負面	     正面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143000"/>
          </a:xfrm>
        </p:spPr>
        <p:txBody>
          <a:bodyPr/>
          <a:lstStyle/>
          <a:p>
            <a:pPr eaLnBrk="1" hangingPunct="1"/>
            <a:r>
              <a:rPr lang="zh-TW" altLang="en-US" sz="4800" b="1" i="1" smtClean="0">
                <a:ea typeface="方正準圓" pitchFamily="65" charset="-120"/>
              </a:rPr>
              <a:t>信主獨一與舉伴真主的後果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752600"/>
            <a:ext cx="7772400" cy="4114800"/>
          </a:xfrm>
        </p:spPr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800" smtClean="0">
                <a:solidFill>
                  <a:srgbClr val="000000"/>
                </a:solidFill>
                <a:ea typeface="方正粗黑" pitchFamily="65" charset="-120"/>
              </a:rPr>
              <a:t>聖人說：「誰在審判日與真主會面之時，從沒為主舉伴，誰便能進入天堂，誰曾為主舉伴，誰便要進入火獄。</a:t>
            </a:r>
          </a:p>
        </p:txBody>
      </p:sp>
      <p:pic>
        <p:nvPicPr>
          <p:cNvPr id="9220" name="Picture 4" descr="G:\islam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4267200"/>
            <a:ext cx="7162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 b="1" i="1" smtClean="0"/>
              <a:t>清真言  </a:t>
            </a:r>
            <a:r>
              <a:rPr lang="en-US" altLang="zh-TW" sz="4800" b="1" i="1" smtClean="0"/>
              <a:t>Shahadah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400" b="1" smtClean="0">
                <a:solidFill>
                  <a:srgbClr val="000000"/>
                </a:solidFill>
                <a:ea typeface="方正粗黑" pitchFamily="65" charset="-120"/>
              </a:rPr>
              <a:t>伊斯蘭五大基柱之一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400" b="1" smtClean="0">
                <a:solidFill>
                  <a:srgbClr val="000000"/>
                </a:solidFill>
                <a:ea typeface="方正粗黑" pitchFamily="65" charset="-120"/>
              </a:rPr>
              <a:t>當唸畢清真言後，基本上便成為穆斯林</a:t>
            </a:r>
          </a:p>
          <a:p>
            <a:pPr eaLnBrk="1" hangingPunct="1">
              <a:buFont typeface="Wingdings" pitchFamily="2" charset="2"/>
              <a:buBlip>
                <a:blip r:embed="rId2"/>
              </a:buBlip>
            </a:pPr>
            <a:r>
              <a:rPr lang="zh-TW" altLang="en-US" sz="3400" b="1" smtClean="0">
                <a:solidFill>
                  <a:srgbClr val="000000"/>
                </a:solidFill>
                <a:ea typeface="方正粗黑" pitchFamily="65" charset="-120"/>
              </a:rPr>
              <a:t>但必須真正明白及實踐清真言的教悔，才能成為一個真正的穆斯林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5000" b="1" i="1" smtClean="0">
                <a:ea typeface="方正準圓" pitchFamily="65" charset="-120"/>
              </a:rPr>
              <a:t>認主獨一的種類：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zh-TW" altLang="en-US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三大類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1 統治之獨一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   </a:t>
            </a: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(</a:t>
            </a:r>
            <a:r>
              <a:rPr lang="en-US" altLang="zh-TW" b="1" smtClean="0">
                <a:solidFill>
                  <a:srgbClr val="000000"/>
                </a:solidFill>
                <a:ea typeface="方正粗黑" pitchFamily="65" charset="-120"/>
              </a:rPr>
              <a:t>Tawheed ar-Rubuubeeyah)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2 </a:t>
            </a:r>
            <a:r>
              <a:rPr lang="zh-TW" altLang="en-US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真主專名與特質的獨一</a:t>
            </a:r>
            <a:br>
              <a:rPr lang="zh-TW" altLang="en-US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</a:b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(</a:t>
            </a:r>
            <a:r>
              <a:rPr lang="en-US" altLang="zh-TW" b="1" smtClean="0">
                <a:solidFill>
                  <a:srgbClr val="000000"/>
                </a:solidFill>
                <a:ea typeface="方正粗黑" pitchFamily="65" charset="-120"/>
              </a:rPr>
              <a:t>Tawheed al-Asmaa wa Sifaat)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3 </a:t>
            </a:r>
            <a:r>
              <a:rPr lang="zh-TW" altLang="en-US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崇拜的獨一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   </a:t>
            </a:r>
            <a:r>
              <a:rPr lang="zh-TW" altLang="en-US" b="1" smtClean="0">
                <a:solidFill>
                  <a:srgbClr val="000000"/>
                </a:solidFill>
                <a:ea typeface="方正粗黑" pitchFamily="65" charset="-120"/>
              </a:rPr>
              <a:t>(</a:t>
            </a:r>
            <a:r>
              <a:rPr lang="en-US" altLang="zh-TW" b="1" smtClean="0">
                <a:solidFill>
                  <a:srgbClr val="000000"/>
                </a:solidFill>
                <a:ea typeface="方正粗黑" pitchFamily="65" charset="-120"/>
              </a:rPr>
              <a:t>Tawheed al-Ibaadah)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TW" altLang="en-US" sz="2800" b="1" smtClean="0">
                <a:solidFill>
                  <a:srgbClr val="000000"/>
                </a:solidFill>
                <a:latin typeface="方正粗黑" pitchFamily="65" charset="-120"/>
                <a:ea typeface="方正粗黑" pitchFamily="65" charset="-12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440</TotalTime>
  <Words>1122</Words>
  <Application>Microsoft Office PowerPoint</Application>
  <PresentationFormat>如螢幕大小 (4:3)</PresentationFormat>
  <Paragraphs>112</Paragraphs>
  <Slides>27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7" baseType="lpstr">
      <vt:lpstr>Times New Roman</vt:lpstr>
      <vt:lpstr>新細明體</vt:lpstr>
      <vt:lpstr>Arial</vt:lpstr>
      <vt:lpstr>Wingdings</vt:lpstr>
      <vt:lpstr>Calibri</vt:lpstr>
      <vt:lpstr>方正準圓</vt:lpstr>
      <vt:lpstr>方正粗黑</vt:lpstr>
      <vt:lpstr>標楷體</vt:lpstr>
      <vt:lpstr>Symbol</vt:lpstr>
      <vt:lpstr>Nature</vt:lpstr>
      <vt:lpstr>認主獨一</vt:lpstr>
      <vt:lpstr>認主獨一的意義：</vt:lpstr>
      <vt:lpstr>誰是真主 ? </vt:lpstr>
      <vt:lpstr>古蘭經112章</vt:lpstr>
      <vt:lpstr>古蘭經 6：103</vt:lpstr>
      <vt:lpstr>清真言  Shahadah</vt:lpstr>
      <vt:lpstr>信主獨一與舉伴真主的後果</vt:lpstr>
      <vt:lpstr>清真言  Shahadah</vt:lpstr>
      <vt:lpstr>認主獨一的種類：</vt:lpstr>
      <vt:lpstr>統治之獨一</vt:lpstr>
      <vt:lpstr>真主尊名與特質的獨一</vt:lpstr>
      <vt:lpstr>續… …</vt:lpstr>
      <vt:lpstr>崇拜的獨一</vt:lpstr>
      <vt:lpstr>信主獨一對人的影響：</vt:lpstr>
      <vt:lpstr>慈愛的主</vt:lpstr>
      <vt:lpstr>公道的主</vt:lpstr>
      <vt:lpstr>舉伴真主</vt:lpstr>
      <vt:lpstr>舉伴真主的例子</vt:lpstr>
      <vt:lpstr>迷信</vt:lpstr>
      <vt:lpstr>投影片 20</vt:lpstr>
      <vt:lpstr>精靈世界</vt:lpstr>
      <vt:lpstr>續… …</vt:lpstr>
      <vt:lpstr> </vt:lpstr>
      <vt:lpstr>如何驅邪</vt:lpstr>
      <vt:lpstr>古蘭經 113章</vt:lpstr>
      <vt:lpstr>古蘭經 114章</vt:lpstr>
      <vt:lpstr>古蘭經第2章255節</vt:lpstr>
    </vt:vector>
  </TitlesOfParts>
  <Company>Islamic Kasim Tuet Memorial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teacher</dc:creator>
  <cp:lastModifiedBy>zq </cp:lastModifiedBy>
  <cp:revision>20</cp:revision>
  <cp:lastPrinted>1601-01-01T00:00:00Z</cp:lastPrinted>
  <dcterms:created xsi:type="dcterms:W3CDTF">2002-08-22T01:46:37Z</dcterms:created>
  <dcterms:modified xsi:type="dcterms:W3CDTF">2012-05-16T00:08:33Z</dcterms:modified>
</cp:coreProperties>
</file>